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7" r:id="rId3"/>
    <p:sldId id="258" r:id="rId4"/>
    <p:sldId id="259" r:id="rId5"/>
    <p:sldId id="260" r:id="rId6"/>
    <p:sldId id="261" r:id="rId7"/>
    <p:sldId id="262" r:id="rId8"/>
    <p:sldId id="276" r:id="rId9"/>
    <p:sldId id="321" r:id="rId10"/>
    <p:sldId id="263" r:id="rId11"/>
    <p:sldId id="316" r:id="rId12"/>
    <p:sldId id="264" r:id="rId13"/>
    <p:sldId id="265" r:id="rId14"/>
    <p:sldId id="317" r:id="rId15"/>
    <p:sldId id="319" r:id="rId16"/>
    <p:sldId id="266" r:id="rId17"/>
    <p:sldId id="267" r:id="rId18"/>
    <p:sldId id="275" r:id="rId19"/>
    <p:sldId id="277" r:id="rId20"/>
    <p:sldId id="268" r:id="rId21"/>
    <p:sldId id="269" r:id="rId22"/>
    <p:sldId id="270" r:id="rId23"/>
    <p:sldId id="271" r:id="rId24"/>
    <p:sldId id="272" r:id="rId25"/>
    <p:sldId id="274" r:id="rId26"/>
    <p:sldId id="273" r:id="rId27"/>
    <p:sldId id="278" r:id="rId28"/>
    <p:sldId id="279" r:id="rId29"/>
    <p:sldId id="340" r:id="rId30"/>
    <p:sldId id="356" r:id="rId31"/>
    <p:sldId id="280" r:id="rId32"/>
    <p:sldId id="281" r:id="rId33"/>
    <p:sldId id="282" r:id="rId34"/>
    <p:sldId id="284" r:id="rId35"/>
    <p:sldId id="295" r:id="rId36"/>
    <p:sldId id="308" r:id="rId37"/>
    <p:sldId id="285" r:id="rId38"/>
    <p:sldId id="286" r:id="rId39"/>
    <p:sldId id="283" r:id="rId40"/>
    <p:sldId id="287" r:id="rId41"/>
    <p:sldId id="288" r:id="rId42"/>
    <p:sldId id="289" r:id="rId43"/>
    <p:sldId id="290" r:id="rId44"/>
    <p:sldId id="291" r:id="rId45"/>
    <p:sldId id="292" r:id="rId46"/>
    <p:sldId id="293" r:id="rId47"/>
    <p:sldId id="294" r:id="rId48"/>
    <p:sldId id="297" r:id="rId49"/>
    <p:sldId id="296" r:id="rId50"/>
    <p:sldId id="298" r:id="rId51"/>
    <p:sldId id="299" r:id="rId52"/>
    <p:sldId id="300" r:id="rId53"/>
    <p:sldId id="301" r:id="rId54"/>
    <p:sldId id="302" r:id="rId55"/>
    <p:sldId id="303" r:id="rId56"/>
    <p:sldId id="304" r:id="rId57"/>
    <p:sldId id="305" r:id="rId58"/>
    <p:sldId id="306" r:id="rId59"/>
    <p:sldId id="307" r:id="rId60"/>
    <p:sldId id="309" r:id="rId61"/>
    <p:sldId id="315" r:id="rId62"/>
    <p:sldId id="310" r:id="rId63"/>
    <p:sldId id="314" r:id="rId64"/>
    <p:sldId id="311" r:id="rId65"/>
    <p:sldId id="312" r:id="rId66"/>
    <p:sldId id="335" r:id="rId67"/>
    <p:sldId id="355" r:id="rId68"/>
    <p:sldId id="313" r:id="rId69"/>
    <p:sldId id="320" r:id="rId70"/>
    <p:sldId id="326" r:id="rId71"/>
    <p:sldId id="327" r:id="rId72"/>
    <p:sldId id="338" r:id="rId73"/>
    <p:sldId id="339" r:id="rId74"/>
    <p:sldId id="329" r:id="rId75"/>
    <p:sldId id="330" r:id="rId76"/>
    <p:sldId id="328" r:id="rId77"/>
    <p:sldId id="322" r:id="rId78"/>
    <p:sldId id="323" r:id="rId79"/>
    <p:sldId id="324" r:id="rId80"/>
    <p:sldId id="332" r:id="rId81"/>
    <p:sldId id="333" r:id="rId82"/>
    <p:sldId id="325" r:id="rId83"/>
    <p:sldId id="336" r:id="rId84"/>
    <p:sldId id="337" r:id="rId85"/>
    <p:sldId id="331" r:id="rId86"/>
    <p:sldId id="357" r:id="rId87"/>
    <p:sldId id="341" r:id="rId88"/>
    <p:sldId id="342" r:id="rId89"/>
    <p:sldId id="349" r:id="rId90"/>
    <p:sldId id="343" r:id="rId91"/>
    <p:sldId id="344" r:id="rId92"/>
    <p:sldId id="345" r:id="rId93"/>
    <p:sldId id="346" r:id="rId94"/>
    <p:sldId id="347" r:id="rId95"/>
    <p:sldId id="348" r:id="rId96"/>
    <p:sldId id="350" r:id="rId97"/>
    <p:sldId id="351" r:id="rId98"/>
    <p:sldId id="352" r:id="rId99"/>
    <p:sldId id="353" r:id="rId100"/>
    <p:sldId id="354" r:id="rId101"/>
    <p:sldId id="334"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66FF"/>
    <a:srgbClr val="FCF8FC"/>
    <a:srgbClr val="FCF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46" d="100"/>
          <a:sy n="46" d="100"/>
        </p:scale>
        <p:origin x="15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n-U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a:p>
        </p:txBody>
      </p:sp>
      <p:sp>
        <p:nvSpPr>
          <p:cNvPr id="4" name="Marcador de fecha 3"/>
          <p:cNvSpPr>
            <a:spLocks noGrp="1"/>
          </p:cNvSpPr>
          <p:nvPr>
            <p:ph type="dt" sz="half" idx="10"/>
          </p:nvPr>
        </p:nvSpPr>
        <p:spPr/>
        <p:txBody>
          <a:bodyPr/>
          <a:lstStyle/>
          <a:p>
            <a:fld id="{C693155B-00C6-4D2C-9A67-8D73DF99AA71}" type="datetimeFigureOut">
              <a:rPr lang="en-US" smtClean="0"/>
              <a:t>8/17/2020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11348028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C693155B-00C6-4D2C-9A67-8D73DF99AA71}" type="datetimeFigureOut">
              <a:rPr lang="en-US" smtClean="0"/>
              <a:t>8/17/2020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302751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n-U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C693155B-00C6-4D2C-9A67-8D73DF99AA71}" type="datetimeFigureOut">
              <a:rPr lang="en-US" smtClean="0"/>
              <a:t>8/17/2020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2295741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10"/>
          </p:nvPr>
        </p:nvSpPr>
        <p:spPr/>
        <p:txBody>
          <a:bodyPr/>
          <a:lstStyle/>
          <a:p>
            <a:fld id="{C693155B-00C6-4D2C-9A67-8D73DF99AA71}" type="datetimeFigureOut">
              <a:rPr lang="en-US" smtClean="0"/>
              <a:t>8/17/2020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1650685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C693155B-00C6-4D2C-9A67-8D73DF99AA71}" type="datetimeFigureOut">
              <a:rPr lang="en-US" smtClean="0"/>
              <a:t>8/17/2020</a:t>
            </a:fld>
            <a:endParaRPr lang="en-US"/>
          </a:p>
        </p:txBody>
      </p:sp>
      <p:sp>
        <p:nvSpPr>
          <p:cNvPr id="5" name="Marcador de pie de página 4"/>
          <p:cNvSpPr>
            <a:spLocks noGrp="1"/>
          </p:cNvSpPr>
          <p:nvPr>
            <p:ph type="ftr" sz="quarter" idx="11"/>
          </p:nvPr>
        </p:nvSpPr>
        <p:spPr/>
        <p:txBody>
          <a:bodyPr/>
          <a:lstStyle/>
          <a:p>
            <a:endParaRPr lang="en-US"/>
          </a:p>
        </p:txBody>
      </p:sp>
      <p:sp>
        <p:nvSpPr>
          <p:cNvPr id="6" name="Marcador de número de diapositiva 5"/>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15402405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fecha 4"/>
          <p:cNvSpPr>
            <a:spLocks noGrp="1"/>
          </p:cNvSpPr>
          <p:nvPr>
            <p:ph type="dt" sz="half" idx="10"/>
          </p:nvPr>
        </p:nvSpPr>
        <p:spPr/>
        <p:txBody>
          <a:bodyPr/>
          <a:lstStyle/>
          <a:p>
            <a:fld id="{C693155B-00C6-4D2C-9A67-8D73DF99AA71}" type="datetimeFigureOut">
              <a:rPr lang="en-US" smtClean="0"/>
              <a:t>8/17/2020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1221103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7" name="Marcador de fecha 6"/>
          <p:cNvSpPr>
            <a:spLocks noGrp="1"/>
          </p:cNvSpPr>
          <p:nvPr>
            <p:ph type="dt" sz="half" idx="10"/>
          </p:nvPr>
        </p:nvSpPr>
        <p:spPr/>
        <p:txBody>
          <a:bodyPr/>
          <a:lstStyle/>
          <a:p>
            <a:fld id="{C693155B-00C6-4D2C-9A67-8D73DF99AA71}" type="datetimeFigureOut">
              <a:rPr lang="en-US" smtClean="0"/>
              <a:t>8/17/2020</a:t>
            </a:fld>
            <a:endParaRPr lang="en-US"/>
          </a:p>
        </p:txBody>
      </p:sp>
      <p:sp>
        <p:nvSpPr>
          <p:cNvPr id="8" name="Marcador de pie de página 7"/>
          <p:cNvSpPr>
            <a:spLocks noGrp="1"/>
          </p:cNvSpPr>
          <p:nvPr>
            <p:ph type="ftr" sz="quarter" idx="11"/>
          </p:nvPr>
        </p:nvSpPr>
        <p:spPr/>
        <p:txBody>
          <a:bodyPr/>
          <a:lstStyle/>
          <a:p>
            <a:endParaRPr lang="en-US"/>
          </a:p>
        </p:txBody>
      </p:sp>
      <p:sp>
        <p:nvSpPr>
          <p:cNvPr id="9" name="Marcador de número de diapositiva 8"/>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38412079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n-US"/>
          </a:p>
        </p:txBody>
      </p:sp>
      <p:sp>
        <p:nvSpPr>
          <p:cNvPr id="3" name="Marcador de fecha 2"/>
          <p:cNvSpPr>
            <a:spLocks noGrp="1"/>
          </p:cNvSpPr>
          <p:nvPr>
            <p:ph type="dt" sz="half" idx="10"/>
          </p:nvPr>
        </p:nvSpPr>
        <p:spPr/>
        <p:txBody>
          <a:bodyPr/>
          <a:lstStyle/>
          <a:p>
            <a:fld id="{C693155B-00C6-4D2C-9A67-8D73DF99AA71}" type="datetimeFigureOut">
              <a:rPr lang="en-US" smtClean="0"/>
              <a:t>8/17/2020</a:t>
            </a:fld>
            <a:endParaRPr lang="en-US"/>
          </a:p>
        </p:txBody>
      </p:sp>
      <p:sp>
        <p:nvSpPr>
          <p:cNvPr id="4" name="Marcador de pie de página 3"/>
          <p:cNvSpPr>
            <a:spLocks noGrp="1"/>
          </p:cNvSpPr>
          <p:nvPr>
            <p:ph type="ftr" sz="quarter" idx="11"/>
          </p:nvPr>
        </p:nvSpPr>
        <p:spPr/>
        <p:txBody>
          <a:bodyPr/>
          <a:lstStyle/>
          <a:p>
            <a:endParaRPr lang="en-US"/>
          </a:p>
        </p:txBody>
      </p:sp>
      <p:sp>
        <p:nvSpPr>
          <p:cNvPr id="5" name="Marcador de número de diapositiva 4"/>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2700969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693155B-00C6-4D2C-9A67-8D73DF99AA71}" type="datetimeFigureOut">
              <a:rPr lang="en-US" smtClean="0"/>
              <a:t>8/17/2020</a:t>
            </a:fld>
            <a:endParaRPr lang="en-US"/>
          </a:p>
        </p:txBody>
      </p:sp>
      <p:sp>
        <p:nvSpPr>
          <p:cNvPr id="3" name="Marcador de pie de página 2"/>
          <p:cNvSpPr>
            <a:spLocks noGrp="1"/>
          </p:cNvSpPr>
          <p:nvPr>
            <p:ph type="ftr" sz="quarter" idx="11"/>
          </p:nvPr>
        </p:nvSpPr>
        <p:spPr/>
        <p:txBody>
          <a:bodyPr/>
          <a:lstStyle/>
          <a:p>
            <a:endParaRPr lang="en-US"/>
          </a:p>
        </p:txBody>
      </p:sp>
      <p:sp>
        <p:nvSpPr>
          <p:cNvPr id="4" name="Marcador de número de diapositiva 3"/>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23587920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C693155B-00C6-4D2C-9A67-8D73DF99AA71}" type="datetimeFigureOut">
              <a:rPr lang="en-US" smtClean="0"/>
              <a:t>8/17/2020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20030737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n-U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C693155B-00C6-4D2C-9A67-8D73DF99AA71}" type="datetimeFigureOut">
              <a:rPr lang="en-US" smtClean="0"/>
              <a:t>8/17/2020</a:t>
            </a:fld>
            <a:endParaRPr lang="en-US"/>
          </a:p>
        </p:txBody>
      </p:sp>
      <p:sp>
        <p:nvSpPr>
          <p:cNvPr id="6" name="Marcador de pie de página 5"/>
          <p:cNvSpPr>
            <a:spLocks noGrp="1"/>
          </p:cNvSpPr>
          <p:nvPr>
            <p:ph type="ftr" sz="quarter" idx="11"/>
          </p:nvPr>
        </p:nvSpPr>
        <p:spPr/>
        <p:txBody>
          <a:bodyPr/>
          <a:lstStyle/>
          <a:p>
            <a:endParaRPr lang="en-US"/>
          </a:p>
        </p:txBody>
      </p:sp>
      <p:sp>
        <p:nvSpPr>
          <p:cNvPr id="7" name="Marcador de número de diapositiva 6"/>
          <p:cNvSpPr>
            <a:spLocks noGrp="1"/>
          </p:cNvSpPr>
          <p:nvPr>
            <p:ph type="sldNum" sz="quarter" idx="12"/>
          </p:nvPr>
        </p:nvSpPr>
        <p:spPr/>
        <p:txBody>
          <a:bodyPr/>
          <a:lstStyle/>
          <a:p>
            <a:fld id="{4764784F-C9A7-407A-BA14-03245F66761E}" type="slidenum">
              <a:rPr lang="en-US" smtClean="0"/>
              <a:t>‹Nº›</a:t>
            </a:fld>
            <a:endParaRPr lang="en-US"/>
          </a:p>
        </p:txBody>
      </p:sp>
    </p:spTree>
    <p:extLst>
      <p:ext uri="{BB962C8B-B14F-4D97-AF65-F5344CB8AC3E}">
        <p14:creationId xmlns:p14="http://schemas.microsoft.com/office/powerpoint/2010/main" val="4535464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7030A0"/>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n-U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93155B-00C6-4D2C-9A67-8D73DF99AA71}" type="datetimeFigureOut">
              <a:rPr lang="en-US" smtClean="0"/>
              <a:t>8/17/2020</a:t>
            </a:fld>
            <a:endParaRPr lang="en-U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64784F-C9A7-407A-BA14-03245F66761E}" type="slidenum">
              <a:rPr lang="en-US" smtClean="0"/>
              <a:t>‹Nº›</a:t>
            </a:fld>
            <a:endParaRPr lang="en-US"/>
          </a:p>
        </p:txBody>
      </p:sp>
    </p:spTree>
    <p:extLst>
      <p:ext uri="{BB962C8B-B14F-4D97-AF65-F5344CB8AC3E}">
        <p14:creationId xmlns:p14="http://schemas.microsoft.com/office/powerpoint/2010/main" val="185452706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5.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2.jpeg"/></Relationships>
</file>

<file path=ppt/slides/_rels/slide100.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165.jpeg"/><Relationship Id="rId7" Type="http://schemas.openxmlformats.org/officeDocument/2006/relationships/image" Target="../media/image169.jpeg"/><Relationship Id="rId2" Type="http://schemas.openxmlformats.org/officeDocument/2006/relationships/image" Target="../media/image164.jpeg"/><Relationship Id="rId1" Type="http://schemas.openxmlformats.org/officeDocument/2006/relationships/slideLayout" Target="../slideLayouts/slideLayout2.xml"/><Relationship Id="rId6" Type="http://schemas.openxmlformats.org/officeDocument/2006/relationships/image" Target="../media/image168.jpeg"/><Relationship Id="rId5" Type="http://schemas.openxmlformats.org/officeDocument/2006/relationships/image" Target="../media/image167.jpeg"/><Relationship Id="rId4" Type="http://schemas.openxmlformats.org/officeDocument/2006/relationships/image" Target="../media/image166.jpeg"/><Relationship Id="rId9" Type="http://schemas.openxmlformats.org/officeDocument/2006/relationships/image" Target="../media/image171.jpeg"/></Relationships>
</file>

<file path=ppt/slides/_rels/slide10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3.jpeg"/><Relationship Id="rId7"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6.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2.jpe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2.jpeg"/><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57.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2.jpeg"/></Relationships>
</file>

<file path=ppt/slides/_rels/slide4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2.jpeg"/></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2.jpeg"/><Relationship Id="rId7" Type="http://schemas.openxmlformats.org/officeDocument/2006/relationships/image" Target="../media/image69.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jpeg"/></Relationships>
</file>

<file path=ppt/slides/_rels/slide57.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2.jpeg"/><Relationship Id="rId7" Type="http://schemas.openxmlformats.org/officeDocument/2006/relationships/image" Target="../media/image7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10" Type="http://schemas.openxmlformats.org/officeDocument/2006/relationships/image" Target="../media/image78.jpeg"/><Relationship Id="rId4" Type="http://schemas.openxmlformats.org/officeDocument/2006/relationships/image" Target="../media/image2.jpeg"/><Relationship Id="rId9" Type="http://schemas.openxmlformats.org/officeDocument/2006/relationships/image" Target="../media/image77.jpeg"/></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image" Target="../media/image81.jpeg"/><Relationship Id="rId7" Type="http://schemas.openxmlformats.org/officeDocument/2006/relationships/image" Target="../media/image83.jpeg"/><Relationship Id="rId2" Type="http://schemas.openxmlformats.org/officeDocument/2006/relationships/image" Target="../media/image80.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2.jpeg"/><Relationship Id="rId10" Type="http://schemas.openxmlformats.org/officeDocument/2006/relationships/image" Target="../media/image86.jpeg"/><Relationship Id="rId4" Type="http://schemas.openxmlformats.org/officeDocument/2006/relationships/image" Target="../media/image1.jpeg"/><Relationship Id="rId9" Type="http://schemas.openxmlformats.org/officeDocument/2006/relationships/image" Target="../media/image85.jpeg"/></Relationships>
</file>

<file path=ppt/slides/_rels/slide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7" Type="http://schemas.openxmlformats.org/officeDocument/2006/relationships/image" Target="../media/image9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2.jpeg"/></Relationships>
</file>

<file path=ppt/slides/_rels/slide6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2.jpeg"/><Relationship Id="rId7" Type="http://schemas.openxmlformats.org/officeDocument/2006/relationships/image" Target="../media/image9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2.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2.jpeg"/></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7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7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112.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7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3.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4.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15.jpeg"/><Relationship Id="rId1" Type="http://schemas.openxmlformats.org/officeDocument/2006/relationships/slideLayout" Target="../slideLayouts/slideLayout2.xml"/><Relationship Id="rId6" Type="http://schemas.openxmlformats.org/officeDocument/2006/relationships/image" Target="../media/image117.jpeg"/><Relationship Id="rId5" Type="http://schemas.openxmlformats.org/officeDocument/2006/relationships/image" Target="../media/image116.jpeg"/><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18.jpeg"/></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1.jpeg"/><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8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25.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86.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32.jpeg"/></Relationships>
</file>

<file path=ppt/slides/_rels/slide9.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7.jpeg"/><Relationship Id="rId7" Type="http://schemas.openxmlformats.org/officeDocument/2006/relationships/image" Target="../media/image10.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2.jpeg"/></Relationships>
</file>

<file path=ppt/slides/_rels/slide9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38.jpeg"/><Relationship Id="rId4" Type="http://schemas.openxmlformats.org/officeDocument/2006/relationships/image" Target="../media/image137.jpeg"/></Relationships>
</file>

<file path=ppt/slides/_rels/slide9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1.jpeg"/><Relationship Id="rId4" Type="http://schemas.openxmlformats.org/officeDocument/2006/relationships/image" Target="../media/image140.jpeg"/></Relationships>
</file>

<file path=ppt/slides/_rels/slide93.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72.jpeg"/></Relationships>
</file>

<file path=ppt/slides/_rels/slide9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47.jpeg"/><Relationship Id="rId4" Type="http://schemas.openxmlformats.org/officeDocument/2006/relationships/image" Target="../media/image146.jpeg"/></Relationships>
</file>

<file path=ppt/slides/_rels/slide9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50.jpeg"/><Relationship Id="rId4" Type="http://schemas.openxmlformats.org/officeDocument/2006/relationships/image" Target="../media/image149.jpeg"/></Relationships>
</file>

<file path=ppt/slides/_rels/slide9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9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56.jpeg"/></Relationships>
</file>

<file path=ppt/slides/_rels/slide9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image" Target="../media/image2.jpeg"/><Relationship Id="rId7" Type="http://schemas.openxmlformats.org/officeDocument/2006/relationships/image" Target="../media/image161.jpeg"/><Relationship Id="rId2" Type="http://schemas.openxmlformats.org/officeDocument/2006/relationships/image" Target="../media/image157.jpeg"/><Relationship Id="rId1" Type="http://schemas.openxmlformats.org/officeDocument/2006/relationships/slideLayout" Target="../slideLayouts/slideLayout2.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 Id="rId9" Type="http://schemas.openxmlformats.org/officeDocument/2006/relationships/image" Target="../media/image16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ctrTitle"/>
          </p:nvPr>
        </p:nvSpPr>
        <p:spPr>
          <a:xfrm>
            <a:off x="1524000" y="1122363"/>
            <a:ext cx="9144000" cy="1353551"/>
          </a:xfrm>
        </p:spPr>
        <p:txBody>
          <a:bodyPr/>
          <a:lstStyle/>
          <a:p>
            <a:r>
              <a:rPr lang="es-ES" dirty="0" smtClean="0">
                <a:latin typeface="Bernard MT Condensed" panose="02050806060905020404" pitchFamily="18" charset="0"/>
              </a:rPr>
              <a:t>2do. Informe de actividades </a:t>
            </a:r>
            <a:endParaRPr lang="en-US" dirty="0">
              <a:latin typeface="Bernard MT Condensed" panose="02050806060905020404" pitchFamily="18" charset="0"/>
            </a:endParaRPr>
          </a:p>
        </p:txBody>
      </p:sp>
      <p:sp>
        <p:nvSpPr>
          <p:cNvPr id="5" name="Subtítulo 4"/>
          <p:cNvSpPr>
            <a:spLocks noGrp="1"/>
          </p:cNvSpPr>
          <p:nvPr>
            <p:ph type="subTitle" idx="1"/>
          </p:nvPr>
        </p:nvSpPr>
        <p:spPr>
          <a:xfrm>
            <a:off x="1524000" y="2926080"/>
            <a:ext cx="8731348" cy="1742048"/>
          </a:xfrm>
          <a:blipFill>
            <a:blip r:embed="rId2"/>
            <a:tile tx="0" ty="0" sx="100000" sy="100000" flip="none" algn="tl"/>
          </a:blipFill>
        </p:spPr>
        <p:txBody>
          <a:bodyPr>
            <a:normAutofit/>
          </a:bodyPr>
          <a:lstStyle/>
          <a:p>
            <a:r>
              <a:rPr lang="es-ES" sz="3200" dirty="0" smtClean="0">
                <a:latin typeface="Imprint MT Shadow" panose="04020605060303030202" pitchFamily="82" charset="0"/>
              </a:rPr>
              <a:t>SISTEMA DIF MUNICIPAL DE SAN CRISTOBAL DE LA BARRANCA</a:t>
            </a:r>
          </a:p>
          <a:p>
            <a:r>
              <a:rPr lang="es-ES" sz="3200" dirty="0" smtClean="0">
                <a:latin typeface="Imprint MT Shadow" panose="04020605060303030202" pitchFamily="82" charset="0"/>
              </a:rPr>
              <a:t>2018-2021</a:t>
            </a:r>
            <a:endParaRPr lang="en-US" sz="3200" dirty="0">
              <a:latin typeface="Imprint MT Shadow" panose="04020605060303030202" pitchFamily="82" charset="0"/>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4708" y="4668128"/>
            <a:ext cx="2218005" cy="2218005"/>
          </a:xfrm>
          <a:prstGeom prst="rect">
            <a:avLst/>
          </a:prstGeom>
          <a:effectLst>
            <a:outerShdw blurRad="50800" dist="50800" dir="5400000" sx="9000" sy="9000" algn="ctr" rotWithShape="0">
              <a:srgbClr val="000000"/>
            </a:outerShdw>
            <a:softEdge rad="152400"/>
          </a:effectLst>
        </p:spPr>
      </p:pic>
      <p:sp>
        <p:nvSpPr>
          <p:cNvPr id="7" name="Rectángulo 6"/>
          <p:cNvSpPr/>
          <p:nvPr/>
        </p:nvSpPr>
        <p:spPr>
          <a:xfrm>
            <a:off x="10381957" y="2926080"/>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uadroTexto 7"/>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25840553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80550" y="2148358"/>
            <a:ext cx="2768058" cy="3690744"/>
          </a:xfrm>
          <a:prstGeom prst="rect">
            <a:avLst/>
          </a:prstGeom>
        </p:spPr>
      </p:pic>
      <p:sp>
        <p:nvSpPr>
          <p:cNvPr id="2" name="Título 1"/>
          <p:cNvSpPr>
            <a:spLocks noGrp="1"/>
          </p:cNvSpPr>
          <p:nvPr>
            <p:ph type="title"/>
          </p:nvPr>
        </p:nvSpPr>
        <p:spPr>
          <a:xfrm>
            <a:off x="838200" y="365125"/>
            <a:ext cx="9417148" cy="1713914"/>
          </a:xfrm>
          <a:blipFill>
            <a:blip r:embed="rId3"/>
            <a:tile tx="0" ty="0" sx="100000" sy="100000" flip="none" algn="tl"/>
          </a:blipFill>
        </p:spPr>
        <p:txBody>
          <a:bodyPr/>
          <a:lstStyle/>
          <a:p>
            <a:r>
              <a:rPr lang="es-ES" dirty="0" smtClean="0"/>
              <a:t>FOTOS DE ENTREGA PAAP</a:t>
            </a:r>
            <a:endParaRPr lang="en-US" dirty="0"/>
          </a:p>
        </p:txBody>
      </p:sp>
      <p:sp>
        <p:nvSpPr>
          <p:cNvPr id="3" name="Marcador de contenido 2"/>
          <p:cNvSpPr>
            <a:spLocks noGrp="1"/>
          </p:cNvSpPr>
          <p:nvPr>
            <p:ph idx="1"/>
          </p:nvPr>
        </p:nvSpPr>
        <p:spPr/>
        <p:txBody>
          <a:bodyPr/>
          <a:lstStyle/>
          <a:p>
            <a:pPr marL="0" indent="0">
              <a:buNone/>
            </a:pPr>
            <a:endParaRPr lang="es-ES" dirty="0" smtClean="0"/>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2719" y="4293125"/>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t="11159"/>
          <a:stretch/>
        </p:blipFill>
        <p:spPr>
          <a:xfrm>
            <a:off x="0" y="2148358"/>
            <a:ext cx="3082834" cy="3651789"/>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8487" y="2130393"/>
            <a:ext cx="2765787" cy="3687717"/>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8021" y="2151385"/>
            <a:ext cx="2768058" cy="3690744"/>
          </a:xfrm>
          <a:prstGeom prst="rect">
            <a:avLst/>
          </a:prstGeom>
        </p:spPr>
      </p:pic>
    </p:spTree>
    <p:extLst>
      <p:ext uri="{BB962C8B-B14F-4D97-AF65-F5344CB8AC3E}">
        <p14:creationId xmlns:p14="http://schemas.microsoft.com/office/powerpoint/2010/main" val="925539914"/>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2978331" cy="3971109"/>
          </a:xfr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8331" y="0"/>
            <a:ext cx="2926080" cy="390144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4411" y="0"/>
            <a:ext cx="2958737" cy="3944982"/>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t="15810" b="15619"/>
          <a:stretch/>
        </p:blipFill>
        <p:spPr>
          <a:xfrm>
            <a:off x="8634411" y="0"/>
            <a:ext cx="3557589" cy="3901440"/>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93" y="3354365"/>
            <a:ext cx="2615837" cy="3487783"/>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5899" y="3396343"/>
            <a:ext cx="2596243" cy="3461657"/>
          </a:xfrm>
          <a:prstGeom prst="rect">
            <a:avLst/>
          </a:prstGeom>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82142" y="3396343"/>
            <a:ext cx="2596243" cy="3461657"/>
          </a:xfrm>
          <a:prstGeom prst="rect">
            <a:avLst/>
          </a:prstGeom>
        </p:spPr>
      </p:pic>
      <p:pic>
        <p:nvPicPr>
          <p:cNvPr id="11" name="Imagen 10"/>
          <p:cNvPicPr>
            <a:picLocks noChangeAspect="1"/>
          </p:cNvPicPr>
          <p:nvPr/>
        </p:nvPicPr>
        <p:blipFill rotWithShape="1">
          <a:blip r:embed="rId9">
            <a:extLst>
              <a:ext uri="{28A0092B-C50C-407E-A947-70E740481C1C}">
                <a14:useLocalDpi xmlns:a14="http://schemas.microsoft.com/office/drawing/2010/main" val="0"/>
              </a:ext>
            </a:extLst>
          </a:blip>
          <a:srcRect l="18303" r="9634"/>
          <a:stretch/>
        </p:blipFill>
        <p:spPr>
          <a:xfrm>
            <a:off x="7803478" y="3901440"/>
            <a:ext cx="4357436" cy="2940708"/>
          </a:xfrm>
          <a:prstGeom prst="rect">
            <a:avLst/>
          </a:prstGeom>
        </p:spPr>
      </p:pic>
    </p:spTree>
    <p:extLst>
      <p:ext uri="{BB962C8B-B14F-4D97-AF65-F5344CB8AC3E}">
        <p14:creationId xmlns:p14="http://schemas.microsoft.com/office/powerpoint/2010/main" val="331967097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lstStyle/>
          <a:p>
            <a:r>
              <a:rPr lang="es-ES" dirty="0" smtClean="0"/>
              <a:t>AGRADECIMIENTOS</a:t>
            </a:r>
            <a:endParaRPr lang="en-US" dirty="0"/>
          </a:p>
        </p:txBody>
      </p:sp>
      <p:sp>
        <p:nvSpPr>
          <p:cNvPr id="3" name="Marcador de contenido 2"/>
          <p:cNvSpPr>
            <a:spLocks noGrp="1"/>
          </p:cNvSpPr>
          <p:nvPr>
            <p:ph idx="1"/>
          </p:nvPr>
        </p:nvSpPr>
        <p:spPr>
          <a:xfrm>
            <a:off x="838200" y="2220685"/>
            <a:ext cx="10515600" cy="3956277"/>
          </a:xfrm>
        </p:spPr>
        <p:txBody>
          <a:bodyPr>
            <a:normAutofit fontScale="70000" lnSpcReduction="20000"/>
          </a:bodyPr>
          <a:lstStyle/>
          <a:p>
            <a:r>
              <a:rPr lang="es-ES" dirty="0"/>
              <a:t>Agradezco a nuestras Autoridades del estado el SEDIF por su apoyo en especie que recibimos para el bienestar de las Familias de nuestro Municipio.</a:t>
            </a:r>
          </a:p>
          <a:p>
            <a:r>
              <a:rPr lang="es-ES" dirty="0"/>
              <a:t> • A la Presidente Municipal C. María Luz Elena Guzmán Cardona por su gran apoyo, consejos, palabras de aliento que en todo momento me brindo, por apoyarme siempre en  </a:t>
            </a:r>
          </a:p>
          <a:p>
            <a:r>
              <a:rPr lang="es-ES" dirty="0"/>
              <a:t>• Gracias a la Delegada de la Región 12 Mtra. Shiboleth Villalta Acosta, por su apoyo en todas las actividades eventos y demás cosas que les solicite ayuda para obtener un mejor resultado. </a:t>
            </a:r>
          </a:p>
          <a:p>
            <a:r>
              <a:rPr lang="es-ES" dirty="0"/>
              <a:t>• Muy en especial mi agradecimiento a la c. Sandra Mireya castro Ramírez, Directora del Sistema DIF Municipal, por su gran entrega, inteligencia y esmero, mi mano derecha en esta bonita labor de servicio a la comunidad.</a:t>
            </a:r>
          </a:p>
          <a:p>
            <a:r>
              <a:rPr lang="es-ES" dirty="0"/>
              <a:t>• A todo el personal del DIF de este Municipio que por su gran esfuerzo, llevan acabo sus programas y trabajando en equipo, se realizaron eventos, actividades y demás. </a:t>
            </a:r>
          </a:p>
          <a:p>
            <a:r>
              <a:rPr lang="es-ES" dirty="0"/>
              <a:t>• Gracias a todas la personas del Municipio y sus comunidades, por sus atenciones, amistad, apoyo y sonrisas que recibí.</a:t>
            </a:r>
          </a:p>
          <a:p>
            <a:endParaRPr lang="en-US" dirty="0"/>
          </a:p>
        </p:txBody>
      </p:sp>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29328919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1" y="365124"/>
            <a:ext cx="9429206" cy="1620429"/>
          </a:xfrm>
          <a:blipFill>
            <a:blip r:embed="rId2"/>
            <a:tile tx="0" ty="0" sx="100000" sy="100000" flip="none" algn="tl"/>
          </a:blipFill>
        </p:spPr>
        <p:txBody>
          <a:bodyPr/>
          <a:lstStyle/>
          <a:p>
            <a:r>
              <a:rPr lang="es-ES" dirty="0" smtClean="0">
                <a:latin typeface="Bahnschrift Condensed" panose="020B0502040204020203" pitchFamily="34" charset="0"/>
              </a:rPr>
              <a:t>COORDINADORA DEL PROGRAMA 1,000 DIAS DE VIDA</a:t>
            </a:r>
            <a:br>
              <a:rPr lang="es-ES" dirty="0" smtClean="0">
                <a:latin typeface="Bahnschrift Condensed" panose="020B0502040204020203" pitchFamily="34" charset="0"/>
              </a:rPr>
            </a:br>
            <a:r>
              <a:rPr lang="es-ES" dirty="0" smtClean="0">
                <a:latin typeface="Bahnschrift Condensed" panose="020B0502040204020203" pitchFamily="34" charset="0"/>
              </a:rPr>
              <a:t>KARLA MARIANA CARRILLO HERRERA</a:t>
            </a:r>
            <a:endParaRPr lang="en-US" dirty="0">
              <a:latin typeface="Bahnschrift Condensed" panose="020B0502040204020203" pitchFamily="34" charset="0"/>
            </a:endParaRPr>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25599" y="4489068"/>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Marcador de contenido 6"/>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12293" b="14130"/>
          <a:stretch/>
        </p:blipFill>
        <p:spPr>
          <a:xfrm>
            <a:off x="3818736" y="1799500"/>
            <a:ext cx="3679344" cy="4812714"/>
          </a:xfrm>
          <a:effectLst>
            <a:softEdge rad="635000"/>
          </a:effectLst>
        </p:spPr>
      </p:pic>
    </p:spTree>
    <p:extLst>
      <p:ext uri="{BB962C8B-B14F-4D97-AF65-F5344CB8AC3E}">
        <p14:creationId xmlns:p14="http://schemas.microsoft.com/office/powerpoint/2010/main" val="20521350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45283" cy="1713914"/>
          </a:xfrm>
          <a:blipFill>
            <a:blip r:embed="rId2"/>
            <a:tile tx="0" ty="0" sx="100000" sy="100000" flip="none" algn="tl"/>
          </a:blipFill>
        </p:spPr>
        <p:txBody>
          <a:bodyPr/>
          <a:lstStyle/>
          <a:p>
            <a:r>
              <a:rPr lang="es-ES" dirty="0" smtClean="0">
                <a:latin typeface="Bahnschrift" panose="020B0502040204020203" pitchFamily="34" charset="0"/>
              </a:rPr>
              <a:t>PROGRAMA 1,000 DIAS DE VIDA</a:t>
            </a:r>
            <a:endParaRPr lang="en-US" dirty="0">
              <a:latin typeface="Bahnschrift" panose="020B0502040204020203" pitchFamily="34" charset="0"/>
            </a:endParaRPr>
          </a:p>
        </p:txBody>
      </p:sp>
      <p:sp>
        <p:nvSpPr>
          <p:cNvPr id="3" name="Marcador de contenido 2"/>
          <p:cNvSpPr>
            <a:spLocks noGrp="1"/>
          </p:cNvSpPr>
          <p:nvPr>
            <p:ph idx="1"/>
          </p:nvPr>
        </p:nvSpPr>
        <p:spPr/>
        <p:txBody>
          <a:bodyPr>
            <a:normAutofit lnSpcReduction="10000"/>
          </a:bodyPr>
          <a:lstStyle/>
          <a:p>
            <a:r>
              <a:rPr lang="es-ES" dirty="0" smtClean="0"/>
              <a:t>La nutrición en los primeros 1000 días de vida es la clave esencial para una futura vida sana, ya que este subgrupo de la población es propenso a los desequilibrios e insuficiencias dietéticas. Es de vital importancia una correcta nutrición para apoyar el crecimiento y desarrollo adecuado. Además es importante controlar todos los trastornos nutricionales que ocurren en la gestación y en los primeros 2 años ya que subsecuentemente aumentan la </a:t>
            </a:r>
            <a:r>
              <a:rPr lang="es-ES" dirty="0" err="1" smtClean="0"/>
              <a:t>morbi</a:t>
            </a:r>
            <a:r>
              <a:rPr lang="es-ES" dirty="0" smtClean="0"/>
              <a:t>-mortalidad, que repercute permanentemente sobre la salud. En los últimos años, existe un considerable interés sobre los efectos que tiene el excesivo aumento ponderal durante la infancia, debido a que el desarrollo de tejido graso en este período es un factor determinante en la composición corporal del adulto. </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719" y="4293125"/>
            <a:ext cx="2761823" cy="2761823"/>
          </a:xfrm>
          <a:prstGeom prst="rect">
            <a:avLst/>
          </a:prstGeom>
          <a:effectLst>
            <a:softEdge rad="635000"/>
          </a:effectLst>
        </p:spPr>
      </p:pic>
      <p:sp>
        <p:nvSpPr>
          <p:cNvPr id="7" name="CuadroTexto 6"/>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963207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89012" cy="1713914"/>
          </a:xfrm>
          <a:blipFill>
            <a:blip r:embed="rId2"/>
            <a:tile tx="0" ty="0" sx="100000" sy="100000" flip="none" algn="tl"/>
          </a:blipFill>
        </p:spPr>
        <p:txBody>
          <a:bodyPr/>
          <a:lstStyle/>
          <a:p>
            <a:r>
              <a:rPr lang="es-ES" dirty="0" smtClean="0">
                <a:latin typeface="Bahnschrift Condensed" panose="020B0502040204020203" pitchFamily="34" charset="0"/>
              </a:rPr>
              <a:t>PROGRAMA 1,000 DIAS DE VIDA</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278965"/>
            <a:ext cx="10515600" cy="4017331"/>
          </a:xfrm>
        </p:spPr>
        <p:txBody>
          <a:bodyPr>
            <a:normAutofit fontScale="32500" lnSpcReduction="20000"/>
          </a:bodyPr>
          <a:lstStyle/>
          <a:p>
            <a:pPr marL="0" indent="0">
              <a:buNone/>
            </a:pPr>
            <a:r>
              <a:rPr lang="es-ES" dirty="0" smtClean="0"/>
              <a:t> </a:t>
            </a:r>
            <a:r>
              <a:rPr lang="es-ES" sz="8600" dirty="0" smtClean="0"/>
              <a:t>Programa Federal, dirigido a mujeres embarazadas o en periodo de lactancia y niños y niñas de 6 meses a 2 años de edad no escolarizados y que presentan alguna condición de mala nutrición o vulnerabilidad. Se basa en la entrega de una dotación alimentaria de calidad nutricia adecuada a las necesidades del menor para mejorar su estado nutricional </a:t>
            </a:r>
          </a:p>
          <a:p>
            <a:pPr marL="0" indent="0">
              <a:buNone/>
            </a:pPr>
            <a:r>
              <a:rPr lang="es-ES" sz="8800" dirty="0" smtClean="0"/>
              <a:t>• </a:t>
            </a:r>
            <a:r>
              <a:rPr lang="es-ES" sz="8800" dirty="0"/>
              <a:t>Total de dotaciones entregadas De Octubre 2019 a septiembre 2020:                 1,245</a:t>
            </a:r>
          </a:p>
          <a:p>
            <a:pPr marL="0" indent="0">
              <a:buNone/>
            </a:pPr>
            <a:r>
              <a:rPr lang="es-ES" sz="8800" u="sng" dirty="0"/>
              <a:t>Que se divide en los siguientes sub </a:t>
            </a:r>
            <a:r>
              <a:rPr lang="es-ES" sz="8800" u="sng" dirty="0" smtClean="0"/>
              <a:t>padrones:</a:t>
            </a:r>
            <a:endParaRPr lang="es-ES" sz="8800" u="sng" dirty="0"/>
          </a:p>
          <a:p>
            <a:pPr marL="0" indent="0">
              <a:buNone/>
            </a:pPr>
            <a:endParaRPr lang="es-ES" sz="8600" dirty="0"/>
          </a:p>
          <a:p>
            <a:endParaRPr lang="es-ES" dirty="0" smtClean="0"/>
          </a:p>
          <a:p>
            <a:pPr marL="0" indent="0">
              <a:buNone/>
            </a:pPr>
            <a:r>
              <a:rPr lang="es-ES" dirty="0" smtClean="0"/>
              <a:t> </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0062809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38201" y="365125"/>
            <a:ext cx="9429206" cy="1713914"/>
          </a:xfrm>
          <a:blipFill>
            <a:blip r:embed="rId2"/>
            <a:tile tx="0" ty="0" sx="100000" sy="100000" flip="none" algn="tl"/>
          </a:blipFill>
        </p:spPr>
        <p:txBody>
          <a:bodyPr>
            <a:normAutofit fontScale="90000"/>
          </a:bodyPr>
          <a:lstStyle/>
          <a:p>
            <a:r>
              <a:rPr lang="es-ES" sz="3600" dirty="0" smtClean="0">
                <a:latin typeface="Bahnschrift Condensed" panose="020B0502040204020203" pitchFamily="34" charset="0"/>
              </a:rPr>
              <a:t>PROGRAMA 1,000 DIAS DE VIDA</a:t>
            </a:r>
            <a:br>
              <a:rPr lang="es-ES" sz="3600" dirty="0" smtClean="0">
                <a:latin typeface="Bahnschrift Condensed" panose="020B0502040204020203" pitchFamily="34" charset="0"/>
              </a:rPr>
            </a:br>
            <a:r>
              <a:rPr lang="es-ES" sz="3600" dirty="0" smtClean="0">
                <a:latin typeface="Bahnschrift Condensed" panose="020B0502040204020203" pitchFamily="34" charset="0"/>
              </a:rPr>
              <a:t> </a:t>
            </a:r>
            <a:r>
              <a:rPr lang="es-ES" sz="3600" b="1" dirty="0">
                <a:latin typeface="Bahnschrift Condensed" panose="020B0502040204020203" pitchFamily="34" charset="0"/>
              </a:rPr>
              <a:t>MUJERES EMBARAZADAS Y EN PERIODO DE </a:t>
            </a:r>
            <a:r>
              <a:rPr lang="es-ES" sz="3600" b="1" dirty="0" smtClean="0">
                <a:latin typeface="Bahnschrift Condensed" panose="020B0502040204020203" pitchFamily="34" charset="0"/>
              </a:rPr>
              <a:t>LACTANCIA</a:t>
            </a:r>
            <a:br>
              <a:rPr lang="es-ES" sz="3600" b="1" dirty="0" smtClean="0">
                <a:latin typeface="Bahnschrift Condensed" panose="020B0502040204020203" pitchFamily="34" charset="0"/>
              </a:rPr>
            </a:br>
            <a:r>
              <a:rPr lang="es-ES" sz="3600" b="1" dirty="0" smtClean="0">
                <a:latin typeface="Bahnschrift Condensed" panose="020B0502040204020203" pitchFamily="34" charset="0"/>
              </a:rPr>
              <a:t>padrón 1</a:t>
            </a:r>
            <a:r>
              <a:rPr lang="es-ES" b="1" dirty="0"/>
              <a:t/>
            </a:r>
            <a:br>
              <a:rPr lang="es-ES" b="1" dirty="0"/>
            </a:b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1959429"/>
            <a:ext cx="10515600" cy="4217534"/>
          </a:xfrm>
        </p:spPr>
        <p:txBody>
          <a:bodyPr>
            <a:normAutofit fontScale="25000" lnSpcReduction="20000"/>
          </a:bodyPr>
          <a:lstStyle/>
          <a:p>
            <a:pPr marL="0" indent="0">
              <a:buNone/>
            </a:pPr>
            <a:r>
              <a:rPr lang="es-ES" sz="7200" dirty="0" smtClean="0"/>
              <a:t>En este sub padrón se benefician 40 mujeres ,atendiendo 14 comunidades incluyendo cabecera municipal, la cuota de recuperación es de 10 pesos.</a:t>
            </a:r>
          </a:p>
          <a:p>
            <a:pPr marL="0" indent="0">
              <a:buNone/>
            </a:pPr>
            <a:r>
              <a:rPr lang="es-ES" sz="7200" dirty="0" smtClean="0"/>
              <a:t>Dotación entregada:</a:t>
            </a:r>
          </a:p>
          <a:p>
            <a:r>
              <a:rPr lang="es-ES" sz="5600" dirty="0" smtClean="0"/>
              <a:t>Aceite de canola - - - -  - - - - - - - - - - - - - - - 500ml    1 botella</a:t>
            </a:r>
          </a:p>
          <a:p>
            <a:r>
              <a:rPr lang="es-ES" sz="5600" dirty="0" smtClean="0"/>
              <a:t>Atún aleta amarilla en agua - - - - - - - - - - - 140 g     1 pieza</a:t>
            </a:r>
          </a:p>
          <a:p>
            <a:r>
              <a:rPr lang="es-ES" sz="5600" dirty="0" smtClean="0"/>
              <a:t>Avena en hojuelas- - - - - - - - - - - - - - - - - - -1 kg        1 paquete</a:t>
            </a:r>
          </a:p>
          <a:p>
            <a:r>
              <a:rPr lang="es-ES" sz="5600" dirty="0" smtClean="0"/>
              <a:t>Complemento alimenticio - - - - - - - - - - - - -500g      1 paquete</a:t>
            </a:r>
          </a:p>
          <a:p>
            <a:r>
              <a:rPr lang="es-ES" sz="5600" dirty="0" smtClean="0"/>
              <a:t>Ensalada de verduras - - - - - - - - - - - - - - - - 215 g     1 pieza</a:t>
            </a:r>
          </a:p>
          <a:p>
            <a:r>
              <a:rPr lang="es-ES" sz="5600" dirty="0" smtClean="0"/>
              <a:t>Frijol - - - - - - - - - - - - - - - - - - - - - - - - - - - - -1 kg        1 pieza</a:t>
            </a:r>
          </a:p>
          <a:p>
            <a:r>
              <a:rPr lang="es-ES" sz="5600" dirty="0"/>
              <a:t>Harina de maíz </a:t>
            </a:r>
            <a:r>
              <a:rPr lang="es-ES" sz="5600" dirty="0" smtClean="0"/>
              <a:t>nixtamalizado- - - - - - - - - - -1 kg        1 paquete</a:t>
            </a:r>
          </a:p>
          <a:p>
            <a:r>
              <a:rPr lang="es-ES" sz="5600" dirty="0" smtClean="0"/>
              <a:t>Lenteja chica - - - - - - - - -  - - - -  - - - - - - - - - 250 g     1 paquete</a:t>
            </a:r>
          </a:p>
          <a:p>
            <a:r>
              <a:rPr lang="es-ES" sz="5600" dirty="0" smtClean="0"/>
              <a:t>Mini galleta de trigo con avena y canola - - -500 g     1 paquete</a:t>
            </a:r>
          </a:p>
          <a:p>
            <a:r>
              <a:rPr lang="es-ES" sz="5600" dirty="0" smtClean="0"/>
              <a:t>Pasta con fibra para sopa  - -  - - - - -  - - - - -  200 g     6 paquetes</a:t>
            </a:r>
          </a:p>
          <a:p>
            <a:r>
              <a:rPr lang="es-ES" sz="5600" dirty="0" smtClean="0"/>
              <a:t>Pechuga de pollo deshebrada - - - -  - - - - - - 125 g     2 piezas</a:t>
            </a:r>
          </a:p>
          <a:p>
            <a:r>
              <a:rPr lang="es-ES" sz="5600" dirty="0" smtClean="0"/>
              <a:t>Leche semidescremada - - - - -  -- -  - - - - - - -1 lt         8 piezas</a:t>
            </a:r>
          </a:p>
          <a:p>
            <a:pPr marL="0" indent="0">
              <a:buNone/>
            </a:pPr>
            <a:endParaRPr lang="en-US" sz="1800" dirty="0"/>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r="27188"/>
          <a:stretch/>
        </p:blipFill>
        <p:spPr>
          <a:xfrm>
            <a:off x="6096000" y="2394509"/>
            <a:ext cx="3679371" cy="2842433"/>
          </a:xfrm>
          <a:prstGeom prst="rect">
            <a:avLst/>
          </a:prstGeom>
          <a:effectLst>
            <a:softEdge rad="63500"/>
          </a:effectLst>
        </p:spPr>
      </p:pic>
    </p:spTree>
    <p:extLst>
      <p:ext uri="{BB962C8B-B14F-4D97-AF65-F5344CB8AC3E}">
        <p14:creationId xmlns:p14="http://schemas.microsoft.com/office/powerpoint/2010/main" val="27791270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normAutofit fontScale="90000"/>
          </a:bodyPr>
          <a:lstStyle/>
          <a:p>
            <a:r>
              <a:rPr lang="es-ES" dirty="0">
                <a:latin typeface="Bahnschrift Condensed" panose="020B0502040204020203" pitchFamily="34" charset="0"/>
              </a:rPr>
              <a:t>PROGRAMA 1,000 DIAS DE VIDA</a:t>
            </a:r>
            <a:br>
              <a:rPr lang="es-ES" dirty="0">
                <a:latin typeface="Bahnschrift Condensed" panose="020B0502040204020203" pitchFamily="34" charset="0"/>
              </a:rPr>
            </a:br>
            <a:r>
              <a:rPr lang="es-ES" dirty="0">
                <a:latin typeface="Bahnschrift Condensed" panose="020B0502040204020203" pitchFamily="34" charset="0"/>
              </a:rPr>
              <a:t>LACTANTES DE 6 A 11 MESES DE </a:t>
            </a:r>
            <a:r>
              <a:rPr lang="es-ES" dirty="0" smtClean="0">
                <a:latin typeface="Bahnschrift Condensed" panose="020B0502040204020203" pitchFamily="34" charset="0"/>
              </a:rPr>
              <a:t>EDAD</a:t>
            </a:r>
            <a:br>
              <a:rPr lang="es-ES" dirty="0" smtClean="0">
                <a:latin typeface="Bahnschrift Condensed" panose="020B0502040204020203" pitchFamily="34" charset="0"/>
              </a:rPr>
            </a:br>
            <a:r>
              <a:rPr lang="es-ES" dirty="0" smtClean="0">
                <a:latin typeface="Bahnschrift Condensed" panose="020B0502040204020203" pitchFamily="34" charset="0"/>
              </a:rPr>
              <a:t>padrón 2</a:t>
            </a:r>
            <a:endParaRPr lang="en-US" dirty="0"/>
          </a:p>
        </p:txBody>
      </p:sp>
      <p:sp>
        <p:nvSpPr>
          <p:cNvPr id="3" name="Marcador de contenido 2"/>
          <p:cNvSpPr>
            <a:spLocks noGrp="1"/>
          </p:cNvSpPr>
          <p:nvPr>
            <p:ph idx="1"/>
          </p:nvPr>
        </p:nvSpPr>
        <p:spPr/>
        <p:txBody>
          <a:bodyPr/>
          <a:lstStyle/>
          <a:p>
            <a:pPr marL="0" indent="0">
              <a:buNone/>
            </a:pPr>
            <a:endParaRPr lang="es-ES" dirty="0" smtClean="0"/>
          </a:p>
          <a:p>
            <a:pPr marL="0" indent="0">
              <a:buNone/>
            </a:pPr>
            <a:r>
              <a:rPr lang="es-ES" dirty="0" smtClean="0"/>
              <a:t>la </a:t>
            </a:r>
            <a:r>
              <a:rPr lang="es-ES" dirty="0"/>
              <a:t>cuota de recuperación es de 7 pesos, el total de beneficiarios es de 20 niños y niñas , atendiendo  8 comunidades</a:t>
            </a:r>
            <a:r>
              <a:rPr lang="es-ES" b="1" dirty="0"/>
              <a:t>.</a:t>
            </a:r>
          </a:p>
          <a:p>
            <a:r>
              <a:rPr lang="es-ES" dirty="0"/>
              <a:t>Avena en hojuelas- - - - - - - - - -1 kg       1 paquete</a:t>
            </a:r>
          </a:p>
          <a:p>
            <a:r>
              <a:rPr lang="es-ES" dirty="0"/>
              <a:t>Frijol- - - - - - - - - -  - - - - - - - - - - 1 kg     1 paquete</a:t>
            </a:r>
          </a:p>
          <a:p>
            <a:r>
              <a:rPr lang="es-ES" dirty="0"/>
              <a:t>Lenteja chica- - - - - - - - - - - - - - -250g   1 paquete</a:t>
            </a:r>
          </a:p>
          <a:p>
            <a:r>
              <a:rPr lang="es-ES" dirty="0"/>
              <a:t>Pasta con fibra para sopa- - - - - - 200g  2 paquetes</a:t>
            </a:r>
          </a:p>
          <a:p>
            <a:r>
              <a:rPr lang="es-ES" dirty="0"/>
              <a:t>Pechuga de pollo deshebrada- - 125g   1 pieza</a:t>
            </a:r>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6518" r="21830" b="11548"/>
          <a:stretch/>
        </p:blipFill>
        <p:spPr>
          <a:xfrm>
            <a:off x="8286421" y="2592887"/>
            <a:ext cx="3235019" cy="2246373"/>
          </a:xfrm>
          <a:prstGeom prst="rect">
            <a:avLst/>
          </a:prstGeom>
          <a:effectLst>
            <a:softEdge rad="127000"/>
          </a:effectLst>
        </p:spPr>
      </p:pic>
    </p:spTree>
    <p:extLst>
      <p:ext uri="{BB962C8B-B14F-4D97-AF65-F5344CB8AC3E}">
        <p14:creationId xmlns:p14="http://schemas.microsoft.com/office/powerpoint/2010/main" val="84866853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45283" cy="1713914"/>
          </a:xfrm>
          <a:blipFill>
            <a:blip r:embed="rId2"/>
            <a:tile tx="0" ty="0" sx="100000" sy="100000" flip="none" algn="tl"/>
          </a:blipFill>
        </p:spPr>
        <p:txBody>
          <a:bodyPr>
            <a:normAutofit fontScale="90000"/>
          </a:bodyPr>
          <a:lstStyle/>
          <a:p>
            <a:r>
              <a:rPr lang="es-ES" dirty="0" smtClean="0">
                <a:latin typeface="Bahnschrift Condensed" panose="020B0502040204020203" pitchFamily="34" charset="0"/>
              </a:rPr>
              <a:t>PROGRAMA 1,000 DIAS DE VIDA</a:t>
            </a:r>
            <a:r>
              <a:rPr lang="en-US" dirty="0">
                <a:latin typeface="Bahnschrift Condensed" panose="020B0502040204020203" pitchFamily="34" charset="0"/>
              </a:rPr>
              <a:t/>
            </a:r>
            <a:br>
              <a:rPr lang="en-US" dirty="0">
                <a:latin typeface="Bahnschrift Condensed" panose="020B0502040204020203" pitchFamily="34" charset="0"/>
              </a:rPr>
            </a:br>
            <a:r>
              <a:rPr lang="en-US" dirty="0" smtClean="0">
                <a:latin typeface="Bahnschrift Condensed" panose="020B0502040204020203" pitchFamily="34" charset="0"/>
              </a:rPr>
              <a:t>NIÑAS Y NIÑOS DE 1 A 2 AÑOS DE EDAD</a:t>
            </a:r>
            <a:br>
              <a:rPr lang="en-US" dirty="0" smtClean="0">
                <a:latin typeface="Bahnschrift Condensed" panose="020B0502040204020203" pitchFamily="34" charset="0"/>
              </a:rPr>
            </a:br>
            <a:r>
              <a:rPr lang="en-US" dirty="0" smtClean="0">
                <a:latin typeface="Bahnschrift Condensed" panose="020B0502040204020203" pitchFamily="34" charset="0"/>
              </a:rPr>
              <a:t>Padron 3</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132806" y="1879602"/>
            <a:ext cx="10515600" cy="4351338"/>
          </a:xfrm>
        </p:spPr>
        <p:txBody>
          <a:bodyPr>
            <a:normAutofit fontScale="62500" lnSpcReduction="20000"/>
          </a:bodyPr>
          <a:lstStyle/>
          <a:p>
            <a:pPr marL="0" indent="0">
              <a:buNone/>
            </a:pPr>
            <a:endParaRPr lang="es-ES" dirty="0" smtClean="0"/>
          </a:p>
          <a:p>
            <a:r>
              <a:rPr lang="es-ES" dirty="0" smtClean="0"/>
              <a:t>Niñas y niños de 1 año a 2 años: 45 niños y niñas</a:t>
            </a:r>
          </a:p>
          <a:p>
            <a:pPr marL="0" indent="0">
              <a:buNone/>
            </a:pPr>
            <a:r>
              <a:rPr lang="es-ES" dirty="0" smtClean="0"/>
              <a:t>Total de comunidades atendidas : 16 </a:t>
            </a:r>
          </a:p>
          <a:p>
            <a:pPr marL="0" indent="0">
              <a:buNone/>
            </a:pPr>
            <a:r>
              <a:rPr lang="es-ES" dirty="0" smtClean="0"/>
              <a:t>Cuota de recuperación: 7 pesos</a:t>
            </a:r>
          </a:p>
          <a:p>
            <a:r>
              <a:rPr lang="es-ES" dirty="0" smtClean="0"/>
              <a:t>Atún aleta amarilla en agua - - - - - - - - - - - 140 g     1 pieza </a:t>
            </a:r>
          </a:p>
          <a:p>
            <a:r>
              <a:rPr lang="es-ES" dirty="0" smtClean="0"/>
              <a:t>Avena en hojuelas - - - -  - - - -  - - - - - - - - - 1 kg       1 paquete </a:t>
            </a:r>
          </a:p>
          <a:p>
            <a:r>
              <a:rPr lang="es-ES" dirty="0" smtClean="0"/>
              <a:t>Frijol - - - - - - - - - - - - - - - - - - - - - - - - - - - -  1 kg      1 paquete</a:t>
            </a:r>
          </a:p>
          <a:p>
            <a:r>
              <a:rPr lang="es-ES" dirty="0" smtClean="0"/>
              <a:t>Harina de maíz </a:t>
            </a:r>
            <a:r>
              <a:rPr lang="es-ES" dirty="0" err="1" smtClean="0"/>
              <a:t>nixtamalizada</a:t>
            </a:r>
            <a:r>
              <a:rPr lang="es-ES" dirty="0" smtClean="0"/>
              <a:t> - - - - - - - - - - 1 kg      2 paquetes</a:t>
            </a:r>
          </a:p>
          <a:p>
            <a:r>
              <a:rPr lang="es-ES" dirty="0" smtClean="0"/>
              <a:t>Lenteja chica - - - - - - - - - - - - - - - - - - - - - -  250 g    1 paquete </a:t>
            </a:r>
          </a:p>
          <a:p>
            <a:r>
              <a:rPr lang="es-ES" dirty="0" smtClean="0"/>
              <a:t>Mini galleta de trigo con avena y canela- - - 500g     1 paquete</a:t>
            </a:r>
          </a:p>
          <a:p>
            <a:r>
              <a:rPr lang="es-ES" dirty="0" smtClean="0"/>
              <a:t>Pasta con fibra para sopa - - - - - - - - - - - - - - 200g    2 paquetes</a:t>
            </a:r>
          </a:p>
          <a:p>
            <a:r>
              <a:rPr lang="es-ES" dirty="0" smtClean="0"/>
              <a:t>Pechuga de pollo deshebrada- - - - - - - - - - -  125 g   2 piezas  </a:t>
            </a:r>
          </a:p>
          <a:p>
            <a:r>
              <a:rPr lang="es-ES" dirty="0" smtClean="0"/>
              <a:t>Leche semidescremada - - -  - - - -  - - - - - - - -  1 lt      8 piezas</a:t>
            </a:r>
          </a:p>
          <a:p>
            <a:endParaRPr lang="es-ES" dirty="0" smtClean="0"/>
          </a:p>
          <a:p>
            <a:endParaRPr lang="es-ES" dirty="0" smtClean="0"/>
          </a:p>
          <a:p>
            <a:pPr marL="0" indent="0">
              <a:buNone/>
            </a:pP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7455" t="2739" r="24375" b="1071"/>
          <a:stretch/>
        </p:blipFill>
        <p:spPr>
          <a:xfrm>
            <a:off x="6340530" y="2353359"/>
            <a:ext cx="3942953" cy="3129575"/>
          </a:xfrm>
          <a:prstGeom prst="rect">
            <a:avLst/>
          </a:prstGeom>
          <a:effectLst>
            <a:softEdge rad="127000"/>
          </a:effectLst>
        </p:spPr>
      </p:pic>
    </p:spTree>
    <p:extLst>
      <p:ext uri="{BB962C8B-B14F-4D97-AF65-F5344CB8AC3E}">
        <p14:creationId xmlns:p14="http://schemas.microsoft.com/office/powerpoint/2010/main" val="15304556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7148" cy="1713914"/>
          </a:xfrm>
          <a:blipFill>
            <a:blip r:embed="rId2"/>
            <a:tile tx="0" ty="0" sx="100000" sy="100000" flip="none" algn="tl"/>
          </a:blipFill>
        </p:spPr>
        <p:txBody>
          <a:bodyPr/>
          <a:lstStyle/>
          <a:p>
            <a:r>
              <a:rPr lang="es-ES" dirty="0" smtClean="0">
                <a:latin typeface="Bahnschrift Condensed" panose="020B0502040204020203" pitchFamily="34" charset="0"/>
              </a:rPr>
              <a:t>FOTOS DE LA ENTREMA DEL PROGRAMA</a:t>
            </a:r>
            <a:br>
              <a:rPr lang="es-ES" dirty="0" smtClean="0">
                <a:latin typeface="Bahnschrift Condensed" panose="020B0502040204020203" pitchFamily="34" charset="0"/>
              </a:rPr>
            </a:br>
            <a:r>
              <a:rPr lang="es-ES" dirty="0" smtClean="0">
                <a:latin typeface="Bahnschrift Condensed" panose="020B0502040204020203" pitchFamily="34" charset="0"/>
              </a:rPr>
              <a:t>1,000 DIAS DE VIDA</a:t>
            </a:r>
            <a:endParaRPr lang="en-US" dirty="0">
              <a:latin typeface="Bahnschrift Condensed" panose="020B0502040204020203" pitchFamily="34" charset="0"/>
            </a:endParaRPr>
          </a:p>
        </p:txBody>
      </p:sp>
      <p:sp>
        <p:nvSpPr>
          <p:cNvPr id="3" name="Marcador de contenido 2"/>
          <p:cNvSpPr>
            <a:spLocks noGrp="1"/>
          </p:cNvSpPr>
          <p:nvPr>
            <p:ph idx="1"/>
          </p:nvPr>
        </p:nvSpPr>
        <p:spPr/>
        <p:txBody>
          <a:bodyPr/>
          <a:lstStyle/>
          <a:p>
            <a:pPr marL="0" indent="0">
              <a:buNone/>
            </a:pP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38" y="2214650"/>
            <a:ext cx="3175151" cy="4233534"/>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26189" y="2294005"/>
            <a:ext cx="3125288" cy="4167051"/>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1477" y="2294005"/>
            <a:ext cx="3125288" cy="4167051"/>
          </a:xfrm>
          <a:prstGeom prst="rect">
            <a:avLst/>
          </a:prstGeom>
        </p:spPr>
      </p:pic>
    </p:spTree>
    <p:extLst>
      <p:ext uri="{BB962C8B-B14F-4D97-AF65-F5344CB8AC3E}">
        <p14:creationId xmlns:p14="http://schemas.microsoft.com/office/powerpoint/2010/main" val="3607746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1446" y="365125"/>
            <a:ext cx="9390017" cy="1713914"/>
          </a:xfrm>
          <a:blipFill>
            <a:blip r:embed="rId2"/>
            <a:tile tx="0" ty="0" sx="100000" sy="100000" flip="none" algn="tl"/>
          </a:blipFill>
        </p:spPr>
        <p:txBody>
          <a:bodyPr>
            <a:normAutofit/>
          </a:bodyPr>
          <a:lstStyle/>
          <a:p>
            <a:r>
              <a:rPr lang="es-ES" dirty="0" smtClean="0">
                <a:latin typeface="Bahnschrift Light Condensed" panose="020B0502040204020203" pitchFamily="34" charset="0"/>
              </a:rPr>
              <a:t>SUBSIDIO ANUAL 1,000 DIAS DE VIDA</a:t>
            </a:r>
            <a:endParaRPr lang="en-US" dirty="0">
              <a:latin typeface="Bahnschrift Light Condensed" panose="020B0502040204020203" pitchFamily="34" charset="0"/>
            </a:endParaRPr>
          </a:p>
        </p:txBody>
      </p:sp>
      <p:sp>
        <p:nvSpPr>
          <p:cNvPr id="3" name="Marcador de contenido 2"/>
          <p:cNvSpPr>
            <a:spLocks noGrp="1"/>
          </p:cNvSpPr>
          <p:nvPr>
            <p:ph idx="1"/>
          </p:nvPr>
        </p:nvSpPr>
        <p:spPr>
          <a:xfrm>
            <a:off x="838200" y="2079039"/>
            <a:ext cx="10515600" cy="4097924"/>
          </a:xfrm>
        </p:spPr>
        <p:txBody>
          <a:bodyPr>
            <a:normAutofit/>
          </a:bodyPr>
          <a:lstStyle/>
          <a:p>
            <a:pPr marL="0" indent="0">
              <a:buNone/>
            </a:pPr>
            <a:r>
              <a:rPr lang="es-ES" dirty="0" smtClean="0"/>
              <a:t>La </a:t>
            </a:r>
            <a:r>
              <a:rPr lang="es-ES" dirty="0"/>
              <a:t>cuota de recuperación que se maneja es de $7.00 </a:t>
            </a:r>
            <a:r>
              <a:rPr lang="es-ES" dirty="0" smtClean="0"/>
              <a:t>mensuales para el padrón 2 y 3 , </a:t>
            </a:r>
            <a:r>
              <a:rPr lang="es-ES" dirty="0"/>
              <a:t>lo cual genera un gasto anual para el beneficiario de $84.00 en total</a:t>
            </a:r>
            <a:r>
              <a:rPr lang="es-ES" dirty="0" smtClean="0"/>
              <a:t>,</a:t>
            </a:r>
            <a:r>
              <a:rPr lang="es-ES" dirty="0"/>
              <a:t> y para el padrón 1 se maneja la cuota de recuperación de 10 </a:t>
            </a:r>
            <a:r>
              <a:rPr lang="es-ES" dirty="0" smtClean="0"/>
              <a:t>pesos, </a:t>
            </a:r>
            <a:r>
              <a:rPr lang="es-ES" dirty="0"/>
              <a:t>lo cual genera un gasto anual para el beneficiario de </a:t>
            </a:r>
            <a:r>
              <a:rPr lang="es-ES" dirty="0" smtClean="0"/>
              <a:t>$120.00 </a:t>
            </a:r>
            <a:r>
              <a:rPr lang="es-ES" dirty="0"/>
              <a:t>en </a:t>
            </a:r>
            <a:r>
              <a:rPr lang="es-ES" dirty="0" smtClean="0"/>
              <a:t>total. </a:t>
            </a:r>
            <a:r>
              <a:rPr lang="es-ES" dirty="0"/>
              <a:t>permitiendo obtener un ingreso para el programa de </a:t>
            </a:r>
            <a:r>
              <a:rPr lang="es-ES" dirty="0" smtClean="0"/>
              <a:t>$5,860.00</a:t>
            </a:r>
            <a:r>
              <a:rPr lang="es-ES" dirty="0"/>
              <a:t>, los cuales son reintegrados al mismo mediante la entrega de árboles frutales o semillas, así como fruta o verdura de acuerdo al proyecto anual establecido. En este año dicho apoyo consistió en la entrega de 1 árbol de limón </a:t>
            </a:r>
            <a:r>
              <a:rPr lang="es-ES" dirty="0" smtClean="0"/>
              <a:t>o naranjo, un kg de naranja,1 kg de zanahoria,1 kg de manzana a </a:t>
            </a:r>
            <a:r>
              <a:rPr lang="es-ES" dirty="0"/>
              <a:t>cada uno de los beneficiarios. </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6851497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lstStyle/>
          <a:p>
            <a:r>
              <a:rPr lang="es-ES" dirty="0" smtClean="0">
                <a:latin typeface="Bahnschrift Condensed" panose="020B0502040204020203" pitchFamily="34" charset="0"/>
              </a:rPr>
              <a:t>FOTOS DEL PROYECTO ENTREGADO </a:t>
            </a:r>
            <a:br>
              <a:rPr lang="es-ES" dirty="0" smtClean="0">
                <a:latin typeface="Bahnschrift Condensed" panose="020B0502040204020203" pitchFamily="34" charset="0"/>
              </a:rPr>
            </a:br>
            <a:r>
              <a:rPr lang="es-ES" dirty="0" smtClean="0">
                <a:latin typeface="Bahnschrift Condensed" panose="020B0502040204020203" pitchFamily="34" charset="0"/>
              </a:rPr>
              <a:t>(MIL DIAS DE VIDA)</a:t>
            </a:r>
            <a:endParaRPr lang="en-US" dirty="0">
              <a:latin typeface="Bahnschrift Condensed" panose="020B0502040204020203" pitchFamily="34" charset="0"/>
            </a:endParaRPr>
          </a:p>
        </p:txBody>
      </p:sp>
      <p:pic>
        <p:nvPicPr>
          <p:cNvPr id="7" name="Marcador de contenido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068" y="2096041"/>
            <a:ext cx="2141747" cy="2855663"/>
          </a:xfrm>
        </p:spPr>
      </p:pic>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49634" y="2070797"/>
            <a:ext cx="2179614" cy="2906152"/>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29248" y="2079039"/>
            <a:ext cx="2173433" cy="2897910"/>
          </a:xfrm>
          <a:prstGeom prst="rect">
            <a:avLst/>
          </a:prstGeom>
        </p:spPr>
      </p:pic>
      <p:pic>
        <p:nvPicPr>
          <p:cNvPr id="12" name="Imagen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11009" y="2096041"/>
            <a:ext cx="2176498" cy="2901997"/>
          </a:xfrm>
          <a:prstGeom prst="rect">
            <a:avLst/>
          </a:prstGeom>
        </p:spPr>
      </p:pic>
      <p:pic>
        <p:nvPicPr>
          <p:cNvPr id="13" name="Imagen 12"/>
          <p:cNvPicPr>
            <a:picLocks noChangeAspect="1"/>
          </p:cNvPicPr>
          <p:nvPr/>
        </p:nvPicPr>
        <p:blipFill rotWithShape="1">
          <a:blip r:embed="rId8" cstate="print">
            <a:extLst>
              <a:ext uri="{28A0092B-C50C-407E-A947-70E740481C1C}">
                <a14:useLocalDpi xmlns:a14="http://schemas.microsoft.com/office/drawing/2010/main" val="0"/>
              </a:ext>
            </a:extLst>
          </a:blip>
          <a:srcRect l="14524" b="3841"/>
          <a:stretch/>
        </p:blipFill>
        <p:spPr>
          <a:xfrm>
            <a:off x="8637529" y="2096040"/>
            <a:ext cx="2047888" cy="3071804"/>
          </a:xfrm>
          <a:prstGeom prst="rect">
            <a:avLst/>
          </a:prstGeom>
          <a:effectLst>
            <a:softEdge rad="127000"/>
          </a:effectLst>
        </p:spPr>
      </p:pic>
    </p:spTree>
    <p:extLst>
      <p:ext uri="{BB962C8B-B14F-4D97-AF65-F5344CB8AC3E}">
        <p14:creationId xmlns:p14="http://schemas.microsoft.com/office/powerpoint/2010/main" val="32896360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3794" y="365125"/>
            <a:ext cx="9135794" cy="1713914"/>
          </a:xfrm>
          <a:blipFill>
            <a:blip r:embed="rId2"/>
            <a:tile tx="0" ty="0" sx="100000" sy="100000" flip="none" algn="tl"/>
          </a:blipFill>
        </p:spPr>
        <p:txBody>
          <a:bodyPr/>
          <a:lstStyle/>
          <a:p>
            <a:r>
              <a:rPr lang="es-ES" dirty="0" smtClean="0">
                <a:latin typeface="Bahnschrift" panose="020B0502040204020203" pitchFamily="34" charset="0"/>
              </a:rPr>
              <a:t>PRESIDENTA DIF MUNICIPAL</a:t>
            </a:r>
            <a:br>
              <a:rPr lang="es-ES" dirty="0" smtClean="0">
                <a:latin typeface="Bahnschrift" panose="020B0502040204020203" pitchFamily="34" charset="0"/>
              </a:rPr>
            </a:br>
            <a:r>
              <a:rPr lang="es-ES" dirty="0" smtClean="0">
                <a:latin typeface="Bahnschrift" panose="020B0502040204020203" pitchFamily="34" charset="0"/>
              </a:rPr>
              <a:t> KARINA GUZMAN CARDONA</a:t>
            </a:r>
            <a:endParaRPr lang="en-US" dirty="0">
              <a:latin typeface="Bahnschrift" panose="020B0502040204020203" pitchFamily="34" charset="0"/>
            </a:endParaRPr>
          </a:p>
        </p:txBody>
      </p:sp>
      <p:sp>
        <p:nvSpPr>
          <p:cNvPr id="4" name="Rectángulo 3"/>
          <p:cNvSpPr/>
          <p:nvPr/>
        </p:nvSpPr>
        <p:spPr>
          <a:xfrm>
            <a:off x="10086536"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096177"/>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9" name="Marcador de contenido 8"/>
          <p:cNvPicPr>
            <a:picLocks noGrp="1" noChangeAspect="1"/>
          </p:cNvPicPr>
          <p:nvPr>
            <p:ph idx="1"/>
          </p:nvPr>
        </p:nvPicPr>
        <p:blipFill rotWithShape="1">
          <a:blip r:embed="rId4">
            <a:extLst>
              <a:ext uri="{28A0092B-C50C-407E-A947-70E740481C1C}">
                <a14:useLocalDpi xmlns:a14="http://schemas.microsoft.com/office/drawing/2010/main" val="0"/>
              </a:ext>
            </a:extLst>
          </a:blip>
          <a:srcRect l="-523" t="24389" b="17071"/>
          <a:stretch/>
        </p:blipFill>
        <p:spPr>
          <a:xfrm>
            <a:off x="3592287" y="1291079"/>
            <a:ext cx="5538650" cy="5734107"/>
          </a:xfrm>
          <a:effectLst>
            <a:softEdge rad="635000"/>
          </a:effectLst>
        </p:spPr>
      </p:pic>
    </p:spTree>
    <p:extLst>
      <p:ext uri="{BB962C8B-B14F-4D97-AF65-F5344CB8AC3E}">
        <p14:creationId xmlns:p14="http://schemas.microsoft.com/office/powerpoint/2010/main" val="4510024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31215" cy="1713914"/>
          </a:xfrm>
          <a:blipFill>
            <a:blip r:embed="rId2"/>
            <a:tile tx="0" ty="0" sx="100000" sy="100000" flip="none" algn="tl"/>
          </a:blipFill>
        </p:spPr>
        <p:txBody>
          <a:bodyPr>
            <a:normAutofit fontScale="90000"/>
          </a:bodyPr>
          <a:lstStyle/>
          <a:p>
            <a:r>
              <a:rPr lang="es-ES" dirty="0" smtClean="0">
                <a:latin typeface="Bahnschrift" panose="020B0502040204020203" pitchFamily="34" charset="0"/>
              </a:rPr>
              <a:t>COORDINADORA DESAYUNOS ESCOLARES</a:t>
            </a:r>
            <a:br>
              <a:rPr lang="es-ES" dirty="0" smtClean="0">
                <a:latin typeface="Bahnschrift" panose="020B0502040204020203" pitchFamily="34" charset="0"/>
              </a:rPr>
            </a:br>
            <a:r>
              <a:rPr lang="es-ES" dirty="0" smtClean="0">
                <a:latin typeface="Bahnschrift" panose="020B0502040204020203" pitchFamily="34" charset="0"/>
              </a:rPr>
              <a:t>IRIS JANETH CASTRO </a:t>
            </a:r>
            <a:r>
              <a:rPr lang="es-ES" dirty="0" err="1" smtClean="0">
                <a:latin typeface="Bahnschrift" panose="020B0502040204020203" pitchFamily="34" charset="0"/>
              </a:rPr>
              <a:t>CASTRO</a:t>
            </a:r>
            <a:endParaRPr lang="en-US" dirty="0">
              <a:latin typeface="Bahnschrift" panose="020B0502040204020203" pitchFamily="34" charset="0"/>
            </a:endParaRPr>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Marcador de contenido 6"/>
          <p:cNvPicPr>
            <a:picLocks noGrp="1" noChangeAspect="1"/>
          </p:cNvPicPr>
          <p:nvPr>
            <p:ph idx="1"/>
          </p:nvPr>
        </p:nvPicPr>
        <p:blipFill rotWithShape="1">
          <a:blip r:embed="rId4">
            <a:extLst>
              <a:ext uri="{28A0092B-C50C-407E-A947-70E740481C1C}">
                <a14:useLocalDpi xmlns:a14="http://schemas.microsoft.com/office/drawing/2010/main" val="0"/>
              </a:ext>
            </a:extLst>
          </a:blip>
          <a:srcRect t="16144"/>
          <a:stretch/>
        </p:blipFill>
        <p:spPr>
          <a:xfrm>
            <a:off x="3383020" y="1806807"/>
            <a:ext cx="3448854" cy="5141447"/>
          </a:xfrm>
          <a:effectLst>
            <a:softEdge rad="317500"/>
          </a:effectLst>
        </p:spPr>
      </p:pic>
    </p:spTree>
    <p:extLst>
      <p:ext uri="{BB962C8B-B14F-4D97-AF65-F5344CB8AC3E}">
        <p14:creationId xmlns:p14="http://schemas.microsoft.com/office/powerpoint/2010/main" val="2466306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45283" cy="1713914"/>
          </a:xfrm>
          <a:blipFill>
            <a:blip r:embed="rId2"/>
            <a:tile tx="0" ty="0" sx="100000" sy="100000" flip="none" algn="tl"/>
          </a:blipFill>
        </p:spPr>
        <p:txBody>
          <a:bodyPr/>
          <a:lstStyle/>
          <a:p>
            <a:r>
              <a:rPr lang="es-ES" dirty="0" smtClean="0">
                <a:latin typeface="Bahnschrift" panose="020B0502040204020203" pitchFamily="34" charset="0"/>
              </a:rPr>
              <a:t>PROGRAMA : DESAYUNOS ESCOLARES</a:t>
            </a:r>
            <a:endParaRPr lang="en-US" dirty="0">
              <a:latin typeface="Bahnschrift" panose="020B0502040204020203" pitchFamily="34" charset="0"/>
            </a:endParaRPr>
          </a:p>
        </p:txBody>
      </p:sp>
      <p:sp>
        <p:nvSpPr>
          <p:cNvPr id="3" name="Marcador de contenido 2"/>
          <p:cNvSpPr>
            <a:spLocks noGrp="1"/>
          </p:cNvSpPr>
          <p:nvPr>
            <p:ph idx="1"/>
          </p:nvPr>
        </p:nvSpPr>
        <p:spPr/>
        <p:txBody>
          <a:bodyPr/>
          <a:lstStyle/>
          <a:p>
            <a:endParaRPr lang="es-ES" dirty="0" smtClean="0"/>
          </a:p>
          <a:p>
            <a:r>
              <a:rPr lang="es-ES" dirty="0" smtClean="0"/>
              <a:t>Programa subsidiado de manera federal y estatal, dirigido a niñas, niños y adolescentes de educación básica, proporcionándoles un alimento diario durante las horas de clases, que consiste en un desayuno frío o caliente (este último preparado por las mismas mamás de los niños, dentro del plantel), y contribuir a mejorar la condición nutricional de la población infantil de nuestro municipio que por su situación socioeconómica o de salud presenta algún riesgo de desnutrición.</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22937748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73418" cy="1713914"/>
          </a:xfrm>
          <a:blipFill>
            <a:blip r:embed="rId2"/>
            <a:tile tx="0" ty="0" sx="100000" sy="100000" flip="none" algn="tl"/>
          </a:blipFill>
        </p:spPr>
        <p:txBody>
          <a:bodyPr/>
          <a:lstStyle/>
          <a:p>
            <a:r>
              <a:rPr lang="es-ES" dirty="0" smtClean="0">
                <a:latin typeface="Bahnschrift" panose="020B0502040204020203" pitchFamily="34" charset="0"/>
              </a:rPr>
              <a:t>Atendiendo a un total de 37 planteles educativos de nuestro municipio. </a:t>
            </a:r>
            <a:endParaRPr lang="en-US" dirty="0">
              <a:latin typeface="Bahnschrift" panose="020B0502040204020203" pitchFamily="34" charset="0"/>
            </a:endParaRPr>
          </a:p>
        </p:txBody>
      </p:sp>
      <p:sp>
        <p:nvSpPr>
          <p:cNvPr id="3" name="Marcador de contenido 2"/>
          <p:cNvSpPr>
            <a:spLocks noGrp="1"/>
          </p:cNvSpPr>
          <p:nvPr>
            <p:ph idx="1"/>
          </p:nvPr>
        </p:nvSpPr>
        <p:spPr/>
        <p:txBody>
          <a:bodyPr/>
          <a:lstStyle/>
          <a:p>
            <a:endParaRPr lang="es-ES" dirty="0" smtClean="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4435" y="2067933"/>
            <a:ext cx="4920678" cy="3690509"/>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2206" t="9536" r="490" b="29354"/>
          <a:stretch/>
        </p:blipFill>
        <p:spPr>
          <a:xfrm>
            <a:off x="-84991" y="3156153"/>
            <a:ext cx="5185954" cy="2442755"/>
          </a:xfrm>
          <a:prstGeom prst="rect">
            <a:avLst/>
          </a:prstGeom>
        </p:spPr>
      </p:pic>
    </p:spTree>
    <p:extLst>
      <p:ext uri="{BB962C8B-B14F-4D97-AF65-F5344CB8AC3E}">
        <p14:creationId xmlns:p14="http://schemas.microsoft.com/office/powerpoint/2010/main" val="41143308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60877" cy="1713914"/>
          </a:xfrm>
          <a:blipFill>
            <a:blip r:embed="rId2"/>
            <a:tile tx="0" ty="0" sx="100000" sy="100000" flip="none" algn="tl"/>
          </a:blipFill>
        </p:spPr>
        <p:txBody>
          <a:bodyPr/>
          <a:lstStyle/>
          <a:p>
            <a:r>
              <a:rPr lang="en-US" dirty="0" smtClean="0">
                <a:latin typeface="Bahnschrift" panose="020B0502040204020203" pitchFamily="34" charset="0"/>
              </a:rPr>
              <a:t>DESAYUNOS ESCOLARES MODALIDAD CALIENTE </a:t>
            </a:r>
            <a:endParaRPr lang="en-US" dirty="0">
              <a:latin typeface="Bahnschrift" panose="020B0502040204020203" pitchFamily="34" charset="0"/>
            </a:endParaRPr>
          </a:p>
        </p:txBody>
      </p:sp>
      <p:sp>
        <p:nvSpPr>
          <p:cNvPr id="3" name="Marcador de contenido 2"/>
          <p:cNvSpPr>
            <a:spLocks noGrp="1"/>
          </p:cNvSpPr>
          <p:nvPr>
            <p:ph idx="1"/>
          </p:nvPr>
        </p:nvSpPr>
        <p:spPr>
          <a:xfrm>
            <a:off x="838200" y="2079039"/>
            <a:ext cx="10515600" cy="4097924"/>
          </a:xfrm>
        </p:spPr>
        <p:txBody>
          <a:bodyPr/>
          <a:lstStyle/>
          <a:p>
            <a:r>
              <a:rPr lang="es-ES" dirty="0" smtClean="0"/>
              <a:t>En esta modalidad se le proporciona al beneficiario un desayuno equilibrado que se prepara y se consume dentro de las COCINAS MENUTRE ubicadas en las instalaciones de algunos plantel educativo y consta de 250ml de leche descremada, un platillo fuerte que incluya una verdura, un cereal, una leguminosa o bien un alimento de origen animal y una porción de fruta fresca. </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8192621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29206" cy="1713914"/>
          </a:xfrm>
          <a:blipFill>
            <a:blip r:embed="rId2"/>
            <a:tile tx="0" ty="0" sx="100000" sy="100000" flip="none" algn="tl"/>
          </a:blipFill>
        </p:spPr>
        <p:txBody>
          <a:bodyPr/>
          <a:lstStyle/>
          <a:p>
            <a:endParaRPr lang="en-US" dirty="0">
              <a:blipFill>
                <a:blip r:embed="rId2"/>
                <a:tile tx="0" ty="0" sx="100000" sy="100000" flip="none" algn="tl"/>
              </a:blipFill>
            </a:endParaRPr>
          </a:p>
        </p:txBody>
      </p:sp>
      <p:sp>
        <p:nvSpPr>
          <p:cNvPr id="3" name="Marcador de contenido 2"/>
          <p:cNvSpPr>
            <a:spLocks noGrp="1"/>
          </p:cNvSpPr>
          <p:nvPr>
            <p:ph idx="1"/>
          </p:nvPr>
        </p:nvSpPr>
        <p:spPr/>
        <p:txBody>
          <a:bodyPr/>
          <a:lstStyle/>
          <a:p>
            <a:endParaRPr lang="es-ES" dirty="0" smtClean="0"/>
          </a:p>
          <a:p>
            <a:r>
              <a:rPr lang="es-ES" dirty="0" smtClean="0"/>
              <a:t>Dicho </a:t>
            </a:r>
            <a:r>
              <a:rPr lang="es-ES" dirty="0"/>
              <a:t>desayuno es consumido antes de sus labores escolares con el objetivo de coadyuvar en la disminución de la desnutrición en menores escolarizados y con ello mejorar su desempeño escolar.</a:t>
            </a:r>
          </a:p>
          <a:p>
            <a:r>
              <a:rPr lang="es-ES" dirty="0"/>
              <a:t>En nuestro municipio son </a:t>
            </a:r>
            <a:r>
              <a:rPr lang="es-ES" dirty="0" smtClean="0"/>
              <a:t>27 </a:t>
            </a:r>
            <a:r>
              <a:rPr lang="es-ES" dirty="0"/>
              <a:t>Escuelas beneficiadas con esta modalidad del programa </a:t>
            </a:r>
            <a:r>
              <a:rPr lang="es-ES" dirty="0" smtClean="0"/>
              <a:t>desayuno caliente .</a:t>
            </a:r>
            <a:endParaRPr lang="es-ES" dirty="0"/>
          </a:p>
          <a:p>
            <a:endParaRPr lang="en-US" dirty="0"/>
          </a:p>
        </p:txBody>
      </p:sp>
      <p:sp>
        <p:nvSpPr>
          <p:cNvPr id="5" name="Rectángulo 4"/>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7" name="CuadroTexto 6"/>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041655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76954" cy="1713914"/>
          </a:xfrm>
          <a:blipFill>
            <a:blip r:embed="rId2"/>
            <a:tile tx="0" ty="0" sx="100000" sy="100000" flip="none" algn="tl"/>
          </a:blipFill>
        </p:spPr>
        <p:txBody>
          <a:bodyPr/>
          <a:lstStyle/>
          <a:p>
            <a:r>
              <a:rPr lang="es-ES" dirty="0" smtClean="0">
                <a:latin typeface="Bahnschrift Condensed" panose="020B0502040204020203" pitchFamily="34" charset="0"/>
              </a:rPr>
              <a:t>TOTAL DE RACIONES</a:t>
            </a:r>
            <a:endParaRPr lang="en-US" dirty="0">
              <a:latin typeface="Bahnschrift Condensed" panose="020B0502040204020203" pitchFamily="34" charset="0"/>
            </a:endParaRPr>
          </a:p>
        </p:txBody>
      </p:sp>
      <p:sp>
        <p:nvSpPr>
          <p:cNvPr id="3" name="Marcador de contenido 2"/>
          <p:cNvSpPr>
            <a:spLocks noGrp="1"/>
          </p:cNvSpPr>
          <p:nvPr>
            <p:ph idx="1"/>
          </p:nvPr>
        </p:nvSpPr>
        <p:spPr/>
        <p:txBody>
          <a:bodyPr/>
          <a:lstStyle/>
          <a:p>
            <a:pPr marL="0" indent="0">
              <a:buNone/>
            </a:pPr>
            <a:endParaRPr lang="es-ES" dirty="0" smtClean="0"/>
          </a:p>
          <a:p>
            <a:pPr marL="0" indent="0">
              <a:buNone/>
            </a:pPr>
            <a:r>
              <a:rPr lang="es-ES" dirty="0" smtClean="0"/>
              <a:t>Total </a:t>
            </a:r>
            <a:r>
              <a:rPr lang="es-ES" dirty="0"/>
              <a:t>de porciones entregadas de octubre </a:t>
            </a:r>
            <a:r>
              <a:rPr lang="es-ES" dirty="0" smtClean="0"/>
              <a:t>2019 </a:t>
            </a:r>
            <a:r>
              <a:rPr lang="es-ES" dirty="0"/>
              <a:t>a septiembre </a:t>
            </a:r>
            <a:r>
              <a:rPr lang="es-ES" dirty="0" smtClean="0"/>
              <a:t>2020 4,380 porciones.</a:t>
            </a:r>
            <a:endParaRPr lang="es-ES" dirty="0"/>
          </a:p>
          <a:p>
            <a:r>
              <a:rPr lang="es-ES" dirty="0"/>
              <a:t>• Atendiendo </a:t>
            </a:r>
            <a:r>
              <a:rPr lang="es-ES" dirty="0" smtClean="0"/>
              <a:t>a 365 niños </a:t>
            </a:r>
            <a:r>
              <a:rPr lang="es-ES" dirty="0"/>
              <a:t>y </a:t>
            </a:r>
            <a:r>
              <a:rPr lang="es-ES" dirty="0" smtClean="0"/>
              <a:t> </a:t>
            </a:r>
            <a:r>
              <a:rPr lang="es-ES" dirty="0"/>
              <a:t>niñas</a:t>
            </a:r>
          </a:p>
          <a:p>
            <a:pPr marL="0" indent="0">
              <a:buNone/>
            </a:pPr>
            <a:r>
              <a:rPr lang="es-ES" dirty="0" smtClean="0"/>
              <a:t> </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96774710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42269" cy="1713914"/>
          </a:xfrm>
          <a:blipFill>
            <a:blip r:embed="rId2"/>
            <a:tile tx="0" ty="0" sx="100000" sy="100000" flip="none" algn="tl"/>
          </a:blipFill>
        </p:spPr>
        <p:txBody>
          <a:bodyPr/>
          <a:lstStyle/>
          <a:p>
            <a:r>
              <a:rPr lang="es-ES" dirty="0" smtClean="0">
                <a:latin typeface="Bahnschrift Condensed" panose="020B0502040204020203" pitchFamily="34" charset="0"/>
              </a:rPr>
              <a:t>DESAYUNOS MODALIDAD FRIO </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246811"/>
            <a:ext cx="10435046" cy="3930152"/>
          </a:xfrm>
        </p:spPr>
        <p:txBody>
          <a:bodyPr/>
          <a:lstStyle/>
          <a:p>
            <a:pPr marL="0" indent="0">
              <a:buNone/>
            </a:pPr>
            <a:r>
              <a:rPr lang="es-ES" dirty="0"/>
              <a:t>En esta modalidad se le entrega a cada beneficiario diariamente 250 ml de leche descremada, una porción de cereal y una pieza de fruta fresca, esto se les proporciona antes de iniciar sus labores escolares y dentro del plantel para asegurarnos de que sea el beneficiario sea quien lo ingiera. Y con ello mejorar su desempeño escolar.</a:t>
            </a:r>
          </a:p>
          <a:p>
            <a:pPr marL="0" indent="0">
              <a:buNone/>
            </a:pP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7330275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normAutofit/>
          </a:bodyPr>
          <a:lstStyle/>
          <a:p>
            <a:r>
              <a:rPr lang="es-ES" dirty="0" smtClean="0">
                <a:latin typeface="Bahnschrift SemiBold" panose="020B0502040204020203" pitchFamily="34" charset="0"/>
              </a:rPr>
              <a:t>DESAYUNO ESCOLAR FRIO </a:t>
            </a:r>
            <a:endParaRPr lang="en-US" dirty="0">
              <a:latin typeface="Bahnschrift SemiBold" panose="020B0502040204020203" pitchFamily="34" charset="0"/>
            </a:endParaRPr>
          </a:p>
        </p:txBody>
      </p:sp>
      <p:sp>
        <p:nvSpPr>
          <p:cNvPr id="3" name="Marcador de contenido 2"/>
          <p:cNvSpPr>
            <a:spLocks noGrp="1"/>
          </p:cNvSpPr>
          <p:nvPr>
            <p:ph idx="1"/>
          </p:nvPr>
        </p:nvSpPr>
        <p:spPr/>
        <p:txBody>
          <a:bodyPr>
            <a:normAutofit/>
          </a:bodyPr>
          <a:lstStyle/>
          <a:p>
            <a:pPr marL="0" indent="0">
              <a:buNone/>
            </a:pPr>
            <a:endParaRPr lang="es-ES" sz="4400" dirty="0" smtClean="0"/>
          </a:p>
          <a:p>
            <a:pPr marL="0" indent="0">
              <a:buNone/>
            </a:pPr>
            <a:r>
              <a:rPr lang="es-ES" sz="4400" dirty="0" smtClean="0"/>
              <a:t>En </a:t>
            </a:r>
            <a:r>
              <a:rPr lang="es-ES" sz="4400" dirty="0"/>
              <a:t>nuestro municipio son 10 escuelas beneficiadas en esta modalidad del programa desayunos escolares</a:t>
            </a:r>
            <a:r>
              <a:rPr lang="es-ES" sz="4400" dirty="0" smtClean="0"/>
              <a:t>.</a:t>
            </a:r>
          </a:p>
          <a:p>
            <a:pPr marL="0" indent="0">
              <a:buNone/>
            </a:pPr>
            <a:r>
              <a:rPr lang="es-ES" sz="4400" dirty="0" smtClean="0"/>
              <a:t>ATENDIENDO A 187 NIÑOS Y NIÑAS</a:t>
            </a:r>
            <a:endParaRPr lang="en-US" sz="4400" dirty="0"/>
          </a:p>
        </p:txBody>
      </p:sp>
      <p:sp>
        <p:nvSpPr>
          <p:cNvPr id="4" name="CuadroTexto 3"/>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Rectángulo 5"/>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2264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90017" cy="1713914"/>
          </a:xfrm>
          <a:blipFill>
            <a:blip r:embed="rId2"/>
            <a:tile tx="0" ty="0" sx="100000" sy="100000" flip="none" algn="tl"/>
          </a:blipFill>
        </p:spPr>
        <p:txBody>
          <a:bodyPr>
            <a:normAutofit fontScale="90000"/>
          </a:bodyPr>
          <a:lstStyle/>
          <a:p>
            <a:r>
              <a:rPr lang="es-ES" dirty="0"/>
              <a:t>FOTOS DE LA ENTREGA DESAYUNOS ESCOLARES FRIOS</a:t>
            </a:r>
            <a:r>
              <a:rPr lang="en-US" dirty="0"/>
              <a:t/>
            </a:r>
            <a:br>
              <a:rPr lang="en-US" dirty="0"/>
            </a:br>
            <a:endParaRPr lang="en-US" dirty="0">
              <a:blipFill>
                <a:blip r:embed="rId2"/>
                <a:tile tx="0" ty="0" sx="100000" sy="100000" flip="none" algn="tl"/>
              </a:blipFill>
            </a:endParaRPr>
          </a:p>
        </p:txBody>
      </p:sp>
      <p:pic>
        <p:nvPicPr>
          <p:cNvPr id="8" name="Marcador de contenido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29089" y="1431465"/>
            <a:ext cx="4069901" cy="5426535"/>
          </a:xfrm>
        </p:spPr>
      </p:pic>
      <p:sp>
        <p:nvSpPr>
          <p:cNvPr id="4" name="CuadroTexto 3"/>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Rectángulo 5"/>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6961" y="1957151"/>
            <a:ext cx="5068388" cy="3801291"/>
          </a:xfrm>
          <a:prstGeom prst="rect">
            <a:avLst/>
          </a:prstGeom>
        </p:spPr>
      </p:pic>
    </p:spTree>
    <p:extLst>
      <p:ext uri="{BB962C8B-B14F-4D97-AF65-F5344CB8AC3E}">
        <p14:creationId xmlns:p14="http://schemas.microsoft.com/office/powerpoint/2010/main" val="16128138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08459" cy="1713914"/>
          </a:xfrm>
          <a:blipFill>
            <a:blip r:embed="rId2"/>
            <a:tile tx="0" ty="0" sx="100000" sy="100000" flip="none" algn="tl"/>
          </a:blipFill>
        </p:spPr>
        <p:txBody>
          <a:bodyPr/>
          <a:lstStyle/>
          <a:p>
            <a:r>
              <a:rPr lang="es-ES" dirty="0" smtClean="0">
                <a:latin typeface="Bahnschrift" panose="020B0502040204020203" pitchFamily="34" charset="0"/>
              </a:rPr>
              <a:t>Deuda 2015-2018</a:t>
            </a:r>
            <a:endParaRPr lang="en-US" dirty="0">
              <a:latin typeface="Bahnschrift" panose="020B0502040204020203" pitchFamily="34" charset="0"/>
            </a:endParaRPr>
          </a:p>
        </p:txBody>
      </p:sp>
      <p:sp>
        <p:nvSpPr>
          <p:cNvPr id="3" name="Marcador de contenido 2"/>
          <p:cNvSpPr>
            <a:spLocks noGrp="1"/>
          </p:cNvSpPr>
          <p:nvPr>
            <p:ph idx="1"/>
          </p:nvPr>
        </p:nvSpPr>
        <p:spPr/>
        <p:txBody>
          <a:bodyPr/>
          <a:lstStyle/>
          <a:p>
            <a:r>
              <a:rPr lang="es-ES" dirty="0" smtClean="0"/>
              <a:t>EL SISTEMA DIF JALISCO  Y EL DIF MUNICIPAL llevo acabo un convenio de colaboración por un adeudo de la administración 2015-2018, la cual es de DESAYUNOS ESCOLARES Y PAAD (despensas) ya que no se realizo el pago de estas mismas ante DIF JALISCO , y tenemos el adeudo de $ 103,310.00 pesos. El cual se llego al acuerdo de cada mes estar pagando aproximadamente $5,000.00 pesos y así liquidar la deuda .</a:t>
            </a:r>
          </a:p>
          <a:p>
            <a:r>
              <a:rPr lang="es-ES" dirty="0" smtClean="0"/>
              <a:t>El compromiso de este sistema DIF MUNICIPAL es llegar a su termino.</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20920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199" y="365125"/>
            <a:ext cx="9276471" cy="1738819"/>
          </a:xfrm>
          <a:blipFill>
            <a:blip r:embed="rId2"/>
            <a:tile tx="0" ty="0" sx="100000" sy="100000" flip="none" algn="tl"/>
          </a:blipFill>
        </p:spPr>
        <p:txBody>
          <a:bodyPr/>
          <a:lstStyle/>
          <a:p>
            <a:r>
              <a:rPr lang="es-ES" dirty="0" smtClean="0">
                <a:latin typeface="Arial Rounded MT Bold" panose="020F0704030504030204" pitchFamily="34" charset="0"/>
              </a:rPr>
              <a:t>ADMINISTRACION 2018-2021</a:t>
            </a:r>
            <a:endParaRPr lang="en-US" dirty="0">
              <a:latin typeface="Arial Rounded MT Bold" panose="020F0704030504030204" pitchFamily="34" charset="0"/>
            </a:endParaRPr>
          </a:p>
        </p:txBody>
      </p:sp>
      <p:sp>
        <p:nvSpPr>
          <p:cNvPr id="3" name="Marcador de contenido 2"/>
          <p:cNvSpPr>
            <a:spLocks noGrp="1"/>
          </p:cNvSpPr>
          <p:nvPr>
            <p:ph idx="1"/>
          </p:nvPr>
        </p:nvSpPr>
        <p:spPr>
          <a:xfrm>
            <a:off x="838200" y="1825625"/>
            <a:ext cx="9860280" cy="4351338"/>
          </a:xfrm>
        </p:spPr>
        <p:txBody>
          <a:bodyPr>
            <a:normAutofit lnSpcReduction="10000"/>
          </a:bodyPr>
          <a:lstStyle/>
          <a:p>
            <a:pPr marL="0" indent="0">
              <a:buNone/>
            </a:pPr>
            <a:endParaRPr lang="es-ES" dirty="0"/>
          </a:p>
          <a:p>
            <a:pPr marL="0" indent="0">
              <a:buNone/>
            </a:pPr>
            <a:r>
              <a:rPr lang="es-ES" dirty="0" smtClean="0"/>
              <a:t>Buenas noches tengan todos, en este periodo 2018-2021 el Sistema DIF SAN CRISTOBAL DE LA BARRANCA tiene el lema ¨Trabajando para tu familia¨, llevándolo a cabo conforme a nuestras medidas y posibilidades, teniendo la certeza que ha sido con el mejor y mayor esfuerzo de cada uno de nosotros para el beneficio de las familias, niños, jóvenes y adultos mayores del municipio y sus comunidades, en las diferentes circunstancias que se han presentado, teniendo siempre el apoyo de DIF Jalisco para dar solución a sus necesidades. Hoy por segunda ocasión me presento ante ustedes para informarles sobre todas las actividades que realizamos como DIF Municipal en este año.</a:t>
            </a:r>
            <a:endParaRPr lang="en-US" dirty="0"/>
          </a:p>
        </p:txBody>
      </p:sp>
      <p:pic>
        <p:nvPicPr>
          <p:cNvPr id="4"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4430" y="4484044"/>
            <a:ext cx="2761823" cy="2761823"/>
          </a:xfrm>
          <a:prstGeom prst="rect">
            <a:avLst/>
          </a:prstGeom>
          <a:effectLst>
            <a:softEdge rad="635000"/>
          </a:effectLst>
        </p:spPr>
      </p:pic>
      <p:sp>
        <p:nvSpPr>
          <p:cNvPr id="5" name="Rectángulo 4"/>
          <p:cNvSpPr/>
          <p:nvPr/>
        </p:nvSpPr>
        <p:spPr>
          <a:xfrm>
            <a:off x="10255348"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2286100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4" name="Marcador de contenido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1"/>
            <a:ext cx="3773743" cy="587519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9520" y="-1"/>
            <a:ext cx="4572480" cy="5917871"/>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3743" y="-1"/>
            <a:ext cx="3845777" cy="5852159"/>
          </a:xfrm>
          <a:prstGeom prst="rect">
            <a:avLst/>
          </a:prstGeom>
        </p:spPr>
      </p:pic>
    </p:spTree>
    <p:extLst>
      <p:ext uri="{BB962C8B-B14F-4D97-AF65-F5344CB8AC3E}">
        <p14:creationId xmlns:p14="http://schemas.microsoft.com/office/powerpoint/2010/main" val="3263524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8737" b="28590"/>
          <a:stretch/>
        </p:blipFill>
        <p:spPr>
          <a:xfrm>
            <a:off x="4114938" y="3531180"/>
            <a:ext cx="2985900" cy="3326820"/>
          </a:xfrm>
          <a:prstGeom prst="rect">
            <a:avLst/>
          </a:prstGeom>
          <a:effectLst>
            <a:softEdge rad="317500"/>
          </a:effectLst>
        </p:spPr>
      </p:pic>
      <p:sp>
        <p:nvSpPr>
          <p:cNvPr id="2" name="Título 1"/>
          <p:cNvSpPr>
            <a:spLocks noGrp="1"/>
          </p:cNvSpPr>
          <p:nvPr>
            <p:ph type="title"/>
          </p:nvPr>
        </p:nvSpPr>
        <p:spPr>
          <a:xfrm>
            <a:off x="838200" y="365125"/>
            <a:ext cx="9376954" cy="1713914"/>
          </a:xfrm>
          <a:blipFill>
            <a:blip r:embed="rId3"/>
            <a:tile tx="0" ty="0" sx="100000" sy="100000" flip="none" algn="tl"/>
          </a:blipFill>
        </p:spPr>
        <p:txBody>
          <a:bodyPr/>
          <a:lstStyle/>
          <a:p>
            <a:r>
              <a:rPr lang="en-US" dirty="0">
                <a:latin typeface="Bahnschrift Condensed" panose="020B0502040204020203" pitchFamily="34" charset="0"/>
              </a:rPr>
              <a:t>ADULTOS MAYORES COMEDOR ASISTENCIAL </a:t>
            </a:r>
          </a:p>
        </p:txBody>
      </p:sp>
      <p:sp>
        <p:nvSpPr>
          <p:cNvPr id="3" name="Marcador de contenido 2"/>
          <p:cNvSpPr>
            <a:spLocks noGrp="1"/>
          </p:cNvSpPr>
          <p:nvPr>
            <p:ph idx="1"/>
          </p:nvPr>
        </p:nvSpPr>
        <p:spPr>
          <a:xfrm>
            <a:off x="2508069" y="2108431"/>
            <a:ext cx="5425486" cy="2450506"/>
          </a:xfrm>
        </p:spPr>
        <p:txBody>
          <a:bodyPr>
            <a:normAutofit fontScale="92500" lnSpcReduction="20000"/>
          </a:bodyPr>
          <a:lstStyle/>
          <a:p>
            <a:pPr marL="0" indent="0">
              <a:buNone/>
            </a:pPr>
            <a:r>
              <a:rPr lang="es-ES" dirty="0" smtClean="0"/>
              <a:t>                                        </a:t>
            </a:r>
          </a:p>
          <a:p>
            <a:pPr marL="0" indent="0" algn="ctr">
              <a:buNone/>
            </a:pPr>
            <a:r>
              <a:rPr lang="es-ES" dirty="0" smtClean="0"/>
              <a:t> </a:t>
            </a:r>
            <a:r>
              <a:rPr lang="es-ES" sz="1800" dirty="0" smtClean="0"/>
              <a:t>COORDINADORA </a:t>
            </a:r>
          </a:p>
          <a:p>
            <a:pPr marL="0" indent="0">
              <a:buNone/>
            </a:pPr>
            <a:r>
              <a:rPr lang="es-ES" sz="1800" dirty="0" smtClean="0"/>
              <a:t>                          C. ALMA ANGELICA CASTRO AVILA</a:t>
            </a:r>
          </a:p>
          <a:p>
            <a:pPr marL="0" indent="0">
              <a:buNone/>
            </a:pPr>
            <a:r>
              <a:rPr lang="es-ES" sz="1800" dirty="0" smtClean="0"/>
              <a:t>                                   ENCARGADA DE COCINA</a:t>
            </a:r>
          </a:p>
          <a:p>
            <a:pPr marL="0" indent="0">
              <a:buNone/>
            </a:pPr>
            <a:r>
              <a:rPr lang="es-ES" sz="1800" dirty="0" smtClean="0"/>
              <a:t>                          LAURA VERONICA AGUAYO CASTRO </a:t>
            </a:r>
          </a:p>
          <a:p>
            <a:pPr marL="0" indent="0">
              <a:buNone/>
            </a:pPr>
            <a:r>
              <a:rPr lang="es-ES" sz="1800" dirty="0"/>
              <a:t> </a:t>
            </a:r>
            <a:r>
              <a:rPr lang="es-ES" sz="1800" dirty="0" smtClean="0"/>
              <a:t>                                   AUXILIAR DE COCINA </a:t>
            </a:r>
          </a:p>
          <a:p>
            <a:pPr marL="0" indent="0">
              <a:buNone/>
            </a:pPr>
            <a:r>
              <a:rPr lang="es-ES" sz="1800" dirty="0" smtClean="0"/>
              <a:t>                                      AMELIA AVILA VEGA</a:t>
            </a:r>
            <a:endParaRPr lang="en-US" sz="1800" dirty="0"/>
          </a:p>
        </p:txBody>
      </p:sp>
      <p:sp>
        <p:nvSpPr>
          <p:cNvPr id="4" name="CuadroTexto 3"/>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6"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7" name="Rectángulo 6"/>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rotWithShape="1">
          <a:blip r:embed="rId5">
            <a:extLst>
              <a:ext uri="{28A0092B-C50C-407E-A947-70E740481C1C}">
                <a14:useLocalDpi xmlns:a14="http://schemas.microsoft.com/office/drawing/2010/main" val="0"/>
              </a:ext>
            </a:extLst>
          </a:blip>
          <a:srcRect l="-1020" t="12190" b="20191"/>
          <a:stretch/>
        </p:blipFill>
        <p:spPr>
          <a:xfrm>
            <a:off x="7933555" y="2079039"/>
            <a:ext cx="3169874" cy="3772105"/>
          </a:xfrm>
          <a:prstGeom prst="rect">
            <a:avLst/>
          </a:prstGeom>
          <a:effectLst>
            <a:softEdge rad="635000"/>
          </a:effectLst>
        </p:spPr>
      </p:pic>
      <p:pic>
        <p:nvPicPr>
          <p:cNvPr id="9" name="Imagen 8"/>
          <p:cNvPicPr>
            <a:picLocks noChangeAspect="1"/>
          </p:cNvPicPr>
          <p:nvPr/>
        </p:nvPicPr>
        <p:blipFill rotWithShape="1">
          <a:blip r:embed="rId6">
            <a:extLst>
              <a:ext uri="{28A0092B-C50C-407E-A947-70E740481C1C}">
                <a14:useLocalDpi xmlns:a14="http://schemas.microsoft.com/office/drawing/2010/main" val="0"/>
              </a:ext>
            </a:extLst>
          </a:blip>
          <a:srcRect b="24256"/>
          <a:stretch/>
        </p:blipFill>
        <p:spPr>
          <a:xfrm>
            <a:off x="671397" y="2027661"/>
            <a:ext cx="2882356" cy="3881250"/>
          </a:xfrm>
          <a:prstGeom prst="rect">
            <a:avLst/>
          </a:prstGeom>
          <a:effectLst>
            <a:softEdge rad="317500"/>
          </a:effectLst>
        </p:spPr>
      </p:pic>
    </p:spTree>
    <p:extLst>
      <p:ext uri="{BB962C8B-B14F-4D97-AF65-F5344CB8AC3E}">
        <p14:creationId xmlns:p14="http://schemas.microsoft.com/office/powerpoint/2010/main" val="32866552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813" y="2770507"/>
            <a:ext cx="2915739" cy="3887652"/>
          </a:xfrm>
          <a:prstGeom prst="rect">
            <a:avLst/>
          </a:prstGeom>
          <a:effectLst>
            <a:softEdge rad="317500"/>
          </a:effectLst>
        </p:spPr>
      </p:pic>
      <p:sp>
        <p:nvSpPr>
          <p:cNvPr id="2" name="Título 1"/>
          <p:cNvSpPr>
            <a:spLocks noGrp="1"/>
          </p:cNvSpPr>
          <p:nvPr>
            <p:ph type="title"/>
          </p:nvPr>
        </p:nvSpPr>
        <p:spPr>
          <a:xfrm>
            <a:off x="838200" y="365125"/>
            <a:ext cx="9390016" cy="1737995"/>
          </a:xfrm>
          <a:blipFill>
            <a:blip r:embed="rId3"/>
            <a:tile tx="0" ty="0" sx="100000" sy="100000" flip="none" algn="tl"/>
          </a:blipFill>
        </p:spPr>
        <p:txBody>
          <a:bodyPr/>
          <a:lstStyle/>
          <a:p>
            <a:r>
              <a:rPr lang="en-US" dirty="0">
                <a:latin typeface="Bahnschrift Condensed" panose="020B0502040204020203" pitchFamily="34" charset="0"/>
              </a:rPr>
              <a:t>COMEDOR ASISTENCIAL</a:t>
            </a:r>
          </a:p>
        </p:txBody>
      </p:sp>
      <p:sp>
        <p:nvSpPr>
          <p:cNvPr id="3" name="Marcador de contenido 2"/>
          <p:cNvSpPr>
            <a:spLocks noGrp="1"/>
          </p:cNvSpPr>
          <p:nvPr>
            <p:ph idx="1"/>
          </p:nvPr>
        </p:nvSpPr>
        <p:spPr>
          <a:xfrm>
            <a:off x="1227908" y="1825625"/>
            <a:ext cx="10125891" cy="4351338"/>
          </a:xfrm>
        </p:spPr>
        <p:txBody>
          <a:bodyPr/>
          <a:lstStyle/>
          <a:p>
            <a:pPr marL="0" indent="0">
              <a:buNone/>
            </a:pPr>
            <a:endParaRPr lang="es-ES" dirty="0" smtClean="0"/>
          </a:p>
          <a:p>
            <a:pPr marL="0" indent="0">
              <a:buNone/>
            </a:pPr>
            <a:r>
              <a:rPr lang="es-ES" dirty="0" smtClean="0"/>
              <a:t>Programa </a:t>
            </a:r>
            <a:r>
              <a:rPr lang="es-ES" dirty="0"/>
              <a:t>dirigido a adultos mayores en desamparo y grupos prioritarios que se encuentran en condiciones de vulnerabilidad, que requieran de apoyo alimentario, bajo el servicio de raciones alimentarias de desayunos y comida, de lunes a viernes, de acuerdo al menú de alimentación, contribuyendo así a mejorar sus condiciones de vida por medio de una alimentación equilibrada que cubra los requerimientos nutricios necesarios para su bienestar y logrando integrarlo socialmente a la comunidad.</a:t>
            </a:r>
          </a:p>
          <a:p>
            <a:endParaRPr lang="en-US" dirty="0"/>
          </a:p>
        </p:txBody>
      </p:sp>
      <p:sp>
        <p:nvSpPr>
          <p:cNvPr id="4" name="CuadroTexto 3"/>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Rectángulo 5"/>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86095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90017" cy="1713914"/>
          </a:xfrm>
          <a:blipFill>
            <a:blip r:embed="rId2"/>
            <a:tile tx="0" ty="0" sx="100000" sy="100000" flip="none" algn="tl"/>
          </a:blipFill>
        </p:spPr>
        <p:txBody>
          <a:bodyPr/>
          <a:lstStyle/>
          <a:p>
            <a:r>
              <a:rPr lang="es-ES" dirty="0" smtClean="0">
                <a:latin typeface="Bahnschrift" panose="020B0502040204020203" pitchFamily="34" charset="0"/>
              </a:rPr>
              <a:t>ACTIVIDADES</a:t>
            </a:r>
            <a:endParaRPr lang="en-US" dirty="0">
              <a:latin typeface="Bahnschrift" panose="020B0502040204020203" pitchFamily="34" charset="0"/>
            </a:endParaRPr>
          </a:p>
        </p:txBody>
      </p:sp>
      <p:sp>
        <p:nvSpPr>
          <p:cNvPr id="3" name="Marcador de contenido 2"/>
          <p:cNvSpPr>
            <a:spLocks noGrp="1"/>
          </p:cNvSpPr>
          <p:nvPr>
            <p:ph idx="1"/>
          </p:nvPr>
        </p:nvSpPr>
        <p:spPr/>
        <p:txBody>
          <a:bodyPr/>
          <a:lstStyle/>
          <a:p>
            <a:pPr marL="0" indent="0">
              <a:buNone/>
            </a:pPr>
            <a:endParaRPr lang="es-ES" dirty="0" smtClean="0"/>
          </a:p>
          <a:p>
            <a:pPr marL="0" indent="0">
              <a:buNone/>
            </a:pPr>
            <a:r>
              <a:rPr lang="es-ES" dirty="0" smtClean="0"/>
              <a:t>El </a:t>
            </a:r>
            <a:r>
              <a:rPr lang="es-ES" dirty="0"/>
              <a:t>servicio de comedor es de lunes a viernes, donde se sirve el desayuno y la comida con horarios de 10:00 am y 2:00 pm respectivamente. En casos especiales este servicio es proporcionado a domicilio para aquellos adultos mayores enfermemos o con alguna dificultad de movimiento.</a:t>
            </a:r>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7" name="CuadroTexto 6"/>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8914" y="3539539"/>
            <a:ext cx="2586446" cy="3448594"/>
          </a:xfrm>
          <a:prstGeom prst="rect">
            <a:avLst/>
          </a:prstGeom>
          <a:effectLst>
            <a:softEdge rad="317500"/>
          </a:effectLst>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4421" y="3539539"/>
            <a:ext cx="2724569" cy="3632759"/>
          </a:xfrm>
          <a:prstGeom prst="rect">
            <a:avLst/>
          </a:prstGeom>
          <a:effectLst>
            <a:softEdge rad="317500"/>
          </a:effectLst>
        </p:spPr>
      </p:pic>
    </p:spTree>
    <p:extLst>
      <p:ext uri="{BB962C8B-B14F-4D97-AF65-F5344CB8AC3E}">
        <p14:creationId xmlns:p14="http://schemas.microsoft.com/office/powerpoint/2010/main" val="267531625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03080" cy="1713914"/>
          </a:xfrm>
          <a:blipFill>
            <a:blip r:embed="rId2"/>
            <a:tile tx="0" ty="0" sx="100000" sy="100000" flip="none" algn="tl"/>
          </a:blipFill>
        </p:spPr>
        <p:txBody>
          <a:bodyPr/>
          <a:lstStyle/>
          <a:p>
            <a:r>
              <a:rPr lang="es-ES" dirty="0" smtClean="0">
                <a:latin typeface="Bahnschrift" panose="020B0502040204020203" pitchFamily="34" charset="0"/>
              </a:rPr>
              <a:t>BENEFICIARIOS</a:t>
            </a:r>
            <a:endParaRPr lang="en-US" dirty="0">
              <a:latin typeface="Bahnschrift" panose="020B0502040204020203" pitchFamily="34" charset="0"/>
            </a:endParaRPr>
          </a:p>
        </p:txBody>
      </p:sp>
      <p:sp>
        <p:nvSpPr>
          <p:cNvPr id="3" name="Marcador de contenido 2"/>
          <p:cNvSpPr>
            <a:spLocks noGrp="1"/>
          </p:cNvSpPr>
          <p:nvPr>
            <p:ph idx="1"/>
          </p:nvPr>
        </p:nvSpPr>
        <p:spPr>
          <a:xfrm>
            <a:off x="838200" y="2299063"/>
            <a:ext cx="10515600" cy="3877900"/>
          </a:xfrm>
        </p:spPr>
        <p:txBody>
          <a:bodyPr/>
          <a:lstStyle/>
          <a:p>
            <a:r>
              <a:rPr lang="es-ES" dirty="0"/>
              <a:t>Con este programa resultaron beneficiados </a:t>
            </a:r>
            <a:r>
              <a:rPr lang="es-ES" dirty="0" smtClean="0"/>
              <a:t>29 </a:t>
            </a:r>
            <a:r>
              <a:rPr lang="es-ES" dirty="0"/>
              <a:t>personas, sirviéndose </a:t>
            </a:r>
            <a:r>
              <a:rPr lang="es-ES" dirty="0" smtClean="0"/>
              <a:t>7,569 </a:t>
            </a:r>
            <a:r>
              <a:rPr lang="es-ES" dirty="0"/>
              <a:t>desayunos y </a:t>
            </a:r>
            <a:r>
              <a:rPr lang="es-ES" dirty="0" smtClean="0"/>
              <a:t>7,569 </a:t>
            </a:r>
            <a:r>
              <a:rPr lang="es-ES" dirty="0"/>
              <a:t>comidas con un total de </a:t>
            </a:r>
            <a:r>
              <a:rPr lang="es-ES" dirty="0" smtClean="0"/>
              <a:t>15,138 porciones otorgadas de octubre 2019 a septiembre 2020.</a:t>
            </a:r>
            <a:endParaRPr lang="es-ES" dirty="0"/>
          </a:p>
          <a:p>
            <a:pPr marL="0" indent="0">
              <a:buNone/>
            </a:pP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179" y="4403656"/>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1829" t="24457" r="3377" b="8220"/>
          <a:stretch/>
        </p:blipFill>
        <p:spPr>
          <a:xfrm>
            <a:off x="411464" y="3426281"/>
            <a:ext cx="3624958" cy="3305108"/>
          </a:xfrm>
          <a:prstGeom prst="rect">
            <a:avLst/>
          </a:prstGeom>
          <a:effectLst>
            <a:softEdge rad="635000"/>
          </a:effectLst>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00000">
            <a:off x="5256739" y="3001056"/>
            <a:ext cx="3309546" cy="4412729"/>
          </a:xfrm>
          <a:prstGeom prst="rect">
            <a:avLst/>
          </a:prstGeom>
          <a:effectLst>
            <a:softEdge rad="317500"/>
          </a:effectLst>
        </p:spPr>
      </p:pic>
    </p:spTree>
    <p:extLst>
      <p:ext uri="{BB962C8B-B14F-4D97-AF65-F5344CB8AC3E}">
        <p14:creationId xmlns:p14="http://schemas.microsoft.com/office/powerpoint/2010/main" val="7310376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7010" y="3186903"/>
            <a:ext cx="2915352" cy="3887136"/>
          </a:xfrm>
          <a:prstGeom prst="rect">
            <a:avLst/>
          </a:prstGeom>
          <a:effectLst>
            <a:softEdge rad="317500"/>
          </a:effectLst>
        </p:spPr>
      </p:pic>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5821" y="2382296"/>
            <a:ext cx="3587387" cy="4783183"/>
          </a:xfrm>
          <a:prstGeom prst="rect">
            <a:avLst/>
          </a:prstGeom>
          <a:effectLst>
            <a:softEdge rad="317500"/>
          </a:effectLst>
        </p:spPr>
      </p:pic>
      <p:sp>
        <p:nvSpPr>
          <p:cNvPr id="2" name="Título 1"/>
          <p:cNvSpPr>
            <a:spLocks noGrp="1"/>
          </p:cNvSpPr>
          <p:nvPr>
            <p:ph type="title"/>
          </p:nvPr>
        </p:nvSpPr>
        <p:spPr>
          <a:xfrm>
            <a:off x="838200" y="365125"/>
            <a:ext cx="9481457" cy="1713914"/>
          </a:xfrm>
          <a:blipFill>
            <a:blip r:embed="rId4"/>
            <a:tile tx="0" ty="0" sx="100000" sy="100000" flip="none" algn="tl"/>
          </a:blipFill>
        </p:spPr>
        <p:txBody>
          <a:bodyPr/>
          <a:lstStyle/>
          <a:p>
            <a:r>
              <a:rPr lang="es-ES" dirty="0" smtClean="0">
                <a:latin typeface="Bahnschrift Condensed" panose="020B0502040204020203" pitchFamily="34" charset="0"/>
              </a:rPr>
              <a:t>REEQUIPAMIENTO COMEDOR</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079039"/>
            <a:ext cx="10515600" cy="4097924"/>
          </a:xfrm>
        </p:spPr>
        <p:txBody>
          <a:bodyPr/>
          <a:lstStyle/>
          <a:p>
            <a:r>
              <a:rPr lang="es-ES" dirty="0" smtClean="0"/>
              <a:t>Se llevo a cabo un convenio de colaboración con el sistema dif Jalisco y el sistema dif municipal para reequipar el comedor asistencial de los adultos mayores </a:t>
            </a:r>
          </a:p>
          <a:p>
            <a:pPr marL="0" indent="0">
              <a:buNone/>
            </a:pPr>
            <a:r>
              <a:rPr lang="es-ES" dirty="0" smtClean="0"/>
              <a:t>Para brindarles una mejor atención , para su elaboración de desayuno y comida .</a:t>
            </a:r>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38179" y="4403656"/>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1159" y="3644344"/>
            <a:ext cx="3788169" cy="3155134"/>
          </a:xfrm>
          <a:prstGeom prst="rect">
            <a:avLst/>
          </a:prstGeom>
          <a:effectLst>
            <a:softEdge rad="317500"/>
          </a:effectLst>
        </p:spPr>
      </p:pic>
    </p:spTree>
    <p:extLst>
      <p:ext uri="{BB962C8B-B14F-4D97-AF65-F5344CB8AC3E}">
        <p14:creationId xmlns:p14="http://schemas.microsoft.com/office/powerpoint/2010/main" val="210094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p:nvPr/>
        </p:nvPicPr>
        <p:blipFill rotWithShape="1">
          <a:blip r:embed="rId2"/>
          <a:srcRect l="1528" t="-471" r="1731" b="-1"/>
          <a:stretch/>
        </p:blipFill>
        <p:spPr bwMode="auto">
          <a:xfrm>
            <a:off x="5507083" y="-34314"/>
            <a:ext cx="5800971" cy="6551323"/>
          </a:xfrm>
          <a:prstGeom prst="rect">
            <a:avLst/>
          </a:prstGeom>
          <a:ln>
            <a:noFill/>
          </a:ln>
          <a:extLst>
            <a:ext uri="{53640926-AAD7-44D8-BBD7-CCE9431645EC}">
              <a14:shadowObscured xmlns:a14="http://schemas.microsoft.com/office/drawing/2010/main"/>
            </a:ext>
          </a:extLst>
        </p:spPr>
      </p:pic>
      <p:sp>
        <p:nvSpPr>
          <p:cNvPr id="2" name="Título 1"/>
          <p:cNvSpPr>
            <a:spLocks noGrp="1"/>
          </p:cNvSpPr>
          <p:nvPr>
            <p:ph type="title"/>
          </p:nvPr>
        </p:nvSpPr>
        <p:spPr>
          <a:xfrm>
            <a:off x="838200" y="365125"/>
            <a:ext cx="9337766" cy="1713914"/>
          </a:xfrm>
          <a:noFill/>
        </p:spPr>
        <p:txBody>
          <a:bodyPr/>
          <a:lstStyle/>
          <a:p>
            <a:endParaRPr lang="en-US" dirty="0"/>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8179" y="4403656"/>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Marcador de contenido 6"/>
          <p:cNvPicPr>
            <a:picLocks noGrp="1"/>
          </p:cNvPicPr>
          <p:nvPr>
            <p:ph idx="1"/>
          </p:nvPr>
        </p:nvPicPr>
        <p:blipFill>
          <a:blip r:embed="rId4"/>
          <a:stretch>
            <a:fillRect/>
          </a:stretch>
        </p:blipFill>
        <p:spPr>
          <a:xfrm>
            <a:off x="147962" y="0"/>
            <a:ext cx="5359121" cy="6456893"/>
          </a:xfrm>
          <a:prstGeom prst="rect">
            <a:avLst/>
          </a:prstGeom>
        </p:spPr>
      </p:pic>
    </p:spTree>
    <p:extLst>
      <p:ext uri="{BB962C8B-B14F-4D97-AF65-F5344CB8AC3E}">
        <p14:creationId xmlns:p14="http://schemas.microsoft.com/office/powerpoint/2010/main" val="24081938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68394" cy="1713914"/>
          </a:xfrm>
          <a:blipFill>
            <a:blip r:embed="rId2"/>
            <a:tile tx="0" ty="0" sx="100000" sy="100000" flip="none" algn="tl"/>
          </a:blipFill>
        </p:spPr>
        <p:txBody>
          <a:bodyPr>
            <a:normAutofit fontScale="90000"/>
          </a:bodyPr>
          <a:lstStyle/>
          <a:p>
            <a:r>
              <a:rPr lang="es-ES" dirty="0" smtClean="0">
                <a:latin typeface="Bahnschrift" panose="020B0502040204020203" pitchFamily="34" charset="0"/>
              </a:rPr>
              <a:t>TRABAJO INFANTIL</a:t>
            </a:r>
            <a:br>
              <a:rPr lang="es-ES" dirty="0" smtClean="0">
                <a:latin typeface="Bahnschrift" panose="020B0502040204020203" pitchFamily="34" charset="0"/>
              </a:rPr>
            </a:br>
            <a:r>
              <a:rPr lang="es-ES" dirty="0" smtClean="0">
                <a:latin typeface="Bahnschrift" panose="020B0502040204020203" pitchFamily="34" charset="0"/>
              </a:rPr>
              <a:t>COORDINADORA : TS.MARIA DEL REFUGIO AGUILA GUTIERREZ</a:t>
            </a:r>
            <a:endParaRPr lang="en-US" dirty="0">
              <a:latin typeface="Bahnschrift" panose="020B0502040204020203" pitchFamily="34" charset="0"/>
            </a:endParaRPr>
          </a:p>
        </p:txBody>
      </p:sp>
      <p:pic>
        <p:nvPicPr>
          <p:cNvPr id="7" name="Marcador de contenido 6"/>
          <p:cNvPicPr>
            <a:picLocks noGrp="1" noChangeAspect="1"/>
          </p:cNvPicPr>
          <p:nvPr>
            <p:ph idx="1"/>
          </p:nvPr>
        </p:nvPicPr>
        <p:blipFill rotWithShape="1">
          <a:blip r:embed="rId3">
            <a:extLst>
              <a:ext uri="{28A0092B-C50C-407E-A947-70E740481C1C}">
                <a14:useLocalDpi xmlns:a14="http://schemas.microsoft.com/office/drawing/2010/main" val="0"/>
              </a:ext>
            </a:extLst>
          </a:blip>
          <a:srcRect t="12381" b="29679"/>
          <a:stretch/>
        </p:blipFill>
        <p:spPr>
          <a:xfrm>
            <a:off x="2887254" y="1574031"/>
            <a:ext cx="5370286" cy="5531561"/>
          </a:xfrm>
          <a:effectLst>
            <a:softEdge rad="635000"/>
          </a:effectLst>
        </p:spPr>
      </p:pic>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77367" y="421722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29173288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https://scontent.fgdl3-1.fna.fbcdn.net/v/t1.15752-9/78742481_793033691120969_65301176689623040_n.jpg?_nc_cat=108&amp;_nc_ohc=MJ846QBPvDAAQn7hQS81jUo__mQAzLmltK2LBdVh7-RTnzFU6ceDydpEw&amp;_nc_ht=scontent.fgdl3-1.fna&amp;oh=0f4fe1014c85207275062df31878db61&amp;oe=5E698529"/>
          <p:cNvPicPr>
            <a:picLocks noChangeAspect="1" noChangeArrowheads="1"/>
          </p:cNvPicPr>
          <p:nvPr/>
        </p:nvPicPr>
        <p:blipFill rotWithShape="1">
          <a:blip r:embed="rId2">
            <a:extLst>
              <a:ext uri="{28A0092B-C50C-407E-A947-70E740481C1C}">
                <a14:useLocalDpi xmlns:a14="http://schemas.microsoft.com/office/drawing/2010/main" val="0"/>
              </a:ext>
            </a:extLst>
          </a:blip>
          <a:srcRect t="11955"/>
          <a:stretch/>
        </p:blipFill>
        <p:spPr bwMode="auto">
          <a:xfrm>
            <a:off x="96537" y="2024743"/>
            <a:ext cx="3108144" cy="48650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26" name="Picture 2" descr="Ninos Jugando | Vectores, Fotos de Stock y PSD Grat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6395" y="4113172"/>
            <a:ext cx="4168231" cy="2776601"/>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365125"/>
            <a:ext cx="9533709" cy="1713914"/>
          </a:xfrm>
          <a:blipFill>
            <a:blip r:embed="rId4"/>
            <a:tile tx="0" ty="0" sx="100000" sy="100000" flip="none" algn="tl"/>
          </a:blipFill>
        </p:spPr>
        <p:txBody>
          <a:bodyPr/>
          <a:lstStyle/>
          <a:p>
            <a:endParaRPr lang="en-US" dirty="0"/>
          </a:p>
        </p:txBody>
      </p:sp>
      <p:sp>
        <p:nvSpPr>
          <p:cNvPr id="3" name="Marcador de contenido 2"/>
          <p:cNvSpPr>
            <a:spLocks noGrp="1"/>
          </p:cNvSpPr>
          <p:nvPr>
            <p:ph idx="1"/>
          </p:nvPr>
        </p:nvSpPr>
        <p:spPr>
          <a:xfrm>
            <a:off x="2338251" y="365125"/>
            <a:ext cx="8347166" cy="5811838"/>
          </a:xfrm>
        </p:spPr>
        <p:txBody>
          <a:bodyPr/>
          <a:lstStyle/>
          <a:p>
            <a:r>
              <a:rPr lang="es-ES" sz="4000" dirty="0"/>
              <a:t>La niñez es una etapa fundamental en el desarrollo de las personas, por lo que es importante garantizar que los individuos en esta fase de la vida, se encuentren lo menos expuestos a ciertos riesgos que puedan deteriorar o dañar la integridad física y emocional.</a:t>
            </a:r>
          </a:p>
          <a:p>
            <a:endParaRPr lang="en-US" dirty="0"/>
          </a:p>
        </p:txBody>
      </p:sp>
      <p:sp>
        <p:nvSpPr>
          <p:cNvPr id="4" name="Rectángulo 3"/>
          <p:cNvSpPr/>
          <p:nvPr/>
        </p:nvSpPr>
        <p:spPr>
          <a:xfrm>
            <a:off x="105320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9490944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descr="https://scontent.fgdl3-1.fna.fbcdn.net/v/t1.15752-9/79147555_1128263334044097_9033877358200750080_n.jpg?_nc_cat=103&amp;_nc_ohc=dHc0bO5mx6YAQlan0uqalwdrEuzUqKNnF2ZcxEs16b1ZNDl_gmziID92Q&amp;_nc_ht=scontent.fgdl3-1.fna&amp;oh=afdd548b35569c608dcfc6ed0d63e703&amp;oe=5E66609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65083" y="2132764"/>
            <a:ext cx="2233748" cy="318898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8" name="Imagen 7" descr="https://scontent.fgdl3-1.fna.fbcdn.net/v/t1.15752-9/78701771_438032303544718_7846322564463853568_n.jpg?_nc_cat=103&amp;_nc_ohc=5HUzfuj3iS8AQmP0KsmaFqXbMBCzlWUt47oGd2URomHBPDuR7IRxJMKJg&amp;_nc_ht=scontent.fgdl3-1.fna&amp;oh=a0a45d165641b0857760a9cb1c30bdba&amp;oe=5E7B21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4980"/>
            <a:ext cx="2457178" cy="483379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365125"/>
            <a:ext cx="9363891" cy="1713914"/>
          </a:xfrm>
          <a:blipFill>
            <a:blip r:embed="rId4"/>
            <a:tile tx="0" ty="0" sx="100000" sy="100000" flip="none" algn="tl"/>
          </a:blipFill>
        </p:spPr>
        <p:txBody>
          <a:bodyPr/>
          <a:lstStyle/>
          <a:p>
            <a:endParaRPr lang="en-US" dirty="0"/>
          </a:p>
        </p:txBody>
      </p:sp>
      <p:sp>
        <p:nvSpPr>
          <p:cNvPr id="3" name="Marcador de contenido 2"/>
          <p:cNvSpPr>
            <a:spLocks noGrp="1"/>
          </p:cNvSpPr>
          <p:nvPr>
            <p:ph idx="1"/>
          </p:nvPr>
        </p:nvSpPr>
        <p:spPr>
          <a:xfrm>
            <a:off x="2129247" y="2181497"/>
            <a:ext cx="7469744" cy="3995466"/>
          </a:xfrm>
        </p:spPr>
        <p:txBody>
          <a:bodyPr/>
          <a:lstStyle/>
          <a:p>
            <a:r>
              <a:rPr lang="es-ES" dirty="0"/>
              <a:t>Por esta razón, se han establecido diversos mecanismos de defensa y protección de los niños y niñas, para reconocer, promover y vigilar el cumplimiento de una serie de derechos humanos: civiles, culturales, económicos, políticos y sociales, entre ellos la protección contra la explotación económica y el desempeño de cualquier trabajo que pueda ser peligroso, que entorpezca su educación, que sea nocivo para su salud o para su desarrollo.</a:t>
            </a:r>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
        <p:nvSpPr>
          <p:cNvPr id="7" name="AutoShape 1" descr="data:image/png;base64,iVBORw0KGgoAAAANSUhEUgAAAW8AAALRCAYAAACUFCKMAAAgAElEQVR4XtS9B7Ms2XEmlmXad1/3/HgAhAfhaFar1e7KSyG7q5B+qCJklhHkMiDQBEDCA7sARWIIM4Mx771r21d1Kb4vT1Zlna7u92bAXUl34s67t2/VqVPHfJkn88vM5NE/+V8qib7SNBV8V1XFb3zh391uJ0mSSJ7nkkgiu3JXf45r7B5el6atVq0dfNhLctmh7XAF2sRvviP++kSEz5MEVzR9SsMNKf6G54c+sL3Qd/4rImVZsk/oY/z3/mDApxdFwev4volImqSCtrOET997Hz9O/o/Ns5vxwTP12SnHEdfYZza2aAOf4dt+9u3a32xs/LXxHMXX2Hvbu/u22JdoFVjfcJ9vO+6P/t68i7Vv18VrCe+eZZn0ej3+q/2oMMFhznYcn14vk+FwIL1+T/I8Y3P4HPOzK0tJk0pGo6FMpiPJ8kTKciNlsRGp0H4i4/FEBoOh7EqR7Rb3abvFrpCy2sp4PJDpdMp2r6+vZbPZSK8/kDTNZLspZLXacr6GkwnX6s3tSpbLSnZVxs+zNJU81f5nmUivn0uvl0i/n8nJyVjGk770eqmkWS6bjchqlUp/ciHnj16XJ2++Ig9encn4VGQnG8mSQoZpT/Af573CiGKN6LrHaqjCBIWlwc+43iWRVCrBCOFf7ImMKz6VpNK50/Wke8cmusL+3VVS4ln8E/ZGIpuilKeXd7KTnTx5dC6ZYGx3kqfYDyKl6P7YYWDx7KzPMV5sdrLY7WRZFHL3wZW8/Z3vyvNf/EAen5eSVrciMpZf/nIrSwxGdiez01zGo4ksrwayuFtKf3YjT548lF/9ciHVbijD8ViyfCc38ysdg3QgZZlKsd2h59xHxbaUgliTyWiSSZYmspqXfJes2kjeX8n9+4lc3M9lsZpLubqQYnsh1/NC7tYbyUdj2YX9qHiUYrAkzVIpOSiJVMAA7IGwLysMQgJsbOOb7RG/b6uqwSH7e1btdPwiPLH1zblKFQNaWLATSatUEv83D9624bk4s4yL3QMNHoDPAd4AbnzjAQZ4HhTxsvblgRif5ZLtg3fYvAZcHxm8AUABvOPnEryD4DEw8oOd93sEDrxHA966aVIIq0TFg+8bru8Cbw/ceIY9D+OoE6vCw4+ZTZxN/MuCd3y9F7Y2Bn4RmHD199X3KH62Fo1fPF7A+Lb15wa84zVpQsDG28YN4N0IFA/eaEvbU0UhJXiz71QisHl1HfbyTIajnIBZlBsptitsNwX1yUSyrMfxxmbebgHIa4JX1ksky1MZDodsd7lcyna7lV2JDZzIaDyVQX/In4tyJ5ttIctVIav1TopCpChLqbCeKp1fCAu0l2eJ9AepTCZDGY36/Ix7Me1Lb3Aik5OHMr14KLN79+TiyYmcPehJlpeSyFYygm4qsgOEQCDg/7r5/ZfbVro+0QcAToV9pUIY46egDgAn7gTwDpJBZ4x7kKAFTQVXA7y3pTx9ficAqQf3T6TclrKczwncp7MpxxyjtAOM836KDMCpLKtK5qtCdndr+cUPfijv/PTbcj5cyGb1oUwmD+TnP1/IuthKOriT2UkuvWwo8+e5rJYrGZ+t5eGj+/LrX82l3PYl7w8k61WyKQDmGAfgUSZFsVNlKk2kLCopIH3SSoajTHpZKqtlKckO772VXr6QBw9zefLGVNarhSzupvLebypZbhMpdonsslww+oZxKv64adk+xghrEADPLwxCGDuuK/6df1AFhP9i7lTZ0IsB9vbvTqpScYAfH1DSPLCr8ol5hRKZca4pYDAGj//DRvP24I1FaS9ln6NT+ObfANxcGApEBk67WEUNWrtfglmQWrVWD005gLfX9Agy4UYKBsqrw5p3EgDVgMIvehsQG7AWAKXNBHqNlUCTQMN6MXj7TdacUoQaJp4JrR5jZICP37Ev/fuaNr4PjvpJrHn7z7re2S+Ozve2uXGat4Gtv9efvtpAohqdP0V4AdclOAy8bYF7AcG2KAhUC4d+ouNlWohuHXwGQB/0e9IfYFNvZbm6w9lJJuORnMym0u/1uBHzrCf9fp/tLZdryfKM2nxZFpIlqfR6Of8GQAZIQ0vv94fSHwwlSXOCw6Yo+C80v/WmlNVqJcV2KxWAFhuKmhn6VemJYdST0RCaNzZxJVmWy+TkVIaTc6nysWSjsTx+/Yl86tNP5PS0J0VVSFLtpMeTmcEDxqBUjQ8aV609mzbOQVJtLIA3TiMUKAAQauOAH91ALe3b7ckdR1xPhID79bqQDy9vuW4vziZye7uUZx9+yJPO6688lsl4KFvq5bhTAY4aKwRdJbLcVnL5znP5N3/xF/L81z+V2WAh5eZK7l28Jm+/fSuFbKQ/WlHzrspErj+sqEGfP0hkMp3Iu+8sZVcOJMt7kvUrKXZrKctKdmUmslOF0pRLfI5TAcBxMEx40lktK4K37NaSZwu5/zCTN986k6Jcy831SP7vn93IrupLleeSZj2ePKikAl2gKddjBUwKmnMQosA2PaWE68J8JQnmGYqsgnYLlAN4N5aDZi+rPEihW/BZOM3FCpMqLHoKwKmQSIT9AOw18PYb1ADGANxA3ICby2tXSY6FmynIQ3PBVwzedbu1JMKi0pf8OOANzcvuhbbBl63/1Y3t38UGElqCDUyjBaspY1dh6rQ/fvBwHYAbmzwGP695N5Lbjv4KaAAdMw3YKabpQ1tbNQ2YQsqZqGKwtL97gI8Bs+tvzfA3m9na4rODRhCDdzwmvj/6czNm3iRl19la6uq3F5R8BxzhqXW327Q5142h3zRb5DBLVFLuNlJB0+qnMp0qeOcZtG01ffR6fQIolk4KUw2EdVmw7wBvnjJLmFQq2W4rubtbynK5kbw3lNnsVHqDgWyLnaw2hay3W9lstlIWJc++ADz0XU2FFfsEEBkO+jT7ANfTTKQ/6Msu7ctyK1LmPXny+mvytT/4krzx1kM9Cu8qyajgQaNF31QhStNcMjRARUJPg2ZKAYgQrPFJBW1MT5/4zvFNMLf5bmvwqtHp8b3RIhPZbHby/rNrWSw2slwu5Aff+5784uc/l8ePH8p/8I9+Xz796U/KYDyQslIzJJ4IAwo18CqR5WIlP/jLH8n3/q9vyDhZyckQQnIlo+GJPH9eiCRbGc0KmZ70ZLsq5Nn7a0kkl/uP+zwFvPfOSrJsRpNXkpWy3i4FSxNmiiqAN04l+Ia5BgdarI/hUHgCWy2h3WaSVltJkjs5PSvllVcnkg9Ebm+G8oufr6So0P9E8n5fjU2tE4hqxQBywxnFBsyImqXwL/qKMaelBeib4nc1r8CsBzA2xZP4DcBPMNqp/ksTCFc05wsI1Mt6OH5RCOgeUKHAe2i20lMk1hn/ffSP/+d6Vv1mMulGQA7mE29OwWaHzQ+aDEwSJTXJ/QVim1glvH4B9HE85PhgzwbACmJLQdSBu9c4uaBpp7MjIrZP+7hvQFhLwXA6MDt8l82ZE8UjbgPUtM9CIjo7tAdBA6Yu8MbLmiSNtXkVHgrsXvM2n8JvC94ecD2wx8DbAu96k7dtbS8CbwVTCEHc14yd3dfYtSM/hHueN2XFoK9rAsKQFkgCHWyb+LkstyLJjvbls/OZ9Pu5lLu1TMYDGQx61I51btCIatmYZGhr2AcAVjUDZsHeToOFzJcbuby8o6lkMBhJvz9SYC9KblpsHPaH2rCOl82xmkcr9mU0GrDtfi+RwbAn210l610qRZLJ9OxMPv25z8qnP/dJefBgKmmmAqCEXgtNPJw2zCxioEyApqatgB3cBY3GzlO66sI5AN15axoFBOPpDudhDnH1dpvIs+s5hdhmvZa/+ta35DfvvCu/93tfl3/yj74uw2EmqwrgpKekLRQfav/QpCt55+9/I9/4o2/Ih7/4e3k4G8ogXYvsloKp2u0GkvRWMppu5GTWl9WykA/fW0qe9+T+w4msVht5/rSUPD+RPO+jddnu1oAKeMpoPlGfCQQVtGvFpqoqZDCEuawvi/lOdtuUp46qupH+YC6PHucyOxvJ5WUuTz/EaWrI+cwh0CHEgsZJM1J9UlF/hqonun541oCmrh4J1cBx4kK/0vCvueZMGXFmD/gL1Oin+7/GSwiEYOqiMICnAcKASK5ADzOWmjUxswrse+BtGqUBpm0smEZ4XMUGgKNjA8kGW1/eso2btPJAEYM6bDccNDMHQRMyx6hpwAfAm6Cgs1kvXGokEcB6wMS1OBZT63JmHtMya0C2RWyGxapS8A5OOw+EBk7evNQCymASMSHkBRBMJjwCBQeqF5B+rGJt37dhffbvHZ84rH0vDGJtNxZ09kz/7HgsvQBrwLvtDDbB6d/RnmX/eq081sz9+1lbXG8UeAreaQoTRy6nZzO5d/9Eev1M1puF7EocmYW+GTwDzkg63XIAgEhRlJL3YAKETR3HbbW/LxZrgUI+HM1kuSzlgw+eUwun4wnHW2wYzpt9q7lBAVxBlYKZTtOMfct7qQx6iQyHPWp6vfFYEjjIs0wmsxN59bXX5FOf+YRcXIwpUPBNzQ7fu5IgC/2L70tbpzoqCdy2B6iR4+/BkBG0PgJ/8GV4H5SOralS5jBWfR52/fefXUkvH8ion8t3v/dv5L1fvyNf/dqX5fNf/CRPqYAg7Ans2c1uS9PUQHK5vV3IX37zO/KdP/sLORkMZAyQLWH2gCkEIJlKNljKaLKQ2WQk62Ulz54upNcbyun5SFaLQhZ3OZ2T1G/SnaTZTsoKz4LmrWCt4E3vaTDXljIc72Q87svtTSnlCnsW7ziXNL2S8/sijx6fy/NniTz9IJeyHEoFYcNxUM3W45aaTnRemy+AdzBfB0UvxroGExrLgl/zXMeOAGD3myWgVuTMtu7IInRLc90raFJoP/nH/xPfId7EpoGSWZIktVkEv+Na2Knw9rHW5LV0v8k9mLMj1jFKGrV51wDuOk2Zh0UbJFWrn2FhxuAdAyD6b+CNTWWOSQNvD3oeKPA5Fqk6j9oOyy4h5cFbnaeiJhdI7SBwDEgVhMwRV/EYXjuIw5r5OOCNze4Fi5mRvKnI3tHPO/pyCDBtzOP+6Lg15p9DGnTcrj0X2qaOrW4UP7em2XphouAd7IKp2jjHoz4dhIMhGCypZHklm+2KJ8HxCI5DAMFONptC8QonPdiq00RysEN6Ga+BaeX6+k6ub+6kl4+lqnJZrrayXu9oMsE3nVxkEGhfVfjoHBJ46fyDbqUONTWbwWcCTRzMlYGMpmMZTidSpTm/x9OZfPJTn5Q333pd8kEq+SCTtOeAAs+hJg1wDowSgnQwmQQbN08lQeuu7ebmhCbQ6x5q4EhPwjzeU4tWExAclpe3C8nSnkhVynf+6idy+eypfP3rvyuf/cwbsgFjR0qeftR8INJL+7Jdb+Xvfva2fOOP/kSu3vtAHpyfSVaWklUl5wLXFwUYPXPp9e9kOhlJWfbk8vlC8v5IZtOh3N2sZLMeiVQ9soKwJOFchnlEzSZq4oQ/UJUm2MLhe9vKZFrJeDKQm8utrFfwdYARt5A0uZTRbC1vvPlElquB/PLvV1KWY6kS9Yn4temhGoIiMiSosgnNm9aCBg88tqkUiISBa8g7M2vcCVYJf+r3bdpJnXgVsLITvL3mDaCGswdf6/W6dhbgmrLAoOkiJcAGc4M5L705YP/lGntSQMUWeMfAqL7w5phRa4Id4O0lnWmlkHYw7eB9PHjbu+5JR6MFVbBDQUPzlKvGVu/BL9b8sarBPujlcFg2AsPGogXejuliJhge0Ty14CUdlqqttQHVa96+TdN29fqGQtla0K4PXeCt9+r8d4F3+xnqY7DrqK1Sm2jA22shAMauMaApBhpqsaGGheNymqMPlYzGfRkMYN8u6dCcTseEJaxftYEHh/uuoAY3Guk1us4TmS/W8uzZtSwXWxkMpjIazWS1KuRmvpBih3UERaahlJrZheQ+2q3BOtF+AxKp3UPQ5BAWlSQ9kdHJhIwWaJhJ1pMnrzyRNz7xFo/gvQGcmzMZTYZk0tga0xOOateg79WjRvZfA+xqXmns3LV2DipgF+XV0QghEtabglRBOPN2xU5++P2fyPLuTr785S/IJz/9GtELmndh5F6Aainy3rsfyLe/8Rfyw299Ry5mE5kOhzIZDMHRlWKtFM6qWkuvfytZ70bGeP9qJFfXS/oWJsORPH92J5t1TxLp0/YL4IbZQN0TGAsIz1LZPbR5VzhSSyUbmcwqmUwHcvl8K+ulcN9lyVrS7ErS/Ebe+uQr0us9lJ/99FKK7UCKMnP0y3By985GtyZjPCL+BRqP3/dcq3SA7iFes44D6y2+AjNmjLgat8yiEE5YajpUxw/n9eHv/w+c6T3wCYB8WBqoHdJruWYTp2ZeFMqDdVq9XYvjK+3ksKUHZ6H1AVNBYWBOyAAe2Bhqp1N7uF1zqO82ON6BalLPwM2ABQLHPovbo+YNGlVEfTT7tD/uew2eTqM8lcFg0BIYAHJqBeGIbcAKYMFxnlTcrBGK8STbPMV2ey9IauFWc8sbwedPUjxZBFqTjUE8313mjC7TSmxm8QswHtP6fvXv1GuI9wQGs91vJwIbb+OHF8VWygDAamgoqYHPpqPAkQZXvMdvvNsS4Lvd0u4NsB6NB1Js17LZLGU6Hcq9+/dILwSD4eZ6ITc3SzrtYPsdjCeSJD25vV3Jaqt0Uq/k2NoxNpYJIFUWQNiDmQEqciFpbyeDEdgUA0nSvgxHU5nOTmQ0GQfQnsj0ZCYX9+/LxYMT6Y9wN05lpbKewuInrTCoh6Cy9unM0j0CLZcAA6ddlUgvCU53Eg0UWeikDTTBmmGRJLJcb+X59Zx2/hWcj9//oZSbtXzlq1+UN996hXsWWjHUYpAAcklldX0nf/ynfy7f/ctvyWmvL5N+LoNeJgkE3XorKZQgMG+qjaTZpZS7p3Jx9oDc7+eXt5JlffLyry9Xsl7mau+GzTfZkcO/K1PIgMBohxCAXVyNSWWxBc9FZqciZxcT+eC9pazmCQVoL99IWV1Kkt7IJ3/nVXn88HPy/e//Wq6uoNUPaQaBkgTTL5St+d0dcQvrAOtG91FQ3FpqekDTPYxua9ytPwcHKObGvmq8CB/Fyk9L0QrPxzICphEfAd6x9GiBUAAA3xHdcFgg7Y1n4I1rscABfNCYDWgaoFfdgIsHAO7OK/bzy4J3F5D4vlp7Hqhi8LbNFmucEK4we5hZxg+6gYmZJbx0ZvsBvM2eWpuTSC3bt4mpKUd58xaQsS+/28IyBkhuWAQjOdC28WkEpwoO2IGVzaALzr/PIe3cQNj/GwOzF+Z7GkTEa7XgnPbaCmEn4aipDs/m5NPY8TFWqrnvACZS0kk56CMATGmZFgzEd6T5AZq/2pUBCnB0iRQynQ7k7OxUTk5OJM/6ZJoslltZzNdyd7ciUMHmOl+saFaAwkHNN9BpqTFlqfTyvqQIQAsAiXnG+hkPezI7GUpvoNokwAdtbQtQSceS5n0ZTsYynU1lMBpKr9+XwWgkJxcn8vjNh/Lg8X2CEVgoGEI4/AHeEFg00+wqAnSf/YQhGP4p5QUrhQebPdBeg9Zm7Cod5kCLE5HlppDL64UMhxNZ3M3le9/7gZTbjXz1a1+UN994IluwTMBMD3z0alvIj3/8t/Ln3/imPH/3XTkfjWQyyGXU69O2sF5uZFeUNGdJBSbJlWTZndy7eEWKTS4fPnsmea8vw8GJXF9tZLuGAxngDXt3Jb1cgRtCFLRMe2cD7x1YbslGTs4SOT0HeK9ktdAgqiyDX+5G+sO1XNw7kdPTV+Xtv7uUxQLrqS8Vg3F0D4AhslosOXfj8Zin9IPgjVNHHNWm6mTXltXPAnjbqajGGlpZFAC7TpnNdUGt8eD96A/+5Z7mbRvQa5eHNrQHwtoBRXuc2gQNGDxAkpupvdVIo+CRJf0meO5bwIR5x4Yg66ARgTFV0I1RPYgG3hQmxlEPR5f6WcEeHQMRQTDo+TEI+vf2wG0/G53NTC7Wb9Ns1flix9t9eqB5vePVYJq6d/Z5YYs2Dby9icIczjYn0PQN6Ju+WRRoo6nbGHltPgZxL/w/Cngrl0oFlrE2mnHWBW8KgT3Dpt8ogxqJCE0KNvA8xFEoYJmtEPZsmEUGgz7BgNZaAHcCDU5ZCrMZtPGRAgR5vBlNJ8+eX8l8saCjstcbUPOE4IMpDm2q/wYCAX2FuQaCsQinKFAZE5mM+3J2NqJdHt/wv6Dd27s17evQvgEYo+lI8j4AGDb2UoYnU/nMlz8vn/rsp2jP35RwdKtZRk+hYEPRfqSMC5j4QKMkbVDtwxa0kxnVkDZyKCXGsMHQw4SgsLJYbeX51Vwmkxk10e9+5wciu0K++tUvyuuvP5LNrqQ2j3XWzzL54INL+Vf/2x/Lz3/6NzJIKzkZ9GQy7MuoPyDIr5crWa8wXjTKSCKXMhwX8uDeE5nfVvLh0w9kNJ5Ilkzk7raUogjsHykI+L1BT7YbjLnRgHcUWzCLYNxxmpJ0I6fn4sBb+dBJipPWWqYngJhC8uxEnl8iQncouyqXxNgmwVJAIkECP0i/RTnuQuQYaLtR21vRA4ZHLB+L3Oy6H3OiolX9fvxZSS46rwDvWHt9seYdaE1By7PNbMBkEV92xjOts+lgI2nM1oOFZuBt19VHeAfeHigNvA1g0e8g4PbAu+uYa21ZmL0fh/rnlpPHJqARIF2gHuSSUtocb9uDKex12AA1mIdwflKgoCh2rwZHSWts1CZkgxxsad7Wvjez4DpLBdAIy8N2a47rASphY97YPzLGJ7q9U5IDb7O5N+Op9kP8bkLXC3ZlksDkuQ0834EMRwNqmhr9W9LOXWxh2wbzQ52SYID0YJZKQBcspQcb9Kgv48lQ+v0ezROI4gOgIRR7udpQExzPQOdDNOZCFgDzBPbyMfnImLP1ZsOQ+i0iEpcb2ayh1WsqifE44zccpOgjQH9+t5TL57e0vQ4GY+kPBzTlAKywM7dlKcMJwPvL8onP/o6Mx0gTANAVWZU7hpljF40glDIIEAgkdSQCvHtgxtD6rfGP0FmVlW3fRlIITJqgNeLEAfA+OTmVm6sb+c53vsdTCsD7lVcfyqaCvb+SPgKYFmv562/9SP78T78p28VcpoOe9LOdjAcDGcJcCJPKciUrBEfBVp+WUpQfynhayb2LJ3L9fCnXt8/l7Pxc1queLO6wzuAjwqkc4e1CE9N6VUoBBRt7CScq8ulxwhFGgAK8z85FTs6n8uH7qnmTg59spN/fyel5X+7urqQsR1JskAoDQjgQKiHJIAQY7q/0XgrEf5Cvw+DNdR5YDUaG8IoPHq8c/OBT7PBXJI//UNkmXpuyzRpvTAM7fI4INc1v0I4o4j1B87br482fw5OtPSZg4+hiAG9UGnuh2vGJy0nDaptq8IyXAW9eF5yqbbBT4n3Xe+hnjY09HlwvSGwMPcjVfYdXPBzPajNLMDs1GmWIVKSpyTG5okXkTySmhbdPAW3eseeS16H/IQiopSVD0ARh49/Fa96xcPN9ic1HHrhtbGPwNrOJXmtciH2boAfwxvyDADFdh1jf4zH42ADfHdkksGECUOFc1PuVNqj0QNhOsLtLmYx7cnKCe0EdK8lVpnU1AzhUBGRE+40nOEqnslotZblaUCAgvJ4+BNh/i0rW6y25yvP5mj9Dix8M4XiE7wNONHDNAeQTsieubxa8doeIQAQTkRvel8GwT0pubzCW2f3HcvHwsVzcuyf3H5wzwOPZ5aWsV2ueJE5Op3JxPpFBjuhDZTjRPxQc5n3OKfjJ0Fh3NK/Q4ALzSvgCDRJmIYAF6JLguF+cn8vzp9fy19/5Hp3AX/3KF+Txk/tkm2CMsrKSv/m3b8s3/vgbcvn++zIiq2ZHwTiEkKQJCZr3UjZrOJZxYkAw31M5OUnk/PSBPH12K8v1tdy7/0DurnHSsSwt8IctaWYaDvuM+twVyiXHGoYDGOMOIQLhDA379ELk5GwiH763kfUqo8MaPHGMOzjlt7e3UpZ92e1G8HESNXB/gtOKnsXqU57Hq4+D4Wbm67rX9mprTxifPKK3cO8Fi4sK3QinvObtN60HBK9dNlq5Og9j4Ofv6ISjxsVaG2yDAHgL3DHw5jNDhKTZmWvADba9WCXlxg8a2stq3ofAuwtk4N33IO3f5UWT7IWFb5ungESZBAZyXjPmJB1QvXF9LRQCCFs7CqAq3MxMZU40XGOONi+cmwnUo398krB3PwTc7Wc3Y/Wy4O0T7XRRrLzpzk4uVBpg+wUIB/YtTRig/iJ3RkgmpOY5ALba+fEFgAcbZVtspCjWcjIbyunpmECuWl3wSaRgqGzl7nbO8HhESDIJVgimUc1fU0OgXwBkON6gdYMbPoeDtNAIzsEA+VLwL3jmGhyChE5gsSAcP0l7NKVs4eTvpXwO8rOkdOxnsksyGc8mcu/ePT7v9u6OQmF2eiKj8Vhmsxnt5XDEzmYjjgNOHYgEPUeSLNAPGUXITB6SB164BtqoiUgpkBXB+/nzO7l371w+fO9KvvPdv6aA+PJXviAPHl6og08SefbBtfzrf/UN+ekPfignw4HkFdIFbOjoG2QD6Wc9SasdUwnARNcjeQGng2s5P89lMjmVp0/hvJzLvQcP5PlTkdWix7EA6BY72N1xUtFgHkRXwtlPjj7YJmmfP4Nim6SweQsDcT58byubNYKxoBBuBSQiBBZtlivZVdC6R/Rb8MQPIVRTPRm2q6eVmCPYgcLHrjkG3vsKTGwFbx5m4K28bqWamNmEPTWbt+9frHmb9uUdj9x07nTBRh0/m0BMbbmJrDQwywJwebsuc5t0BOa0tGW9oMGbOsotHKmOmE3MgYWbCWwhH4S1Vw+qafJ2XKEJQ7XilqYa0fgOSejYIWhgaJGHDHFmlrImRwjbcnZ43/YxUFTQbgCUQsJliLRne+F1DLxjLcED9d6JIdIeXgT2XnDFbVn/4vGuzWgJHH0aBKPvDEbuQRkAACAASURBVCdtk3WQY8lxUKomACUc9WQ0GjFsfbNZMaBnyERSyF4I7RiZDpEFECaQtWzWiHZE0A7s1UNm1rP4OouexYmqN+gzQyGeU2wVAK9vb2U+X3K9IhAIASQAZN1DaEcdcWnaIy0PFL3lakXtH3lRcC2AHz7HzWZN4TE7OdH8K2Ulk/FMev0hnamw3Q5HY7n/4CFNEIMh+qvv2IcNGqeLUU+GvWBIAYib7ZXBRzCD6pKbLzZy9fyW4P2bd54TvB88OJff/ern5eL+Ga9BFsDvf/tH8td/9i0pFwuZDXqyW8/VrpyDaTImgMNWvlkupCjBPMNJBqegWzk9QVKwqVxdXkrWX8u9B4/kN+8WBG+MR5WAiLiU4SiA9xw2faXcbrcbpj7IUsyTMn/SdCuz00oms5E8/WAr5VZPYLtyS58GwB7sJER4ptmEnH2sGVtPfk8RkyzTpdt4bXOsRrce+rK13w7y0as9bDTXtVuypv3f7XnG86ZR7PHv/YvKvJ3WhGlt/qWwIbzmBvsfjq31F6l8beCw0N140xsP0q6nnZf0OCzoxhRjWqYJDwZBeOdiRCc8pnmbwzIGb2hbBrB8X3Wd1ZoaHC0GrDGYxEAaC0D87nObdIG/5sZog/cxzdueYc82s4hp2+YM9icEe+dYkLSuYabLtubt/27Ps3+9rd47o+Pndm2Q1qJ00bE2zl3rr3k+AA/Z+wDKeoxWE54GJ9kXbPpQyo0uaICpJxEG18sWWQiTHbneF+cn1MrXa3ymq6Bm4CB8nsE9sL3Crg07OyhmqQxHQ7JUQAlFODNpsGUlt3dzub29U60zTxnCD0BW2z4CTpCTRfNYMFJxW8h6BXYEbPAaXAQWZ7lbMXcLngFTBuZ3g4AhY2BkADuYbnpydn5Psh4yGA7ljTffIIvh6Yfvk1HzyuMH8torDwnkqli5FMy1+VJkPl/J9fMbeXBxT9759VP57ve+Kw8f35cvfflzcn7vlAE3v/i7X8qf/B9/Ik9//a48PDmR3Xopu81K10+WyXg4kWEOjnchq+UtNeQe2Bs0s97JZIwgGtihb2RyspP7Dx7JL95eyXKhtFr4IqpkI8Mx/Aq5LBcbqXbQpnuy3a41y2TSk806BABlO5meJATvDz5YSFn0qKkifQK4/zDGUEunf+FEyh0SXsHfYXRAXTUEfJhPSGzYh2ZzFKoSdBi8bZ+9CLztCfGe6QRvmPIsqtb2zKt/8C8qxvQ7ZnkNlkFM4LDlNU/dSM1GMeDQTjS0rlhzazZg2ybgN7PfuPHwUfpE9ukYMGNgcNKlJVy8YKif6cwYprHiWGbcWD/IxoLAv/5E4vtjz/CTFAOiJXhpTaDaPnjb3vWRj8Ffw3nQ0MTWvSY8uxZLrc2GxWtzFq8B30YstA5p6HaPB37rr2bGgJlMBRyOr3bCMQGuQKvmCa+d28mpaV/fTO9Xv4ieaAJbhRGQ5uAFu0VPaqqx75hECtF5OGYvlncEdxzXEaDFJEP0yyC3CTRxzRKIJEKWVpVMFqQwTZHTGxQ5UNvoYQt931Gzh7DRUwBYEjCZqKICsICKrXnEVzw9wZ6ODH6DAezmqfQHyhlHLiF8Y5phC0YKczAnIAgA6EjyhHwso9lEBuNxzcLBSWU6G8ubrz+RV5/cly38VqTC4v6dbHdK7b2dr+TZB8/llUcP5b1fPZPvff+78uiVB/Llr/+unM3Gsri+kW/92V/Jj/7q+5Jut5LAjMHjvGb3G400FS/MFuV2LeUGwBtMrBVMWoXMJn3O99X1B/LolYFMpjP5+59vZLMa0ikMfwRMMOMZ3r2iEJxOzyXZDeX5syueuPAMODJJlUx3Mp3B/5DJ9dVcykKzD5JOmIQ87oyhAJ1zRGWtxNzXOW069loI0vH72fjV9lmsOR/SpOM24v146L799tsSJXntD/9lRYkTmQVsQ3LhtmL8+eiQyyFsmpYDbD850f4mPgzeHozinzWfQyPx4peLJZgfZKbXdF92r4GUvlVjg67NDXT+NJkMYw00BmYPfr5/sfZu2p1GFzYZDeux6rC7HRZMTXoDD96+3a6x8gLM97sGWEfdjMHb//5RwNvmiONBnraOecy6wWcavdjYqxVwQ0EGZ2bywsTmys+vzSX6rE52v1l3zHMCUwVypeBoDyA/Pz+hs6zcbunsWqxWzC4IDXg4HBF4ASpwUDLBEbS5bUmzDGh/6n/Q4zkABFQ/PAdfdgoEQFtkJ5gtsFGv1upkhdIAmz6cqXAYZnSRoC2N2uQ789TWk7KAI7WU1RpUt5xmE5hSUkSYnpxQqIElk+apPH7yWN78xFvy6quPZDTsyTqcZGnLr0Rubhdy9fxaHp6dMcnUj3/yY3n06mP50le+yBSx26tr+eafflN+9O3vyiTNOT4Mfw8FNmD7h7O3Qord9VK2m40WiEDEZFpovvX+gMyYu/n78uQ1pN8dya/eLmWzAbCq7rGrtjKdpdIf7eTm+lqm0zNJqok8f3ZD8xZomQBvUk1TnJ5GPPVgTkJ6mfrUi/GG5g1tGYIXgoPeECheLsV0S1HqAO8WgIRfuoD3GIj7mJaXube5Zh/3ktf+8H+sGs2ZQxEitdqaNRd+nTUODWmQhB0N9jX39rHCbzCvtR+TXh7weEwN9KdDks8fm2PphsXiN3QLyCNQ92Bitvz6CO2yDuJ5HnR8pCYj60KecI0O1YhUD/bNmGiyhFowhFE99j5dYBxr3l1CIV6A1g7utfQBNfPHafBdAG1j/CLwrgVSFKXK1JguGVgsnAx0YyHIFAwOvP3pod6AbnM1x1g7lDj/BRNKqZaGdLJaSKEnk8lYxmOYORJZrpZ0AAJswUlGpwEG87uFXF5ey2q9lkGuya0wdjCh4Nty6CBhlhaMQDrZNduEjVzNLUOCMNrToz0YGQVBaL1eymQKezoADk5O7WuTMhcnE9h3U1ktkIcFNmc4ZEeyKSvZ7nZyfn5ODRMOUZgLcIKYnZ7K137vK/LGm6/Jaq0AiBwxYEje3CxIEXxwfirv/uI38rOf/kxefeMV+cKXPifTcU/e+/V78md/9K/lVz/7G5n2B7JdrwjUCCxCUROcQBCcBEDHu+KEgeIrsDtDmwYBYADfQLGWcncrb33qlGvg7/92E8BbCxwgN/v0BFz6Uq5vr2Q6OZVUJqRXmolqvYazEnCFAC19LlLSstINUhW4RHS6N1VFg6mKp53A5DCc8bhiKRu6APtlQbzruthEHePUIWzT6/Y0bwVvezktj9RVpKcBb9MqzNOvGk1zj2qz++DddLR97TEw9poaSE60j0dg6wHx8GBrMIhnahi41QR4FwFY28FDsIcBdRwC7R2CnjttodHQvix60gJRbLyOgXdsNvFA2TXhXIBmZjlgNukCfN+uDye3AB4/t8c0/1gwdgnKvefjeFzn4WiXfort3jZWtUDXjgeqbJPEvt6IQVJ6AcDoxBCy3jhFAWoI4FLHJbRRLDFovbCBW7UdgB9jEZgeuWKlHQDlfA7b9i21ORSAgLMTawTatwpTCAas2VIWi7msNyu2CVCF1q1cf9hwIexhDoATNiGXfD6/kyQpaRKYIb3qMFeKo+UdpPKABEyw/4J/jahSmJlyOjXBIBkh1Ls/lMEIOV5AT0SVnFQ+/6UvyoMHj+TZ80tZrNZy/9F9efz4vuy2G3n29Foenp/Kr/7uV/KTH/9YPvE7n5Cvff13pdgs5Vt/9i350be/LcliI32YXmA6QTEEgCdOSTB7IMUpBNEGeWCFzkoInKJYKUcb0aJwwvYL+dRnz0npfPtvUQkJmRW1qAXeczpNJe9v5ermUqaTEwbyXF8vmPEQJhDkHoffDY5SmKwAbji9YDy9YtWsZU0HzDJpMIkxUrIdtVzvLctX/QL0fhntOW7CtO9jius+JnYow9C8TdPShR+i/Tqq0vBhrPyQkgbkVck24DcMihhoFdjb/HAPRrG22X5xdSR1gZe2eyi0hRD0UuDdPiE02QzRgh3jVXi1K8jgd009qhq+grwenakpUvtuUwPj91BHqdKV8JaxRhAvAq81UxC9ALzj5/nxws8Ab+XPqhf/ZRaXtfky4L33fAfevh20ZWvSOzxrwRsJ7/rEYqHf0dz4IB9o2Eb30zWD0maawQ4sBtXC1cTBjIAB7OFQ1FS++hmCfgC+cE5uNyihphG8yiPXoCB8aQ4W5K3Z0BkK7Rpa9+npiWrv8znHGRo47OUQCFo4Ajz1tRS7jQyHOQEcVYMETAzkLGHSK+TvUPuxsWsQ4bnegGpXSX8AbjryYmtOgCzTRFhgfCPJIgoSPL+5kavra5mdnMqrr71O+//rrz6ST77xRN7+2dvyb3/yE/n8Fz4rX/val+Q3v35H/s//9X+X937xCzkfjSVlDn81qoJzzopFzOAJezciGWG7TiQlzU/9Cxabst3MZTwWeesTp3K3WMq7vypkV2paXDMPTWeZpPlGbm4uGfGZpSO5u11Kng2kLJAgDE5j9UvoGlDCg6afUA1e/RpWFAUnHLBQlCK4iyK224DZYM0L8LsTj7ruoZ2ig6X2Mp9ZBKzvY/LK7//3LbMJ8xwEx5c/btadYe4NLXpq9ufG7KLgqQOp0i8Gb/29rdnHx+J9qVN/UoP3IQAniHWCuIVhd+QQCM17ELAnMj9LMBdh01qOaC/wDGx8yDlMJvg2ADbwtnbN1GBCR+vUaXY9K/5wDLy7tGiCdxh/f2LxWmvXuFlf7FQRg3fXuMTzegy8/Xx44QizSbvsdCPc7B4Db69B86QYCoS0gNuFE9t72jvpEVrNJmqLNj+G/sxcIABtMlkAzupYNGc0GS0IcgnJrgC0PmlWGYKB1JnmbPUJgndWslotCOoK1GpWgTAAeON9YOrQtQCtH0IUTAiwSpDMSQsboz4mivJmmVbssZSz/TwnJZJAXe1kuURKXDBtUIdT07ySxJXivSaS5EPmbFkVhSTkkiO1AByHU/b10cMLeeu1J3L3/Lk8ff99+fRnfkdef/1V+cmPfijf+uY3pZzPZYLwR+YvUhv+oN+X4RjUxZQZR/FdbADiCOrRMUe/Q8U45lyfTlJ59OpY7u4W8v77yMky1vS0wQk5AXhnK7m9vZTpdCZpMpT53VaydMCQeRCKlN2jgVha3LvJxqn7UmmkKsAh5NBfpWt640Bs+jvGJunGtObTLjCu932keLxsWz6qpt5rT37vv6vBu3mAbinN86CfxoColB41GhmQ+aOuaqfdphPvPDym3e2DfztBur83Bqi4z97OXgsYB3QxQFHzDXmflVmiRy1vdvEsEzU9YVEoKKA9L/xiOp1RxqyfXpO3eoK1icBz251px098DdYhlayJTS8kuih41kbsMIzn0k4b/pn1OLpCGF0g3iVIeB19Jm0B7+fcOxptfqwfniHlBYJ3OpvG1WjeBtyWO12fr3Ol4G1Cl1V3kM8vJAvTE59qjoh+hNMSOTDM4bpaLgXf0D61/BmotOCO92nrXq1XwS6r8cDMZBfSFOiSSejcg1CyExDGgrVOBc5LVOPR3ChgoPR7CKVUtgWuxzMRko53oe18i9J2CdvborgkopoFVWSwZTUYZrkB0TxnetrJ9EQmkykjSC8v35fxIJdpH6H/lZzOZizu+/bf/a18+O47MgAYQtvluqShVYZI/0qmCIwzOYUHePJg0GgpTpzUAaShzmYK7nvGhFIIaLq5QTD9iGuCgJsiS2QmVYqSdDcynQG8+7K4g918xDzr4NRD6Kjw1WINFqTGNRFCp01BwtzhOvSNJ0uejNvrr9nfh6mA8R7oUoi6rgnAsPenF2neXHkh2rIF9o+//t8SvD14mB2oK0m+3YyFjm+WJkIuiajSPDbMy4B3/OIeHP2mx8+a37nb5t3S6NyENBpcO4hIaVwaiu4Brh5IrgLVvKxclr5TO2Cn1pw7gnjqQJwwaF6T1jp1DaXPTi98j5DsyF8fawZ+3Frj5JLE2+f2HANkb4qwa9BXfMW0RxNCvy14+77UcxXAu2scugSgn2P25wCV0hfnUMHr84Jj/gL9j8K2cdRiwpFmFtMCzVvn268PLeJgwlw1OoDfUIrtRu5u7wjW0+mEVEFUpYfWDBs3sgXC1mvjqywa054z2mph51YtXPnO6kPRFKjILwJHKuzeYK6gtBpMERXT4gLQ+7S510oMQLoAEGqkKLjgSIPKfOQFM42zQs1iCRs9AoU0VwiKQUBApGUh59OpDPJcFvO5bDcrWc1vZT2/kx7IA4y5gFMSZh2lNSJTIvo7HMDen5CJA+46CyLDmYv0rQDnUnEeh5veACkFUG1nLHmGdL4QrAh5R3GFXKpkJav1pZycTCVNBjK/Q7HmgaxW0O5xIgl+g6BotvYRi2E0DCWbayicTL/s0rN6JUYVquPg7ffjRwHvLtPJIU3df26ad0thffCV/5rg7bUoexHrv9V4851ktjwkZg+V4+1lLOzbuLptbc82UWPCaMC1XUbLJsFLGgJ7hykm3vzxu6gUhr0L1VQahogBU80kCfZ0AypcD/4qNp0BgAEq85BbYqnQL46BlSqKhAKP0ii3BSdPKNiM+70wsjbp9LHK1RHf+yBom1CJSrmZcDEN3/71oEzNFMEiyMHi8j1jHEwo+/vr9REKMVjVmJZWYLa9hpDUae+LF368kL1g9Zq4VV2yZ7ZOTm49+3v0HXQb6PoyvwVA2NaftsggtGAyoxAnj1kLT+AL10PbBWhira9XS/4NDBLkg1atXaP4+tCI06YalZpumqhgAL0/JaD9JvgIQSNqNqE9HSYTaN0oh7ArWK8TrBisUXxZIXDYdLfggYNCwqK1avtGyD7AG58D0BGez/qM4LGzvwmdtqgw9MrFA6nAGlmv5er5U7m5upKTyYh5VKoC7JYltVcEFCHfCYQEKvDAhAOzCTRvPIdnjWDvRl80UTTGEqeKjZ6+dnBCar4aqtCgVw6gsq9kvb2Wi3un1LLXq0Q2q0zubrZqw0ehE9Id47Jllrm0g3wRnJHH8blJed1aW5HCEO8Lr2D4/VDvma4Pw2deyYhPBGRXOXs5n2Pg7S+utSyTTCy42gC8Lm7leqtm4EK7XQmgfW3L8lg3zrBD4G0aSkvS2Kp3A2B/79IuDRj4jFDV2UCrFja+AkzYzKaZEtSZ3F43cus9HcPGQC4GVlxv4OGdZv6UYmHbtggInjzftQv2xgLJA2isoWtpq33bvp9jDxam7cfgbcDf2If3TRzqw9bnxUAcr9N4rjrBPnwYg7jNiY2TaTB+s9T3HAFvqwup7TUVfMwkou/guee+PBz+qnZ6mCqQDAt2bIRswzHZy7NAMYSj0NK2aoMIEae2F3xKqvQofU01eHOO6ulO14heT1t5Ch75mswKAnkvIb3vdDphrhbY2vFOAG9o8ZhLALWaNcGyQPUrLbYLrCuY1VJTMsP8A2C0++Fc7We5vP7oiRSrlTx7+oFs1iv6ucbQdBlqvtUqWtSkVZEBkEKLz5FAqgBvWzMQ8oxElgyQL6Nvh6cj5ENxn0PbZWRjDd7ItAVT0o3cuz+VPB/IaimyvEupgWfZUMujhbjodkSjA217Rr1p1Bn5ccDbn3L9adQrGYc0ab7+EfD2a9zvb111oWSdx75HX/mvGGGp0ku/4kbqHCQBmPUayM4meMU2VdjCLW+Al1z4+RCTwYOmP+L7tuPDjAcE/HzMruuFiRca/bxxTlkAhYEtPNk+a6GNjwJ2U0DBhA3GRTdoYx9lIiJXeDTWZhV84xqOPpCkAcYuyV6fBkJehkOg6YUPI/Wshmbw3hwCb79gfdu6YAN3+gB4dy3k+jOjHvgF6Wz6seA2UDPgtjHdA/AIvH07WuMTc6P1J/VvOl/8DpHDJuQtfQF9JmxXwds0b9jGCcIhVwaAFmYPaOWathS87S3pcGQ5BL8JTnWmJSujRTPlqfal4I33RaZBpSsi499CyhLZBHPavMmMQSKrMbjpGmGIL+WKs5AeWSYFIzeVCYWTMRyb5GKXcIhqPXPNdz5ioNF2vZZemssr9x7K7c21vP+bd3nCQPrZqtyq+SNVpgfs+bDVg6o3yMFZtwo3SD8AUEc/lEuuaVpRUQf2/uDvgNMaSg4yK4ZiGUgShovhE02StVTJrdx7OJF+fyjz21JurkQ2LDI8pHBox7J7s6oBOGvFBUxqEORQzvwaw4Kgjfecxw6/N44pJ/US72CbdOFurHnr722mXfLK1/+biqWNggZti9Zrk/aSkNrNRtDouHgz66IjZ6Kl/fkB8ABr99tzKWUck8A2KLXgiEkRD5Zpimija8BNOBgI2DM9eJvzo2aVMEdGk+0QbdfAHqL9rM9e+hp4MwcHVqGj/rUdncobZlSYM5EcWhSHwJvt64tzjuOTkj3fTETmFDOBp1FpDWjYicEvos4FFWor+nn0ayIG4NaCceAdg3z8nja3rbXj8qLYnNf96HAa698UNCxgoz4RhcpOWpbPFYhgVkIAjrIgdFwCBS0FowM2aK1obyY9JmcagPanaWWhlUMbhkIJG3nzOah2WiLMijGb+YZCgn8DTRBaZ6Y88fVKmSd5QhohHIosJMFc5prLBQyMDSI2A7URQT8oRwZviuY1Rx4WNYnBZg3bPMZjNp3SpAGaX4LkV4ORLOd3Mr+5kZPZjA7K9eJORkNUBerJism9wN1OpZ8hBSxODfCDwZmojBN1HeE9teYtnKYI4dd5wN8VkJD10MZXUb6QvA+82UgpV/LwkZaLu7lay4fvI/kUCmuMgvnHr6o4KUmwFneA98to3oewpK0QNIpv1/6M98Mh7duwzq5v77d9G7yCd+D1EnSDZuCB0DQ28kX5pQldNdKrCe+uNSPujAa84w1sABJ/bs/0GqJd4++Jj/8exA9p3l1CyQaaFd6d87DWuhAhiVpVFO5Nzha7zwuZuM92PIfmpMyFYHYJAGnPM5+BZgNsOzBbQOcEUgx0tWDANTwRtdlB/t1MwBjlDX+DFmjFIby5yr+zPcP3SedBtZou8I0Bde99eOw+FswV4DaE6dfv4fwJXc/wjJN4QzRj0aSLxQkE3UDKVCgy9k66zn1KWfg/lHkEehpMIdQQyetGDutc6YZMF4vSWqCzqUaP+dWkYerwxNixiDccd30tQEDHOIgA5JurKWo8GhA4cQ9ohQBvOC/B+WZKlASV6QH+WmCDvpUsJ8+bluDg2AWXA/lYGLoOQC1D+S/mLEc+FQ3tR/KjYrWV5d1C0h1oq5qOFKcJlDxD0ecZhEkvl/nijvleqPwgtzbTtaoDEe9NMw0RUmuMam4ivCttIwG84cfSOp/4TOm1qHJUEbwlWcquupInr53JxcW5PH06l9/8ci27ciA5HbBwPIaVdRCNY83bTlvtlBnt9dnwvD0gd2HTITyK1/sLfKAtdlq835ps3o05NHn45f+y4Xlz8ysdzjpcAzcj+LxU04rV8WY2zduAyG8er03Gz/AAHLdpfYg3ot+4XSAfCwevTRpAs0/B8ehtWLXGj3zBYRPYgMZA74WOtYvNAK85NjYWunFMPeCjvYZR0OY42zvHUrtrnOpx1QHhsd6EmNcccK99HoM3jp9e87b5j23NHwe8/Xi1FswLNG+/gH1/8LnPxdOa50jI+Y3nn638b50XYxVpNSdVSrS8mp4glXetpg1UqlHTmGatA4BjrvvI290fsJACgY6gqDm1tX/qsNTx1zJl+ML4Mpgr0BAVvFEMQuswjocDGY/AwqhY1AD3I9weRRvAR0cOEISaY61Z22gXJg04SmmSCMUlYNqAVg2FAfOPfpH1QjMzHIuIjAQRWuTm8po5ScZDMGm2jJZE2TNUyWFRZ2RlJL+6Ytrn5d2SgA0KJRrUQgnq9CMrBu9XYaxhVlGTD8XLTn9H0B+u0T0IUC1pNpF0LZLcyBtv3ZPzeyfy7q+u5L1foy4mTEl9cu/Z0aMRkd3gHcebtNd2Y6LwayhWDuMT8qH1Zm0fA3CPP/X1RtAIa6iFB/e/9J+32CYMFceCdhqRB3DaBy0xlWvJg01jPmg8wO02Grt6rLEZwJrZhjzX8AIvAm8PTl2DaHQ4/I2bN6SgNdaIPdP6T+AzrTs4ZeMTQGxeaIO3UrwsUERBHhnlVOLjORZSr+2qHdaDlh9X/07xuNlUkLvqKH8evO39sHk1ShAFDFTztiOu17ztXby9vgu8tSJOtwZ99Cj4Apt3LCy9wPVsk701FMwpXvD4zUDQyjSS0dYMT40BQDQ/Iey11GZYIJdOPbCAgtlFHbWqKdKPDmFdQgtXGzW+aCrh+lEBoXZugKzavlXDVgaM+o+giWO9KKCzLmeSSR7CvcmhZgIo0BORYrZH4DLw1vfljPMadaY2peBgvtuFCEOCbBB0NOPg9E0SuJ435jd3LCKMPbJEYd7tls7KyWjMU/caTlrY+fEeu52sFwDvUvq0zyMYBrx1mGYwToHhQ7MrxgKDFxKEwf5NzVtJD8wHxMLQAG9ct5IquZLX3jqXk9lYfvWL53L1FOeIGXO6oFCxtq/vbQU9WkrC3i8vr3l7pcFbFrwJ1q/TQ/uy7kIHPbHeuxHmtrrtUL9W4ADedpEBEWh1OMW3tO6ax6wvrs9pO9X2jw/tXNW+vTjgxfpg0Wn4FyBj2soxiWab+hh4e9DFe0J7IHgXGrBRa9rBUcTfAfL8VvsgzQuheLFdH4O3/a7Xb+roLtP08J5GDfPgrQJDj+j48nZxD+Y2DvF4cOwZaKL320KzDWr9NRMZ+mPgzTGG5u2q8PhFGy9UD4SaWKptxfMLONbc/RoJ6NEiCdQL0y1k/842LoeEBdrkHDh7uArNZq3qekE6++Ykqc9tAFzBWxkUPKUw8ZQVig4ONbBLphOZTEZkY1xdok5iWZdHQ19wr4bKq5DUIg8bjrXuAYCVcrkZas4UuQreAFVUoNGaisEcE1gs0M57fWjoXC28Vxlgqk0jYAefL5dz2rWRDGo2mTEEH+YbmunAJadZrQAAIABJREFURAl0RigUAG3cu5zPWXnmdDqTYgOH5FpGA1TH0dMAOo81s1guOYXQxqE5I9MiSqohQZWUYL6AnID50LFX06DW1lT2CbRxOBDCPCRmygmaNymRa9lWV/LKa2fM8vjrX34o68VIevkpTxEV6wC49edIFYcB/MXgDXOP3wO2hmz9+T1ha6tr7e714SXAO94jxIaaURPEFNb3vS/+Z8HPZfH/erSGk0VD3N3FZhdmHmYdcFxr/ESvJbe0V8cgsHu8Vuc3uwGp14hwDyPdwnEz1kD97102b/SFtkzmYlbONkEuULJ46jK7Ko6xLrAD7e1x2R1zxCbV7m+DVZNPRcGzTf8zgLX2vRCyduz5tC7TLhuIUQeiGrH5SIsMOVVUm1GnWwzoNu76fJXFXQuR/YrSAvsxZ6k4F7ykxbXaiabiRayp2dVmzn4Y2NYX6meatEm1em4cSiO9yN7Njpu+775/pjR0KQBdJwO2Q79vu3q99tWUGkQ25jIZowgx6iyuWLnGnPh2suF8hL7idAOA454JiZQUuC1EX9klGmKvwW8IL4cNGzECbSGkXGiYS2C+AYDBaQmtX4sMaOEIdQKqSQ4h7BA0PdjEmaslOBFhvdiqTR73FOu1jIcjGfb7slrM1abfy8kqgf2bPLNQvxYKAE4GKDQMoZSHQs/FpmSucR/30fCYVVCq2QQC0+y4BsKWbRLzrVzw0zOUeJvK0w+vZHEHuuSYwT4+HL4LrD22xH/3qa7j647d98LnvARAH2rDr1VTvGjKi9Jh828XX/hPa7OJAZsBRuMJaCqL19KFGoPaVs0cYSDkAbpLGnnttWvzeC3YXpIbyr1A3K5tzBi87TovMe09rW0Dbxss055t05md2v5um8jANgZfc1gxKCiyl3sN0GvXfkzQri10e3ZNUoucd36RcQyCE5ACK1Ql8u8Tm0Xqo2AI0fZCtx6PUFTaxsPGjc/j0VsFii08P47HNgHtlVFQUdO28bDbvoB6noNdPwbkWLD7PsXzZ3Njfdw7FZgWX5dVUc1QGR2wheu3avnmvOUo1Vq1BupoPhMmTipgPlEANynEEl0hdBw5S1Rbh1kHND/kxVZbuT/l6Tzp2JelBrrQOR6An++K6NEe+qgOUvLQx0NWteFJCzlNUDihQOm2JdOpFgi0SUQmI4T/58wDzvfMkLFvrQ5b1gpV0x8EAfoJc9ByCds7IkHHiOdWzTiYSkzQetCC8s3gp6CY2PzUtmgE9qQq3CAgQb9EpR+YoxgIFIpFHyNsvyx4N8/WHr4IvON90rrnY4J3C+tcHzTvUbuWAZ93/vn/pAbvNmhh0BqGhWlv9ebABAYTg9fgbLMcO0rEWqq/p+s4omCui+0Qy936Zc+1duKNib+bycauoVYZpQjwAN0FAB4IvMCwMcS/dhLxffDv6hdIrfk7e60JQUvf5BdM3abTQv0CMlA2AWPa6YvAu0sDYRvRqaF+f+bAabNNbC5iYPUbl+8GjTPQ8vZB2FhMzWaq12c4Wfhx9/MRv0MMyv7vsVkn7qONn7avpxjlRIPHDfMiOZbUwgF2dHFmWjUnyWD31RzeVghAGSiaoRAmBFynDjqNpDQ5oXzxPs0K69WGKV/Zh+AsNV46NG+NXlTuuTk8qfkTuJXLDj42hMyY9THH1KxhKoG1uVgXcnt9R+0ZanAvTQne6Ntifsc+qV28UFojSgkHX5TilO5LnCoQZcmkXSjNtkMOb7r761NDS9kIjBjOT9jj+ndj/DRRrbb2OeewkZOnDtJETA1sz+DHBe94HXT93tU2cWOf1Vfffqw/hjl2sccNhe7IrwSziW102wC20TUvbhNt5gGRLpaobmCtJbogCQ8ovjO+LXu+N8HYZ7Zh+WLR0Z4S2z3L2jcg8Fp9fJ3ftLQpHikF16WR+WebYIufZ9p0lwDxAswmy8BoD4TxQeARe5BnH+pjfGP38/31Y3HoBKEbwnwZjZfd3tGnqN0HN5Ig1bQR2Znj994D76B5x8Br74iptcRQPnTYNkg8vhwmV3zQNkPXeMTC8tBmbdaUCREFMtOMmRpArQB0WkJLAmCygHAf2mFJHjX9HKHogq1tdW4iShPh69ouQBgRmxYshmhFc3JDu8Uwa8SlZsyDY0854rBXww6ufWPofl8LRKitfcn+wRSCZ4JFQu438mKvNnJzfUOzCIJzYAbB3wHetzc3fAar2fNdE6lKkAiwJGHaKWiC0ehKLQqMkwKeq0E7ynWPlTnOuTPTtQNtLA2BmoYsWRVOCz64qh138jJw276GVv4DjvaP0toeIP/70rwf/O5/4VLCKgBYZ5joPTh7vAaCa5RWte+w9KDbBdzxRjWAMGAxrfgYeHvgPATeHpzZX3fsjDe1gXfXAqNlLprgGlxor1OGgYGLBwr8rEn2NbeK9Zvat1WwD9nC7H15T8Bh07ht7L02XQOjC8hpQK+ZRwNve+dDmnfXvNTjrMTxej3XbQbHNRk5HeCNOYgFvN8UiGbkkTAKtgkw2UoKZfNpAo6Ehei+LpD2a8WvR+tHvE6ObdrwioFKq1HGZuJAX1CYYLNVE4amfUU+EQ1WgXbq1zjnCgA3QOUbZf3QBBNyoKByDzX6fMA1BKcjHY8D5DIZU8tW4RXiLVIwUVRw0A7NwCEUPlC+ORyl0Nbz4PwEnxtadh8MFFTuubmhgAFnG1o3CyhUKKR8S1ydjEeaxI0UWMtdntGhCeGEL0RuYlmvlmsC+bA/UvCmMzzCFiXWNwfpVsVfuzZQ/EghDEytYK7JUoyZRjkfPI6/wPxxyOZ9TDt+kZDnevv3pXkbeBNQWnUBsTg1bDz+4nUhFNvusY1hC9RvCq8Rd20gv8HjY2wNXNjkPIK1iy7E4H1I6zat3oOAAQE0DTObeBAzIaW5QnRG4ve153mQMAFkaQDMBm5CBG2YPdy3W9vlrRhDcFDGAs3mwzTQGLS6xsT61wXeh66v38mlTvDjw7HEf8EO7/tl4+LHa28hBSbpIfDW5zf+lvrkoIZ2NufNbF1mFHuHeA2+SPPe18g0mhJzqfMHO7QmnsJnoxAOD63ZPtfgrMapZs9kEeJQKACACiejFonQHDqMSYRZApRClhQDa2RJbXw2mzH5FV4fbCbYyhHUorx0mFZg50YGQSKtDHoIZtHizhwLJKVC7hPUdERVd+zxUEgEAhhUwOl4Qi18u96wIDM0eQB6WSBKNOQ+ZzBQRq0bYfsAfoZMoPhCosUocGrYlW2zSb1+lLPWsIBCERJNE8ye6j/8vQy1PkG/3DD4R/cECofoaeTjfKGso//yc/4iALe57Lr/44K3tRULuqM2766jg4JmkxLTBp0N03eomgOu8842bzrxG6ZrMEyTtLat835D+ud6kIonywNADKgc6MC3beheDdMBdCzdZE0ubvY3VA1H3TkFqsNOOcsLgtsMbHHMNcqX8rcbXrc5Ez14N+DXzpDmwZtFCBhIsn/k85Nvi8vMCDZ2bQFt1Dd9b2/KMk3d5tvvj/ZYu40WfvTaNNfKAUdF/Lz2WDRmHC8IuB4CjVNZLfrVZRKyd2jGVcdMDxKBtRPVJLX1pqbc5q1xH7RkABmeBVt2zZQhYGYKwgDKkFSK1wVQM055TQHsq4kEwAezCaIboTGbmdAEPDL6LVdw0m34N2jdeI7uOw0QgmnBoi3VbBPs3TSnKP00T3tkrey2pazgmNxspABlMSRfy2HnHk9kNpkQfMHtBlgjRzlohqPJUCM4g+mETtkUtm+N0ET/SBUMhR0YBLSDZmyFkttjyTkN+Mw1GTHSdM5U89YalZpiAuOJ0HvcD03/3xV4v4ww6MJNrsVDjrkXnAS61itHoYMqyOV58pl/VilQNyHizc/tZOXWWYI1JjGE0ht4A2Tws6cMxhqPBxgAWKwB4fcu8D52/LYNZ0C1B96kZjWFFGyj23ujeKw/eXiBwfQ+LvOg74fdH2vz+B3tmd0SC9lMCFh8lpAoBuAGFHF/Q180dgw3NCP6NPOgf1+bZP8e1j/7m7/GA+Kh00sN9Fx0jfCK59R43vGzbRwPbQQDqq41ou+vd/pNQk0XzsAwxjYf/kThwdo/m+1E5fL8Wjs6DgzdRqm0EJFYVZqnmylhC4ZpA4BBHQRMAdCQi4R5Q3bQ2vsh8AZOykzGSK066Mn19RW1+LOzM97vBRhMJwB3ACM+1+o9AG11TjKcv9Qsg8gpbhRDsElg/2a+bXL4QTfsUQuvoMXPF1KBsggwDmx3OFuhdYNOCJs17sP7ArzJPpkC1FUxoVID2gzNfwqo6GvN4+ZagWNTMwha/hI/zx68FfCar2a+YVLTgCnN0qixCDiJYL7VTKOVcj7OV6x5v2i9dj2jC8B/W/D2mHgUvME28YvdAwqOJV2gYC/pr42B6BiA7x0LnO3caIce5O3nkpzYtj3XD3gXWFm/WMrMadd+ItQO2ABFra1Cgwqxb36SvPZq13b119vBDcz96SEev+bdVPNuwLxNAfQnHQ+YsWDZB9n2Krd7/VjEp5t6/CJPt427gl+7QIXX8tvXtU1efuz8mOo97QAvfGZgz/ucU8iPgT9xmCbjPzPwtj76k4kf7675tHzedh1AsgneaRJJQbhgLpT7vOZc4jpmGxwNmUoWQLstNiwyjC/UtUQQCvpl84vngL1hZomGWaGCuyhRxGAro/FITk9n5HAzapPOT2WuIMAGubbBLGFWQxRJgFa93hB8sdIQgHOKwgu9nNo4ThVQzDQidEPHJ04cVsSCY0bTETRt1fTRV9jVUV4N/YStHnZzpqBFBLtPvWx7zcfWHARgALhSSmssChV8raBJjCfH1rP/mxUC7gLtGJRj4PZKpvXL2jmerTBuqfn92DMJe268+KwYvD0wG8/bb/JjD+gCOA+K9ndbnPYsv9kNvGMQIZ9fc0q2gDYe+BhMa/BwSZ/i4TMHoYG/72dXpecXgfchADFTiR+TwwunOQnVIO9yfHeN9T4AtpkjXqvzC64TqGyDhdqAXYSsZry6wdueEY9r/P5d68uDtxdWFBY0mzSzaGvFm71ijbrugwsui4Wn7+8h8CalLwAR/0VUbMh3UgtLy33CcmTKzECeawCgccNNc0aNSnzBZEKGSgB+aNvGB2eGPpZj42qpSQQ0m1RIdQDNe8AgHbOdK4NFQ97BxebJD5V1NluZ394xyRTmtJekahYZ9BhNDG0ckI7ToiYs27JfLLaM56F8WDjKwyyohY8t1QOyFOr7IkEVMg1CA68zB7acksGcbQPdydAw06YGTdlzlH4YinVHJ6kYn/ZwxG1+D97xPvwo4B0rZP8uwLvLC3oQvPEyPk2p10rMLOA73aWxHdIyY/D2QOI1IQ+yCohN4EYMAPUaCMdpf28MdH6i+De+qGkHuihMA6ItLips4EGya5Lt7/uaZROYsdeH0GEDfq81e2ZFl7bM8TPapHMexpr3MZDuWuT1nFtwbsdGISjqdm5FaNZzGrFCfOSlHoib05S9u47NYc3bBLjZ1v36aWnZHVRSv774c/Bt2LvGTk9Ck50Mrd5lCEM3zR7/gqWhTBFNHmVjr9WbhGmBjXNtnO6mAIPysDVlAUgCsJUDKDW/CmjgrEtJU4E6TZXzq2lU4QMBXZBUwZ5GQ+Z9zfsBhQHZDsEqgSaMNCAIfy/WK4GdG8mmcsxhqIeJuUThYrSBPkFoALwHfTgfdwRwPJPRmOCrh0RXYNogBhokB5g1EEHKyvYJ3qeJF2ntS69J+hD3OhS88UtxPEPu73Zlr7Z/6P/P4O3HJv7Z87zrfX32uf+YNu8usPMVz2PwPvag+NhsQBVrfl7zeZmjT1cNS79x8XMX+OM5tik96NfPZ67wUNMy2P4NvEPgYcsW6Z/Z9Q7+/bveOR7rY9cQII5UxTGwwjJnOxGlLxaAh+atS/jau5FTErFtWsDuntnVjhdiBPuguTKEnwEqDV+/mZ9u8K5BNpwhD2lIXZ/Ha8Ovafxsx3/vdN8bv5A4SjMLarkyvDNs4ZroDKyLRjs304KmnfV+ChQy1kActKXMEWVyWAX1EP+j0Yqh4rn5P+xkof1TswKpgUxJm0kKmzcdmTBh5GR+ILHWsD+Q3WYj68VCenDCQhBgHjZIswr7eV/G4ynfZ7VGsqmCnHE6amF6AbuFGRW1EAk0ezBT1kgrWyWS94fkymUJxiOn3dtTjl8OvLmTTSWpzYfKqIFAa06UKkAtIZe27uf+mOaNNzmEfcfwzf7mT3f++o9r8z76TNJx2+bdBODtAa3Viaj8m71o7CirJUG0wQ9p3jGA2u9e8/KfNYOlVTqOfZk2ZIAQg46f3BY4OZtqfQ/ymmBhO/A8JJh8f+Nrji0QP3a1AItiqTz1KAZ6m7z6GRFt72XBO+ju9eUeZH3eqdjEwQXFAJXIIBc2URtkGm42j/H4L4RHx/PtNe+u9WIbpMtMZnMcKwRdQtLWgCXqgrnAnMoxI8jiGsj+QYZBpuZQ3jOEv+XEwd+V+68BMix/5vK42xq1jISmiQO0URnHqvMgV4hm+dOIQrBAFMTbOXNIRSXN0AyjWigl7SNNLTIi5szTjRNmDvkOmuN2oyYTAP2uki3LnO1kDMbJbMZsiig8DN762JlNlMKoFXKY1X+H2pVwrC5Z0CXvwfSDbIQ5U8tq39t5Wer5bNm8Q0BOnVjKA1VzYXv9qUA8pPj5v3VhBsC7C/sOKQQxTsUna7vv45pNjuJaFGHJdevBe//mJrCkJTEju7NtAA+M8fHeX+NNAy8zUM0At49IXS8bg3W8YbveA1RBL5jUow6FR5P1lHVlFb3b3u2QsIk173iB2e+x0Ota1Hyek1d74xW72p0WHI+PN/fsj13jEamFWtCQj4E3j+8dzpRG4LZzw1vbHAMXpOPHVddRYyLb25whZzmuOwTesfDuWmf+PS2Vq4E32CIxF18LNSjjomkPgVooNKCfM1tlYGGh35qxUZOi2XpR2qDWuLTQeHWGwkQxkJPTGYEfRY1JO8QaDJo3zCn4goZs72jP1D7tmKoVTtMh8oDjZIOUELiYDkYIkkL6yP6XiAyplcM0U9CMAmfqaDRhX+FMxRhMJpp8C4UXyLOG3dsiLAN4g86Iuph5D5GdQ62qwxqaAO8m2K+1/2rNwxKOaei7fr0IvF/O5n0MED14e+w6do//W5fmjTmAwnfo60V4d/C+rvD4Y+BtjoYuwIsBKH75WOp58PbedPv80PGm/bk6KrqeVQOfq7ruwdX3JwaDXgBrAwNcS40SPFYe7RsbZgwyvi0P2v7zjwLe7LML0vHvHws9i9ps9ekjgLdfSFa2zcaWY2Dg7QIqYs27C7x9uy2w9oWqLU9HyHhn84f2dX00uc33FnRw3MW+iPi6eJ3F69j6ZpoyqH/42aIZTfOuhXVooLV+QkIqrkzQGJHCNWRwtBTC9KcEx69V5kGBB7VXg+qGd9bkVADv84tTMkc0ZarS8tbrDTXc7QZBKcivMuBzzByo78qVwPWagd0yHGmwzWZN00gSNO9eIgJ6bC9LCN4DFICA8xL5VHp95vPXsP452wcTBuX8bFz4LAgrAFWoxIO+YeX2+iOCNXXuHRy6TRWpGLhqpYCFGXDLIfA2s50VO98nLfj9/7Lg+/818D6EgcQl7Ifgi7P93ql5NyDUzew4pO0cAiwPCPjZIg/9xrYO+YGPX+YQX7RLau6BTNBQY9s37jXwtueZ5oTNCK2baVidhus171j77tK6/bvtLeAo2KYF3pY0NcpFbcBqQVK+P97mvT9++8fE5mSiiWNirZvahQ+mqPO6BxMIIyz3TVlNu9qmtzfbHOCoj+RN8di+FHhHKXHjcffzH2tIft1Z36C9auY/zbttwGvCxLj1mMs2JdOiAHXlwnQCe7FdR3NGiB60upG8LgA8g0wQ/m1JrwaoSo8QeHDIe3RAAlRhZwYVj/nAtwgQSmQ40Or1sE0D3LVdSwfMmoYM0IEtuwJzBOHvKQAb5hLkCk9IDxz2wQGHTRyFH5D5sKL2vlmjBFklk8mEZiA8B6cA5jcJewImIXDZkekvTXrSH6CiOzR5pIbQeprYtxbz0BKgtebdHkO9JrLvhlOFzmvz/EMnqpcBcM5ttHQ/imb8D23zPgbejFMJ4G1r+6jZ5GVeJH5gDMidg+giGTlN5I2qVh07layjPIpgAunQ2ecrewDvAlDVLfQrvr/LkVVPTM1hbo5CHiy7+mIL29t77R7b+NhUOBrHfUJ7Gq3Z5IOwPh8zEbAdA9Z983Pne7fnJiQDivJqMxgrZF2sI5YjQdiYEaxIR+OAtD63g2gC3S0cpGL2kmn8TaCS+mE5/VjEDFBpnmEORltLsYP00MnHxtUAvBbaTtjA7EFTQQgGYVY/FzXKeow1OOvaQpSl1aG0d9DpMUGmKQW0KK/anBT0sUGFYItqMqz7mFQ0ZZydnVO4MLrWSqdVKByO6zTCE32B0FkuFmH9JAT6LdLSorBEsZMewBjh7oNcRoM+Odw0Tu+ErJS6iIUkDDKycmlMSkUmF/qnJ1E8CwE9AHDlhMP5rCePfj6QLFeqoC6+fZ6y/8Ohfe/nyCsEft94DIr1CKuxy/F3SUmV3NIoZSyrx/XV1ClAu7guPkmWIXDIPjeHvu9fFxDDVAahyNTWkdKGNWx561+k4NXvfvrZf35gqx+3J3YNZBeAdoE3LdcuHJY/0tbVgLfdV2s+msbsKPOia/BqYeIqbBwD73pCakYEPOwa0eW/bHK889YLjVoohXeNtXVjNnSNj48u9Iv0mDCt28cmdY3GWm3X87SvWpuxa+HQ789ouiZAysAI738oKRfasr95gLV1wsNyAEqvKft74v4S2JmrQ9/SC0Ubc78x7Gebm0MbwwDc2vD5aerUvsHlYmuSzw60Nj7HZeDk/YHlpNfpF0Ca+B/C0gkgAdRhhkDwPtKtqslGQ9/BHEFYPAsEs6AwTCPK/ICGfnp2wmINSj3UTIbQhOe3S1a7gVbOgsPlTsZpLueTsQzhGM0QzKNl88BVB52QW5H29Uru7u6YGRHvQUUk5LKxMadgY67xUMiBtn3w3lF0G2Yd5E1R1sjhtavzaOydeA+ZwIvn0X/+ccCba9DtaZpQ7D09PjkeO+6h0zpP9MQYJrWVHTFiTnmcw/2lU/VjgP8HBe9jYBFLjhjYjh0BcDQ7BEpWecO0JQMNOA9NOsb98hPpN3Rr4o+AdyxZbSPjX24ScmD3gSsGaC9wrB/xOPl2DglAVVP2pXM30DdBEjXA1hpem197bE4MvON5rIUfTgLMAteYVgyEuwKrbAytkoyBtxeCethq0xA9iHrOta0HAxEvovx7xeMdz61/v641TG0rJJuKo30tOhP9giZem08i7YwCrc6Fo7ldMEtsF6YiAqSyNjSeJ2SZBA2Pzkldc0iHA3eMmRwGQ2izWqEe32meymQypE2a9n9mObQUstDAVw14F6VkO5Gz4Ugenp7JdIQiyaA1gj9eEqBp7uGRRk1DNzc3gcqoTmc7EeFh6BPs3OuVmnA0a6KWjYOzEkIkS9VkYuukW3F4MXh7oezBvQufXlbzVkEaqoa5fEFcj6GjfOe4IhQEMjJFBoor5i526Nu6sfXLPmu5IMkydTQbPtQmxLBeusbqEA4nxzTvlwXvLhA6BhTUMDoiJdnxcMyyzVqDMQYYR8oDnGcvmb0WZ4NxzGwSC5IWgASnUnyN16S9ecQvUA9Ux8bSt63v266fFwsF/3tLUzGHoFtwh/q2v5Esh3KzsEz48Sh9oL5l13vhs4Yu15Rf8wDO8QuVf2KtKj5CN6ARTCWhkHN8ZDykUMTaz7G5tHe2NL82fmwj2Hr33qMjMKr2FdDeE5yZDLBJKQQRyYgIHNPCkQSK5hIG5iiXmlXkGVUL84lWlMepA+yPi3tncn7vVHKE2W/hLFQnJbpJEwY07zvYopEwaiu7dSH5TuRiPJWH52cyGfYoQPDcIlRcMtABfOF+gLdlPLQ50H2pz0DyKmj1MAHCnMWMgoHSSI43wbsxF3XvAQP39oqM8cPfGwvrlsKxZ8NuFEVvNsE9dARvN5r/hTH8odq9L9ji8j7V6xRmE1aP0n1am5ow1UFwmzOdfTUTX4VEXfs+IMMoponuMOseBO97LrdJvKGPAbB6h9tS9dig+rYB3l1fXBgsm9T8vQZiOhf2ox0N3P3GxT3exurBOAZKu98GzdqpBZLLlx0PrD3Dm05iYI2PgTFw+DY9iO31I2Jq+HZb2giBX1OLWhsxGHaNvVLWmi8/l8h3bk4qY3D49g3w/FwYePtne9DTzYKj+P4JwwS3teupeVwPIejReNcenOOFHp/KusbfC2L/90NjqM/f90lwvEMD4eykm5H53LXYgtJQAd5bNeSDTUIH6ZZgqp+pA89Kq/m1jVqV48lY7j+4kNPzKf166zVs3KX0B33VnrmPKtlsEUCzZWrXcrWWXiVyfzqT08lEkhJJqfSr2G15DyIi1SmmibVub29proE2701Z0Lph50bOFeRe6TPpFjR+K+xsgTnIsKjPOCRYm7iNbuutX1v1nowC0fxabWvebTPsHnhXJU8mqzUCjCpJMo2spvkraMKxs96uy+BEhpLiAtjwM+3mGjGlicii+q/IL8PC0q4mad3/6HTfhVV+jyYfF7zVhKFSp2vTH9M0XwTeMbjUGyXUZzy0Qb3jK9Z6uwDW2jFA6lpgvlKNBwnrU5dWFwNrl1CLwfnQ4j6kcXQJhSaENmgEDsDRjmdJ7I9xwzaJBZotQHumCUP/DtZPq+dptnBvDzfw9vNpdMd4HE0Aoy9tra8uW7xnyupaFx68vSMzXrNdAshfUwuh8KFvtx6HOspVpUszPmpZgNZMJzX2jmXlQ9V1gCvBHIEvmudapYDOifki+ExEeOYJc5mc3zuR83vnTECFWpMQwKikQ58A7NAseFywEnyxWMu015dHZ+cy6fdlu0J4vGr2zFQZiinA5IF5gsYOmzdgAvL8AAAgAElEQVRMMizpFk7LFnSEaxCYA+oignKUVQLlFSctmI3gQEWCLtXxDuOB4cdB11vLP9ZSVEKfDoO3xgvYVwu8gV15KneLBcGbRIhgzjXloRaktR1bsxpiboh/FgdqoGs+WYK/U0KDvygJxS/geAZP3xhHtekkUoZ/K/COnXR+MVvnY63I2yljgLDfkYeBXx0Us2Yimrp3BiatI6xr3DaS9xS32Q2N8zVeRP53D6D1u7tkUF1CqgsQusA7BrrYnNG1KD2ImvZySJMP+k0d3GIbxr9TrC22pW4ADhclW2tMjsll7cVaqY0DNndc+NhrTC0t1wnjuJ94toWee/DmmLBjWuTA0xsPCf12n9XrGM9R/a4dEXu4lrz/wCphcJE5q9SaoqBrhZrDHxtHH/BaTzaamlijHXFMxjsiupEpVgPVzxydDK4J7BrLYQLwJwslE7m4OJEnrz4mYBOAEk2divGy4zmKLqzu5rJdrGQ2GMnDk1MZQksGX1yzo4QUziIpKYk6vjAlzOdzgjfaNCGqQUdwpKY0myARFQsvsMYltE5or8rRZyBS0LwPCU7TvPF+h7783vmHAm8GnCaJXN/eUPsGeMMsZSIEzB+fh6fuA9dsw5whayjueIA3MzVy7pBGoaykn/WYogAAbspmfZo9At5eQNWgfuHC47sW/6EB/W3AuxaGx0pOuKKlHwW8DRxis0kM0v69urTy+v6QwS4ePK+tx6DeAqjwRw8gppWahLdntZwXLtgoBpauiWyu2U8ne3BXeAHIEO/94y3HLTjUahtflN4T18TsDNvsXc+uN2Cgbvmxsbn28xiDN68h/ikromtz+3Zi8NbyWcog8hq3XUewdjlu7F0ARgR+JoTylaeCHdOO0A684ZxnBoEEz1NKIL4JmwBvMjYA3mrXZjZAV1wC17JSOnN3I4Mg2oMGXslkNpQzME0Gec060VwpoFIGgVPsZHFzK8vrWxlluZwMRkwLC+ogzDW16Q9ghTSwqEkZikjALALwtgImaNeiTgHOrM250So3MJuAH66cf5gLVPM2IWdAtb8ejDXUBu8upcr2iz8B7mHWnkXWmWAdVRBWg12ayPPrS7md39UAbKa4WjnRjdViOtK5H2i+fu2pThFMJwzY0ihhPURp+t1+kjMQyiJk6z0fzGl2YvPvVZ8EopdNzj7zT+vEVLGGVCO8qxVox1m/wOP7vBYVt4Hfi6gSjLapbIYu5kKT/jFiVgSuZqzFdgOGebXbDIy4rx4Y9W/NJqXA6tD2/EI7pNHVAORYCKr3BAOuoxiZw9IAuQYiEtOcn4H90wXDPtRh4+Fzp0UaT7otaNiycqhdP+LxI6h31Km067IQEo62MEbUmAGMTnDZtR5sa/J2x3X++nghk3tOylw7oZUHVL/B23Pc+ARiIWvzuLchw9iisMD+l+YRqW3CzGOiCaYak6KG0JPXjaqOiGrsI3f3jiHo6+UyJEbT9wILgtMRshPW4fZk+sA2izffSdZL5PziRM7PT1ncAQwUfA3HWtRhu14zi2CJ4gp3c5n0BnI6HkuxWst2tWGqWNWzU+kN+nTezVk8QgPTMI+qaDTv3di+K9rTi0I53yztVqVSbOCEBRumz9+xr4+dTl9k8/Z7IP65c58fc1jiBhtbVOVJKnl6fUnbvZ04UDWLJx6AKemEGsgDPdxYfi2MqAFOfzB/DK6B9m4ZS89OTwVpOMD4GfVV67b3AYDXY9RRUtD2f7wnktNP/0cHwdukZQxwXRqPX/j+eO4/t85aWGrLBBC08Nq22ArztjwGMXg39L0ugdGe3GYBxpq2Fz4xUFjaTa8Jcg24ykMevP1Ae+3cmxliDSKeHE8V9P3xWqJfyC3h4VKw+nZboBkabc2TheR3hNcbcNNp6bRzzh+0bhzVw2KPmRixVhxruvXaP3BkjE8ZdXswZ7n3sHdta8RddEtdS/FXvO5aAB4EZJN3Q+/WcddSXTYHytVG+hClAir3GtXekVokaNfhSL7ZrmW1XLCeJBkL+I9ZCxt2D9o18OYzoXVnAMRK+oOMeVBQ4EGHX51uo/FYKYkATrDU1hvJd5WcjEYy7PWlWG1YMR7gzRzePE2ILNcrmksYiBTMVpa2dv80qdRAs3bQYbkDSwXmGLzzYfD2c+rNT3uTEj6I91f8e2uPHNC8uefcSQ9AvKl28uz6UuYAbwN1TqmCt6+xydF1bR/qA9q1seIJC+ySSuT89IxBUNm2lBFyv3wM8N7bCwDveAPZRbHEtA7Hdm2/0O0aHK88oPqXNfDyDjS7VutmNiBtmwR/55HG2WRtkF4M3OZ1dlprByUnHhwVXuo08icOD95dz7Z2DLy7wN4D555EJbh0R5IeW7ixxvgi8PaAF89PS4jVuTn2M7hRb7Mse0ET9iYJL+Riod41drESEG9o/j3kCbHATz9+Xdp002a90utmrQ+mafmCGe3xxK40sDbzkgNxRktqDhPjb4PSNxwMZFugSO+clD7N/pcR3FFlpwBYBtCmVs1ANQVyvIuWHsM7azIsptyh2UTouJzOxjI9mZBpAo0d19D+DLphWUiK3Nq7nZxNp3I2ncGRwIRX21VBZgpyfNNBud0SvDGm+NzWu7KGAt3TKlkFpwMjgVkZ3nxKqZRb7JcQSLVT5orHkXiP/b8B3pg1mEw2u4rgDZs3wNsAHjij0a6KOV7h4JmH0d4H2DEBVzCmBt4wnNw7PdPI248I3vHa9lhNzbvRIvRPMXjHWpsHJbu+AV/VarzTKm4/BhUP0Fqotyu/cxjIMDhdGla8MPxz1V7ZjuyMQdPf3yw4DWP2QGfteOnpwc+Dt383//wu8G5NTATgsUDz17bv26da+jk61Idj2g0Bxex+js7Ed6ipcI2D2TY+nuVPHP7zeFy61kg8PzXY1+Dd5Ljw8+PnsUtp8M8+tG7310oAb2rZ+xHCWPVcD6jhut3KcNCXRw8fshL7fDmXy6srWa0W1GoZ4LJascqOMRqY54XgrUmItN/Q2kKx6ZDJkCkCELyTo3BDJpPZWE7OThhCjy+twLNFDDuBOi0KatyP79+TyXDA56KGJYoosDiDwI4Ne3wpG9yXKvgjT7cGB0GLVjC3+cTPGhKvpdXUtIICEals0RYcl+gkc5BYWP0+2GmbplDZbHf/e2x9+jv23Wje5m0sHo0X2VQiz26uaLsXmJzMz8QkXVqr1DJJ4hkuQUYojtjua30SDBG0dHIjGViayb3Tc9rA0w0075c3m/g9YHNQKyPnn/6nR8G7S1simDNUXbWMeLOYZo1/Y+2961q/8TQiz5wYbbOI17SPaa6dQBCVYOoCMd9+bEePwdM7tA5p/p6tEy++LkETg3DcRz9OXkNtnm9mgnYq33is7N54bg8KhAi825pIE2xjyeLjdr1J4hCwdm3ZeIwaTVhDtQ/Z1I/DgP7VfBDxtcfmRa9t/AnaHzNyacQeo/YQzZiInJycyHQylbzfY1Wa29sb2azWPKbf3d1qkE6oB6lsFvVf1CwVFh9QkwpPBuHoD80cYesskjDosfgwqt0gUhJsEPRrAObEZi35bidP7t+Thw/ugQcii7s7Rl4CN3Pk2tggJwlqVuZMwob3b0LsEYCjMQP43MaMaZIZBQpho+kRQBcEUG/W4Kzre1W7JuVFPK7N7wau3ZpsvJdfBOJHwZsTH0xCici63BG8ydSBXT+c6qh5h7qcxniKhbn5M3yv1SxTEfC5R2AoAD2w16PmTUPMesuaoV1mk3okOkyXe8CNtXfxmX92ELwNhOMbdQ3rqvUb1W9qr9F4sKAEC46YriO1gXfXxo3NNTEodb1gLbkOBAZ5QIzB+5jgsb+ZsyFeVNaul5wtDeEAIT9eJPE9/h39sd5+9s5Oex8veOITQtfcesEQ4KrWvP0c2PqwqNf4eBy3c+xZXZu7S9CzTad5x+N1SFD5eUAbH4fiGgtX3QIWaQdjARgFqtCs1ytBcNP9e/fk/OJciqqQ25tbFjhA8MtqtWz427SNh5AZmBkAicwJDgDQ6ugK3lrAAv0nw6MHk0Yqs9mUgTvmwGWx4yyRYjGXYSby+qNHcn4ylc1qKXfzO+Y9oaZcpbJerBnmjvbIwIC9N8/rzIp2AsC7s+gDqwXB+Wp0uSZ0HqdbMB5ZPSho3VqMQdk9MQ6YMFTcOCxyXwTYrTUdtaOW1qAMepu3iCy2W3l2ey2r9VoS07zDa1kQTZ3WN5wwmf+kKanZqnpvgsNiQ5DhFpo3/Az3zs/pPE42GxkNum3ex8C7a3SOgrcNetcmUvvzfpN2rUlpr5XGYBJvbrRmxHXPxbU24som8Ua1jdzVrlEbDy0Rs797DSN2YsXvht+9U7ILwL1wiAH9I2sVDvD9uLbH2B0TXRRglzD08+H73ho/hsYrKPn+4xquD4yB1XaM6HUG7l3veWysusbJz60CeNCUnAPVKxsv0qC95u0d8McE9v57WFoq1boxTtBiYTbBN8D84vxcxtMJOdOIWtxs/h/W3qxJkvPKEjvhsXnsS+6ZtW8ogMTCJptk97C7h6PRSGZ60ptkepBMD3rST9KDzMZkNnrTzMik6R5perrVlIZbgyRAgCigFtSWe2Zk7BEe4S47535fhGdUFtiUqWjJQuUWHu7fd79zzz333JUhDylE66ft+H0gm9gMgx5RLxtlLAgSPaqbMheoWLm2vi7dMIclSA3FmZlBjGISox4WsNFqolrMYzDsoz+kR7chZj7T6ThS8FaLOwulAZ3vluuaKN/XMBjgffBejEhMeZfYxJxA6FuNoivI+6rg/f8H5/37grd/bpcKlgAGUYSz3gUm9Dunlt0V5LmmffD2TWf6Hb4vQYXay9JGVcbc1rOsw/vVJKJJ1lttofA/NHh/0zp+I3gvTg1XaEgHtQXSI2/nB5ZKjJ9uqPEEv524aXphFaXbJrWT0XeRWUuw+XsskI4bT8DX1FHnPKB98Fxt1JCdjDa3BR1NxLliTFcajS1/l78eSwfdKlS67B+XD1z8+cvB2/S7hlZdbdXxetoAi9buy+ZOi+KkM/a3c/HNkzF9sLw9+F3+ubcdmOkAuXo4p4OUnrkbEJH+Gf9s+bPerneValoN9qsB+NKmWylSX4k00pJVoanLapJvCt5XHV6rh/xifa8MWn4zYzDYafdlyVNzbxNxE+EaHcLiH5UmgQKEIVbyyFknFTQ5nlA0C/Xky6lSUaHSlCeZwIYsyI1Q/LQJAajnZnNOpVrB+saGAjoPB70oZ1EiRqNURLteRTUsikZh0XQ4Gog0pyokyzpQzGu2uZtE8vlCEeOJDVH27fzkw/118rVtmo5RAzSSs+8zLxN+nk6DFrzF4C9ol/Rhvlwbv5/zvmqtXwU29DvfQN5pXt0UJ/IaCTIYxHOcdy8wmk6QzZutgC9Q8pnwNa5C3qJDVqgNFTLdxvcxU9a5cSykvdFqI2BxN/rDkPdVGam/d5nWnR8lDG6UIClwy7Iya0FvZuObiCB04xmkuSizDN6c/EEDdiICM5+3P+y+socq9GxiDdcV54OWGaozbaOo36rr/HbqSi34z+e2sLnQleLNvce1m33oCkeJchgTO/E1Ob0DiU3v4HsicmGDhLlVLtFjekMuOvXcQZJ+/r6IpDTQbPPtbTp+i/eFJjwKJbqB9Fs2z4qAeZK+MbD6gMWbSxI3O6HNEIfvnx+mNVgeim9bqFcFuDRt4h+yf6+ev0sHqXSgTv++tx0O9pzcrB93oyztdbahqZZlj9jSX0u/ngMyl44p2xPURTuDu1S2sUDLbs7yam+bf19eEfBGwHZNFH5SkXc0NJ38m3fT/7z+5hp1/K82rixdne5e/zaLVnZKSiYoZcZCHKX5jjSc8p4vfBb88CPMbNwZuyxJ6ThfmlSDmHhu8thu4HEpNDdB8unVGtUmeYzGIxBAxtEEpUyCrWYDrUZdssHxaIB+t6voVq3WtGdHg7GMpag04YDhYjGU3zSRN5t1ls/KpHM6nF1cIE/M1vtSWNawBoIlrr3xmJN7jA83hYztce0TOQ+a6Rb/aNdqH1vj0px+4M5TW8+arp7ORsDz7u4b3M8vi6h2MFjhVUVdnwUSIS/0+T54ZzDLJDifDNDp9zCJIuTyDNaBGpR4aHJup1nr2pALv7au+m9GJL2+poDCnEgZuLmS53OUiyW0ajVkyX+zRpCyrfCr7iog47+m/XUF0ZFZu/ujRN1fCnIWoIVoGFiFLlysWqAeSy/mGQveFmRyduTpm5eDRPWjSp1S3gZKAe2UCuY8JHgy23GYgB1fkSPzjVujGyDfrE4zB335LOygsSYa23h2AOi6tWD4uk7mx/fntKy8Sauddf4mrRqv6/OL08cYzdjdH94zLT8uPG42vq4cw5yLHIiybGSVDhOXCegAsAu1Qq+CtzOKVvCmAuHq4O2D5NtR9zKTST/4dBBKH1rpBbkaut4avL+hhTf9+3wmsxrY04uVtIBlKG8Sldz785UaVvrQWR3ymn4d/lKPoC69L/HJyyncaeS9eg3pwK//Foh0zn68Ztcxp1yLAW8WuY5FbyHsUIs76fkrWMgSgna8Mdchg7eX9slpMDUjU+ZIVG1QvpcLUNA6S9SVWcjlUa3XhZbZnFMsFzWBPpeJUSeVUg1RKWRRK5ML52CFofh2BtJKqYp8rigqh6ib6JI8d65Q0MBhBnNJQBdBBrpOn00wMNnwhZmKm+TYGaxN253R7yT4stZSy0D0vrT3zErXwODSW4BWuPycL5aqiEozL+d/bp2LZnzFL/D5MtDaYAMPCr0v+FJ37wcl831bnmSxIsoAnWiIzrCn62V3aYaySVdEpsSTfjOklNLCg3T26+Oadq+LQRYVzN9c4CCJUStVsFZryAzsm4L3VRTJYr9eFbw37/+QUxqFVNnrryC3GIxgTQGLDRebQY0oBAOX1jRwafP5tuNVWZ6dvsKigUu5Ehvt4/CwIe545ho+rMLNSKfgzlNVmz2RVIpB1KNhgMiXv4WVeYd87UfsgXlJmwvxqyqQS6fqAp3Zu15q0aUD0Ova2zVELz5SXi12IvlbwUJTEnPKCd+fcYH2/u3+SX7IA5MBXlkIXcoUFSwRv2LaxqVDcDXaOgrqUoHmG6iIdOC64le9GVDdN131c6tB0FM131QPuCqb8BvADs3LuNqQ1XItXuWssHiOwgJGU9lWXf4R17uQ4tnnVw8de/nLJ4f+peCdURBSo7xLn4mYo+nEnAHd4A7rpnTrwWm0fQs8X89nQRa8s+Z9kWrXt8DJMXHmhUKAUMhxaHDGvEXmM4SVCiq1ijICn2Xmghi1sIjNZgNr9arGmzHQim/nqLQ5ZXDshszKWEpBRu/N1C5jSQ1tDy6d74xC4XXPpmafagVWM6Ay9UmMYrGs4DoekSLi8zOU5flhGmEtvPG1ZZTTa5+KEpUNLl+HWTYpJ2cQ7fTlfmoR2QGNVnOAzprHaD1gh6vWiiZRxSoa23paNunwNWcZ4HTcR4cdrtNIjAMPG/2eXE4ST1Jc1OLbyA0L/AIJtmgWAdtHMEPfzBo5BDqWlwnXcbNaQatSo2EMimQSUsjbg47VPfhG1ige6vJ3ZTYefN+fi0YLpN6krdBF6EYQZzUjVDSILpSc3KLsvFBC6kB05Wjdk8UkcKcBx8wmhMRm3K695sXw6pwza1hlq/7k1ecZLC04y9tbncgMmoYKSFNkApr2GG/I98Kvm0mP26Sp8VmLk3OlW9KfV+lNpmAj+sO65exGzF0Ad3pjoX5PzfjJ4AGCZEmBkHaxwhPHIRGZm5k9A7xlPbwXPuV+U7P9NkTs4l3KMOlN86U0cv19B0H6ddJoPf1zlw69FfTskffbguPyPl32JlldxOnX8EFVYX1liEP6dfSofEPJ6qHjgnf6da56r29sJj4l+mtnmQvyCDClCbXUs4ie2RMLwG68mW1yR6v4Aqs7KLwQwLxKqBhhd6IzL0odOETdRtXYIcAZk+zS0ziA+VydlO21tkagxTE57AT5INGMyna1jJ2NNf1+olgiSGq3CTCozY4mc83DVOZIea6GCcdqkWcnqMn/OCLN7qWueU6XQrOyNT+TvO6EmZHFCMOKYsNoRE7cnpHRo7ZfLLO1ph75w3AfuPer7MMpa/yz5OxO0Sn0YJH/ub7i6BYr4NpSSM+0XJIAfAbewVRAb9FnlUEUAGeTIXpslOLvJuq2SGRUrfNxYZZDkManvqgHehbCRc7F/lgIcKz7VLRvJoNWrYpmqYx4PEFIe91UvFldZ28L4lfSJq2Hf0rayVWfnV+EMxsn2WB0v52yCmo6IBM3tcy3Blu6Z2+ChRd3M9UNltJ6i4vmeqd/MDlDSyEXm5Je3lnjnfg7qD21NlX+2xCqEIm4ZAY46+ZCwkVm4xb0taxJmSx4Zyy9EtvjsgQ3H9IHBnNAs9vmBw/4m7hQU7iTTDV6USCap+Guw3HW3s9YB4RUs+70s9FXVkC1Zgbj8tiKzADOJeODtyd0lxlNGnV+c/B204ZSK8BzyHYQvtm1ufx9jpBfCXbL57qaSXnEmqY9UshY98AOIV9Qvvy7vFpk6Tuua/GHnw4316DikPIl9L2AtUuUvDyc7LVXZY220Fwb+lu0aWnEc+leax2z1me8r5VaYhtmwGIkUbfTSS8gkl7LNXqk2twNCNAYyrxDSImku1LT9Jjek5C3ORKS9+baZyDlWDRqyW1QMbHAVOh8nVx3tYwWp77niYw5fZ5ByppqaBU7i2IFb20NHghON8/AbQXJuU3t8ZN/nNcJFzIbhFjn4bNls8+MzUbIoMzgHQcYczSant1yxJpUK8wYmOfPmRXFyAhla3crMNrwCR4GVM3EqFcrqNdqqrnRvIvXTD8VFVjFk5uHuA4IP3vSIWMz/7KDSvDS0Rp+AtMsC4zyWWm9pb3hoGZ3CHgNN6+DhwYpZaJFzQv1S9wV8vmJRXZOlY4oEzMA4XvMZzLqbq0ViognE4S0kkgBD78nVvf1Pwh519/9cwVvOo05VwYXHE1sHnMCdQqCKwVicFUlnAHGApg4XCFuKjRSon43DUQX6arPvCkqKqSaeBYVWi6IOQuoNCy3xcPAHc8nC7xjJ7NNGjFUb7QJ0xQfoIXM9WDJnfKwWX7Nd7X5G5aWh70RvFUL4Nuz9+U7DXn9fFAyZ3djo+wwso2pzytAuNSQhciA6IOHjXkmQ0iDnydGs7mMCvepIl36JH5biuW/x6d16eqbz2g8mnlb8De/jyXB8DY06j+f/ntRs0iZ6vjFt1pfWAYmtlAzaCw7X5evybZrBho3QeaKAk+aNklnBhbAUxtqhRbxwfv3IZ7V+yUzLKdyUqFSFdU55uSIpxNn+cr7t+zG1f2MuZ5JnxlvvAAMoj+Wft0KNM4i1t8jzzmzDV4IXUDGdfw6Eze24LdadZXKovEAa40adjc3UC+HqJSKohL4+yY0o+JghoiFUsktRKWwwOi13TmnuBiN+PmxAikliLYHXQNPIa95mUSW/vd5+9mwWEYyz+g1lHM4wMJuRQ465r9VBJxMMJ1T7EBKyBAtpXoaLTebYTLlcIQ5ahy8XK9je3NTP08/ln5/gLOzjqxoCYVEz2iAi+29Rc+BVwc45ZoP3grQPFB5SJSKiB3XnckSPBkVzC3Me81QrFZ4R5GZws5WjtXzTA7oZ9xyTfCdm849tmYtJLLgJbxMphHCnAOIiwx9hQtZWZjfyHnXHv4Tl4wQTbBASErDVct1J2hek7cRQbreOTJERW5ai6cP7ATx2k7vabBUIBhSdvyzuwMWvO1WCKnqdLM3w4fKQkwGvBZ2gFmw5tfnM57WOXkwyEmNAXYhTzCKQhy+uxGm7zR+2qMen26tBjOFW0VQR3/4kUexWicWBVwtOIcU9XzprsarEnVopkRxJk/vNzvRWYgEswcL3p4fF2+ue2v3LB2gf99pfFUA0mixlYWxeopf9XNssEi/3j88eNutWtBeK6+f/nwaUSowCXlZQFJQ82uID0eHW6rol5IJ+uLzUk5q1F2aYvH0hafLlu/5coaxei8WfKYL+gtFiu+m5BqS2ZBd4zxiULTgbbyon/Tjxl8J69gztsKeZRMGGC5b0vL3LQ87U2Hoe9miXnAomGgul1fXHqfxsMtya2sD82iMTBzhxs4W1ht1FHJZ5IXo7bqIvqOJTXtnoTFOAjXrDEdUjUQqFFI7zj1J3pt+H7xGonv/fMV7LxwGKRmkt7e/75zPWZS3CZU1tjeUIyAMC2jUqqjVa3p/k9HY7GTp7xLNMJpM5avCA4PXy8OCg5WbzRrq1TK21tdRq1TEX1Mdc3Jy5rpEqSl370dDK0yZxmXDa2Onp/5tq8MoFx6aPERIx5TKmHPWpgMRnArPCG5+6qYeMpBpmnhvqGej3px5mAveFtGdURu7VTXSbgaQZaD0chIh4PPKWxbu91c6O1wFapf//eauzTTl522ichbZGLhNRcKHzodpEhpxXkQ0/B9vsAaNenc2b97kN7FD3jpZnZ+x4yBtA9vPsc5nxT5DE2rCcRJD47PIpY2Ry85RqeSRzfNhTzEeZzGbhQiy/GCQZoC3RWp8jlW5dYN0p+z3LzZySrestC0luF9F3l49spAb+SKgDhjj3YTC5hGymCIXEFFMpCtPkiLmKGEO8mkM5uZlIb+HxOgTqw1bkdjSbk8VvMl3/z7k7d7gpafsA/fvC+D/X4O3YZDlSLB0ALX1/CayWLrkGXWSLijaJvDhOVWFTQVTHpycwm0cpcdBb/p6X3rm7jt9NnTVRklfu//vy58zr5GFTFDUxwRTzpCUNOxy8E6fPV4SKM54oShZcvNK1V3dh+vReO7lnRGQ0QDjDGq1Gpq1OgaDHkbDgSxhCwFQKxUUvNu1iqRuVJ+QAiHI4e8idzwZTzEYslmIgSmrYp3UJjSpco0q0dxGnPE5MXhzb/ExEoX79m8147DQR9pFyJzXmxO1wbXPw0prHjHKpSLW19dxbW9XHOG6GhsAACAASURBVDApnF6vr4/z8w7OL7qiNknZ8JnRSoC1rUa9gmajZqZatQrarbb08b3e0NnV5jAaTtDt9UXFMNZwaj3DSFfdrMweiH2NvqEZlckTM5iTKm00kShwE3UbfWPGYK7o6YTB/jlQRqm1riXgCRgL+Ny7AWladwCI5pWiboaIzpGjMYlRFCmWuSJ4c028DTAt99HlnZLZvPvHCYtwYaWuU3CWRBhPhiiGBYS5CiajCUo8oZIYo+kQuWJeShNGnWzCdlim/V6bTekQUy36HLBN1tJXk0bZhBXTbVslVHhzgbwNdVDoz3Qqmk1UgMllySuOUC4luHm7ifl8iIP9MUbjCubzMmZEsTTJZRHTHxCacs7f5U2ulhTNwpMgFVTSxYBV9CmktNjpKZMqpVZEP3Pk6K88G2GjHSIaHeHh/V0Nbz08HqE3KmCOCiZEKCx2ZblhGOSLyHJMlHSh3Lc2aFbqE3HTlyWW6SC8ShMsJV2Oe78i9bICrgVSj3L9t6UDlR0kRlvwj1DGpTmTviDr7rf0vCuKjrfwyf61l5tjWb2nusEXrtUgosYWM28iylwUnL0WN5uXZzRTWd8Fl2djBcd6US2RKgotUfjvQd0rXjzpDMaJI5wcVVU/01zPGcA4gX052EB1kpl328tqiC8LfKQLIxYEXaMN6QTJYC1ldTWcFc25U90wsBIZm9dJgEa1BkotuVfJg9fKRWyvNXFtax3NilnCSvVA+WDA12FgjTAaTdCjMRXp5ySDyBlM+Qk8ahJK1R7SdRKtO657aaIZhKfGeev9cGhEUSBE2QPrO6JhjAzkIdBoVNCsN4TAqUg5PT3D02fPcHLa0eExmUXyfWH9IAxzaDWqKBXzqNXK2NnaQJk6dLkwQvryGzduodVew+HREXrd/sJThTr2i4s+nj55IUUNASFbVnioEHlTwTOnrLFax1yGX+QyXMB2h6hwnzzZlzU5L0+1dWHNa3bgOgBhcdzFvqnAaZZ+M8MB5oMhslQI5U2C/Yf+SdOfi337rXe/mwwmc4xmAY9WzDIZVJs1ndgJddguqMTJDPliDhM6okW+IcZSDP5ii5MMmtatZdKirJ3EriGBb9p3bS2HGnjU7g+AjDSs4oMxRz7HAD5HtQK0mxHaLW6COp48uUCnm0G+1MAknilV04MRH2IyPJOEmVyJ/L2XiKUDoQKXk+FcRRtovaogYoHbxlk5YizJaJNgPkYSdfGPfvAesskZWvUEe3s7KNV28Nd/8xl+9elrJNkqEml2LfiRipL0UJy8qXyMjnJFEW9UlKJAPPJ+k+NdFoVXge5VyHsVHfv3nf58uqEnfTjwe/xCUpBPeVasoofVBep/v68x+L8v6WgdXcICVaVcxrVr1zAaDnF0tG/m9lwV2oTckCZhY9Dm9WoN+NmCK/M7r7rWt11f+n0sM7NEMx/l1y3oZVLQ+YzdiKYyWXDWai+3Q5LZmUfdNv9xqrXIVeCDtyErz38vC7i6z36iuAqFbuPHkGshP0wrHyt4X9taw97GGmph6BRRLJ7NFLyJvllYJE1CVDqNnA7bzazkujEEnWDKAC6rX+9b4mS+biClsl028kQEZDZGjaCkkC8J5Y4mEylg2EDEKTXdXlegrt1soFQqqghZq9XV5fnb336G/f0j7Q2CGDb/kR4Ni3mUSwUF72q5iN2dDbQaDUyGI4yHI4RhCffu3cXO7h66vR465xcYDIaif7a396REe/H8NZ4+e47eYIwpzbIYV+i/kmQwoz690ULMSq8YAtIrdnDqvouG4z61rmkVVbW5ll29l+LIioqNhwwp1Cw5/kEPM2Yy8RxhzosO/7DwfWXw/u//q/8iefz0NX7z6CXyrU3EYQldDizNQPPWiICAqaq9uXzAcIo4Lopr0yzVOBGSnBEp55i22HQOO7wDPSCe7ux+9OY71pTgKYTLwTsTm3SKFE48j5DPsb2UC32KYHaEzXaI69ce4uB4hGf7Z4jmWYymCTK5CpApOXaDO8eoFM8lW/POkopQIcIfgFcUCBcBbaFOUOJlRQw+SNcDRDlTZj5GZtbFdz+6gXaV9MkZdnbX8e77f4xffPwS/+u/+QTDqARkS1ooCsLuiJZuxqlirOLLAL5sXkijv3RQSQfwdMHVaLdUruBpnpVxYauo2x8MvpMt3R25Siekg3eaykm/bvr3X4XwPfpfdaVUKxRVHRmg1WrhwYP7Svf3X++j0awpX3v58jW6g7EUB0q1GQypUlKB07ykvTxU2y1tM5yizN66fdxgbf9+7HDh4W+ugbpGBetI3YySsjl9r1CndWHpw/hRkxXK/9oFestq/JQaCwyqqlDy6ryk+TnRLFJiWEGOQZCUJQFHoZDTByNVo1LEnRu7Qt4F2Vc4FRPlctSLMTjOEnHNpClGY3MSzAotWyHRH47s1OQfGVFxk6c6k60+A+PNpa4w2pHIWeiey1dBHxhOxjg757CDgexrQzYBTSZgd+jNmzexubmJJ4+f4PPffYkJLWoLDKSm0pAggZRLmEe7VcfWZht7W5sol0qYjIcCl61WG+trm/qZ3mCA7oV1kG5t76BZa2I8nuHRl49xdHSOwYj+JczUqD7LIM4XUWi1EWcLDnVLSrRsn9cBa7WKNGBRn4oDhengbU3Vi4CieoQKn/MZpv0eZqMh8nEMPq43aEK3EK+iGBd7x6H89JrN/Lf/0Q+T9vZ1vO5M8YsvnmKULWBK4r/I0zvAoN9DsxHycYkKKBaayAR1REQQUoCYqF0kv2vsVsmG6cKclpJ8s6RKeBAQLbk2d6VtXs6VqtArdhHR89RjypwgLGaQzPrA+Bi5eISH33oflfo6Xh4doTuOcNGfYTpjO2sFMblkgW02ExAVmYrCpll7jt6KSIs/3xC81QGqn/Pfb3/bryUKmyObTFEIxlivz7GznkUSHSFfmON7f/IjzDNb+Nf/2yc4OGVmULYFQgSvfn1XQxDysoKl+FTH1a8i5HSgXEXfyzdzNVfuA/9VqNsvTkOKTmK1MuMxjc7TwTv9+auCoX89f+2XKBqnYFDgcs9caEcbhp4bE6yvtbG21hbC3NnaVkv4y1ev8dWTZ0KR/H3yXCYH6/TG9OegIoK/V7UH77XtU2LXuPVN15umXRZdgWr6YNcfEThRsSFvoiwqmrzqQNvTtWSbXYFpji5tvMUBazUDJYyO0lqMPZNvtuu6pDyPhUs266goZ7w42+KzSYxWo4J379/C3uYaMJvKY0VzLH1XqTNLGo4m6Fx0MeG8SSJOUn9uT0qZEpOKGWvvq6uSByFFsU7DzgDLdcpDRfHE7SlNj2epfpaoU5MB++TsFMOx/S4eOtMpfV8mGlBBr/P79+1g/uzzRyDPXqs3dA97/Z7A4mjYxywao92oYWuzhZt7u7hxfU/P/OzkWAG8EJYVYLlHqfLgddGetlltotlcw/nFAMfHZ/p7NJlhzNZ9xqOwgmytiTlHwS0oE7Ox8Nm4Fa/tufn99rbgrW9d+Ccx44lAGEuqZMbgPRwil5kjt0Ix/oPxtzXPXF5DP75WTu5+631s3HwHf/2LX+Hx0THKa+voUcAfGH3x7Q8eoF4t4TeffIKLc/JR60ozohkHp07tzZNiyRaRRZFN7sgk7FqaoFrLqYGh1+8jYAE0W1JVOpmbUbmW7qKpwnhqpqaslGelBWfRga3HPYTBDMl0iN1re6itNxAlY5TqNXSHMfYPhjg5ZSpXQpBhBZm/1wot5tVik04UeF331SKgXWFaZUHJSxHf1EfzmpUzkN5JJihlI6zVgO21HIadF2i2ivjO97+H4bSKv/zrRzjrBpjOzdaT5uwJ6wFSilNHag1FGTUcef308jXT6HsViafRuG/pW/2e9In+tuCdTgf9Yl12ly6vya+eNMq4CnGvou2r/u2nay+eg6OleOcLzOASFrtK8qqeTacKgvzvZrMlNcSzr18o66MnB3nYZruljXt6SrQ3kkczAYXvbNTB5CbApzek/+/0wfLmQTYTx82jLZ8lXcZ9Tb21OQgS6Zp+WVDfqDrXeaiOTC8zTGt8dbAYJ+wPRP+6y0NPK9aag7jPSG+ocGmzLoloeZhstOv49nv3sNWuYzJk8GMDjunRuc+I1rkXGLx7g5FKcVRu8cNqTTb2i5y82vhzOdUaeNOjObl6ywAKxaIepQybXC8F76sG6mbyGEdzDMcjdLpE9yNznUxiGxIRTVVw5OAIdjDeuH5dh/HBwaGUJ812W7+bE915zwbDHvZfv0Q+k2BvZwvX97bFfXMNdC866Pf6CvpcC6WwpKIoufXhYChOvV7jeghx3unh5KyLTnfk6JMigrCMoNLAzLXbW+HG+cTLXsOmGJmabiV4+25MH0xd/NBBrXjPOgyDd4JgNkXU7yEejZAnjeJ0L1cF7T8Yef/X/+huEjZaqG9toZckeHz4GtNsHif9ASYzG2J6684O7t27jcOjE/zq77/AxVmCYqGMQimLer2sQufpURdxXEA53NAbiOZ91BoJ9m7WMZp0cHhwgFxQQilcx9nxDPO4IG25WmQXwZsUy0xNB6ViDsmc6L6PfJYSG6BWJndnniajOQ3UI5QbJRRLdUwmJey/mmI4JCoxlzYZ6Ar5yGbL5vmlEOVVwTsdiJab2XHn7iHy8zKo0vOmc1iEIB6hWU6wt1HGqLePaiWHvds38epwjN897iNCBRGLvKxuW3PmQoFCckcnugvgVrl/M3inA+eVyNug26V1scp5f1PwvnQQuPeaRvtXLTj/clcdKov7m+qAS3/OWsKXvhQq2rkp9qWwgHw+i0qpBFJTAw0RGOmw3Nvewc3bdxQgHj9+rCJXvhjixs1b2N7ewfMXL/Hs+XNlOaRMTPljlp7Lbt/lhrxq06SDt21em0zDOgzRN4uEJumn1juyTFSUiAUBDbKZEbFaENDU97RhkorCzlDN2a6uPtPltZJK4oFBEEJ6JRB6JY2ZzbImlMHmWh3vv/cAzWqIce9C16UOSb53FtVZHI9Jm0zQZ6s8KZTxFJEQuBv2QL57OlUTDjMXC8jAWHJIKkA4qNi6LkmbeORtPt9ZBcaL3hDnvZ412iXsCLfuTqrEeB94KDPAbm9uyOucX7u4uMBoMtLBIEva2QxbW1uolEs42H+N3sUZNtpNbG+tSYGy1mxJGXN8fIyj4xNRJryGu3fu4M6tW6KmXnz9CtSrFwoldLtDnHb6GI7YEZ1FhpLNXBH5ehtzct3aa+5gZzwi1WVNK87CYjkKzX+vOsyvCN5a347yFYseTUSbYDQSnbUUMF+1m77hc1ch7//s/Xayd+s6gnIOQb2AmAdruYTRPINZksfjpy9wePQC3/r2Q3z04Xfx6Hcv8cufP8JwSCeyLHavban4cPD6HMeHQ2BeV+o9ic7RXI/w3gdrqNRjjMZ9ZIMypqMqfvp3+5hPa+LIpDKQBNEq9sWwiFotlG61c36E2ayPsBCjFAI723WUqyFOzwc4O+9hMB5gmkywsbmGdmsPw34e3XNgOskhK2GOOdOZ/MdujHGS9rEqUltQACnZjtGX7DF1zSRqs3UmOZq+wc3MTowRgniIjUYReUwQMyvJZHE+DDCJa4izRY1aYnoXU6YlqSAbt2aYZ+YSZooHZ3eqkzdfohhSzzWN0tLB2In23sp5p6mLVSTsM4230zGXZX+XD7nlxa0GwjRtkj4cdACqEcdJIxUh7Y0LVRKpgvWOorhSaqkZJGlryj8P33kHO9s72D84wPOXL5XZFUtlbO3sKW0/OTmVqkIt2PrdjhJym9SjqXQhKP2e0jUAcdfKAt3hkrAV3aFpHsFUkbDTUtSCdfxZe7TJD8STO1338n7w58zeVVrkVEeoL6xLfbPwYaG+O4eCG4xbCotql6cLZzaXYL1dU/CulnIY9y9QzOdRLFB3bRkDkTeVIeMxZ1VO0R2O0OsPVYNh5qLn4WgnrXeNWTP1jlrmXVGSjTx8n6JNSEfmCvo+ygZPO12cdLqY8rDI5TGdx6YeEbI3jyLO1aTkkPRHuVTB8eEhur0LyQOpxuGz45/NrW3s7e5qDZwdHXKiM9ZbTVQqJWyst6VtPzs+waPHT9DrjwR/2u0WHty/q587PzvHwetDORx2e0MMRuQDGKjZexFgni0gbK4LeUtdI6sPs+8lOGRNwzrmTIvv17VqQuwcTQXv1SCuzluHvDPTEaZ9Ur5j2fJ+U/D+g5H3j75dSqI4xt6dTbT32qisVagFwjTOYhLlcXB0gi++/AKVWog//dM/QSZTwKsXJyiV6+h1u7jonaPVbIN76vnTc/S7ReSyJcyiDrLFQ3z7wyZu326hFAYYD2Z49qSHX/3yHPN5C9lsUTQKuymJPllppj9JpVbEoNfBRecQzUYBmxs11OtF5AsxJrMJjg77GE+lOEUun6C11kA+V0Y0DdE5nmM8zCMbcEE68yoVAB3H7NtzuaD8eK9UN5YBajeb0Wk/bTq42eSaq4XTkDML4DVjJvP7ci5BNh6gWkxQqxRxeHyG4SyPeb6B8TxAkC9grC6rEhDTjIhtwQzeppRRCqL4Zb6xkjUuuGCmrVPXyUp6he28JnMyTt7kkVYQX0ri0gvvcvD2skFfgFnODk0HLm7q9KJaReLLgLfk41ZpmlU84X/Gm5KZLS4DOfnd2ApnpEzKIRrVqjY1aRMG8NGIUrKZ1AzkTdfW1nB8fIIXL14pmGxsbeHajeuiB1683FexXGZiavpyns3ivO2q0vz9QsKYGjrrrRMUgPmcSBdI029GSFIzU+3kgrcVnw1xS04bkNYwb/n0gWkHlwVvPyMyTe/wcJCoxXndK7BlswjVnDNXcGbzS96h7831Or797n1Uwywmwz4qpVA+KDKSYrNKJquuROq6R9EcnW4fF70eimEFVUrmeD2Ox1bBMpORxJH3hLMtmVVQ1cOgTnROz29mGMWwpODPg4Cx4rzbNwcNTaOfym5VGYQbEcd7wYOHdAnfP7XepFWZipJrr1WpdIsUYLc21rG21sK4PxD6bjVrqJZLet/37t9BPptTsfP45EyZBmeEbm9t4nvf+yNUSmUc7h/g4ryHfn+CiE122SIiTrjnfxfLyNeaiFwxe0GbqEBrViDGeV8dvHl/vPRWe8LJfbWBSZ/FM+SYrU3HiPpdYDyRKRXXUPqP6VeWa/Ft2NvLEtNfz/yX/80HSUSdajLD9t6Oij7dPgemDjDox7h15z5OTk7w4tUzbGw3sbnTRFiiERSDWV5V45//7JdsAkUcNfHloxEG3RmyiFArn+PmdWBnLUSBmm1kUa6sozfM4+mLExye9cUFx5kGkC3o9KW6JJ6z26qHXGaCRiuPtbUySuW8JEWjwRRRnEV7bR0xxmi2Srh58xpevz7F/usBJsMSomkBWYRCNFFiulWzo2SwzIon4+ZhWpPn5spYFbxA/wHlAK4t1jkGKthIkuW6LOHcEJkxzIfylcghQjQ4QyU/xUfv3cS3Ht7A5lYLH3/6BX7ysy9x2stiHtSRC+s6ABm4uNiohyWTGstYi52XsdLcQrZgnsja85RpDlEo9xGWspiOAwz7DP5lIFOUblVqH82OcLMDlb4rPHmz3IWMztRA5uG+PIyWxdy3BdurFtYCqTvl/iKY+45J15BwJcIVf+v03TRWIpcrI6JI6XW9VtZbsCECQ2eMT6qFeUoiPpzpNXnU46NjdM7PVTi8efMWbt+5i1f7h3j6/KVMh6TykWzDoyaXlaV8yN/odtMZ6AaKMNrHNtiXSJuSP+5zdjJybZgc1noZFi7CbGGnVJADfZ0V6qIYudIK7wuCUpvIN9tsbRU/VABNzJjKDQlgdkLqplgM0KiF2N5s4sGta8gHc8xnYyH0XJDXjEpmNxQLUGnBgHoxGKI/HKtYScqT96yYpyyPczBjWcfyGkid8DoYgPn8yLtbMwvdB81fpNZsopAPcXB8jJev9vV7uWzNF9w8WLysy9Mzon+YQahwT9BmNrp8j5pW47JlswRgICX1lKBcLqrlP1/Iot1qYnt7UwfSl189RvfiXLQMqZj3338PN67todPp4eXzV4imMUajuYJ2lOSQBEUEpSqy9QZmAni2sq+iKtN1H2s4NJrX1GorfQMsUgd2KGf5XuYR4skQ80EfmWmEgrak49B9wHa2yHp9dx0pI9dLhVJl1qmiZeY//+8+TErliubqDYfUgHYlvqczWLO6gVLYwIRabSoqSjGu3VrD9m5DTTTTSYx7t+/icP8I42mM09MYn/76Av1OBsl0hHZtiHs3cjjff414PECrXsT2zi7W927jpD/CcAZ8vT/BV0/6mCUl5AohZpM+RLVRhjUfolCIEJZssvZkTKI4h4vByHFvY1RqOdy8tSvk3e8HePVigGhaIisoZQsJCba5ckVIrphju69ZsjK9YSCgLlJ0RoY+FBGi+QyB3N6IRp0/ufXT68DywyoQj5HPzvQR5hNstkLk4gHu31zHH314B7fvbODZi1f49Sdf4/l+hCevRjjrZxEldGRjCudCq5vOreGxCflJdxZL3khXuBFqrSlu3w/RblcQoIbDgxm+ftLBcKh3pucjE055q9vkblsN7tDJ8Hs8d2eIwgZN8LXMYyJNG7wtgF+V2gl5+CMiXZBzvtr+d6UpGR0r9MSWwdDSpY/BmxwuDZUY9Ig4ibaJBj0ytWYmInQGrroaP3jt4+EA3e6Fgse9ew+wtr6Jp89f4PnrfeTyoXjxibRszv7T+Vxw93qVTfqQkZrIm3lps7JuEiN2LoIMKKzPaOiw0Lc1rDBgMSjx/VFfbdJYU1b5OZB8nXT9ZTV4+6xgobGPbTQXi4ieguDrZzNztBpl3Lq2iQe3r2kd2iFjxm9xxNe1Q4gUwnA8tXsQ5CyQ9/oKyGGxhJDgRT7d1Fob96yxbizUys6AFTfqpKkFnyuTzBWKGE4mODk9x3m3izFHoHHfrdSW0u8nreRZRM4V0YBlxd5LiJlDgkKRDU804coiLBWx1m7p0GHm1b24kLiC3Zz379/FO/fvIZctYDwc4/DwFEeHHUxmAeYZwqwcsuU6Co0WZm648lXBO52V8ev+YFWHrwveEkQ4GbLCcmBFbPV10thqNMBs1OcJqODNZ2aQyqHtdEaWCuA6LF3Tj8R7Kmovd6X23Ht/1kho6s5p1HxQRDhsrVVb6TxAu7WFwWCKi4suiqUcQoK9XIRyPdRCrJbLQiBES1FUwO8+vUDneMKKBu7eqOL9h208++I3uH97F5sbVRwen6I3LKC81sTO7V0MJiH++m++xJePOygW2hrIUApzmNM0Z9iXTwh9TTSvTzxfAecXPfP/DeiKNkCtnsed27fQbl3DV1+e4OiIaLtC9hQxjbOy1mATR1zsVsyUjMoZGBHHcQwSg4SZYZlVrab5xFPZzBoCMhMsLiwKqAKMcGOviXYjxHR4jo1mGTlMUCnGqIQzXLteR7mUwzwpIFfcwa8+P8Tf/uwxznpZzBJy4CFmDEQMpBTwKy0m5zbTrMEoSpDPhQq065sBrt9mkWqO9fYNdM+z+M3Hz9HrkXLJIZAUi91njtpxwdt3JloLr+/t8iZd2tUueNtw2ZV6py20VYnSio58wQemGhj8MpPnsluqC9rGIUnXWa+CpJQNdILhcF0OGFBwN7tVptMTtqDLrtM1TZBycC3bzUZD6oVa1drCX716hWgW48HDh1KbPPn6pWiCyZToK1bQ4b0QKPS6YmquxUv7rrkFHDM06D4vuyIGtClliizcMzjb4BAe/ELfNCYSFcQJ7baebFrTcoivDww+gPsu0QXy9s1vej52CDN4M1hJHy4agsFgjrVmBXdv7CiAF7IEI6QhbO1Q1WSNTcxgJqI7IoHGrDJstspToSPFDjME8t6zmV6LmnAO59X0Hxo1sXtVY++8R0gG/cEIp50LDOiRonvg9exLumFVBOAD5VWZnO0zbtllg5D6SQhqshlYIdtMwjRNqFy17GA0UjY0mYywvrGG+3fvCYXXKjW8fnWEJ09fYTrLIJMvC33nqnVkqzXMhbzftCX2dOEq322ctzlFWq/GErV7eT+DNztiAmYs4yGioQveqYLl24L3pXsipsDux2JmqA/6vOYHP2gnatkmZaFp1Fns7G4pDWf76t07DzHoT7H/+hiNRhPjCVPYCxRKOSDHNuAIWxstoc9yuYnzkwSDToxpf4Tb1xt4cKeJgxdf4R/98EM0mgH+/d/833jxeopRMseNB5v47g//AkfHAf6Xf/UzfP2sg1q1rg3RPb9ANGKLPCvBsfSsnCSiEUNuVFS2QF3pBYJgiHfu3sJHH/4xTk8T/PTnT9AdsG0+xHA8UEGHhxMLNsVMAQVWtCNydrGmehNpMxJMJyNzUcuHSBLSFkSjbL03ra31xbESTY5rirAQ4Z37W9jbrOHo1VOM+x2Ui1mUilmMBkf44Ns3sbFW0UZ4/6Mf4MXhCP/DP/83QuCDaRHzoKjKdzHMYzroIswQvVfR3lnH+aCHg8NTjIcs4oZor+eQCzuIogEe3P8IWbTx2Scv0b1gC3ReJk9U6lgHqB/m4Iy4tACWU5IsLzXkbV/5/cj7bUh8EdxXJn34DSsFRuoAUGrqCsey+M1AhTUGXQUkBlN2Lc7oAUKdcyTXPv6tQlqeh4yNl9KQ30yAasU2MNUJ9+/dlcHRi5cv0V7bwI1bt4UwP3/0Jc7OL+h/inmSVZDh/SLlZN70pDi8gmRZoHKntvPmNkMqXls8p3qCoIL2qJb6y3JV6b8MlBcB3PtOW1POMsPhvxX0VSi0CTM+eMumwI9ac6ZY6mKkgVQhL7qGEkEG73qtiOs7G7hzfUuKrIIbw0fwwV443nGaNLEOwENtHJEaHQo9s+BYLHC92yEh+icVvIm6SZ8wWBFtytk6X8CcWutOB4cnZ5JlWqmGnZdLRZdfM6uFdx8QLxXb03SALHct61FjlLNgZsci9wp5fnLHzGpInXHPGqEJ9PsXoAvj1uYWgfpq6QAAIABJREFU1tpt1OsN7aEXLw7UzFcI2RJfRL5SB8plCQXSGeFCtLDSSeyvVQPSZWlxOXhrH+iQtzXADI1Kk5h032CALKcOqZ625LwVwNkv4G7UZZ3YZdBkwyVWkPcHf34roVrkydOn4hhv3LqG9957gHIlj08/+wxnZ10kscnvxn07ubnph1M+sJn8aj94/yGCwE6+cmENYa6GLz75DLVSBrubFVx09nHz+gZu3mri+LyLzx918ejrFyi1AvzZj/8Ye9ffx9/97e/w618/x3AwQ1isYNAbYjoaI6fUycaFZbIJZkyX87SppOSHHf1E6lPUwixuXbuJZvMOfvrL5zg8jRGETaWQQS7GNCbHnUExCdT1lI0jlELKm+jzQP+WgryQL3oDDCcJ4ixHTPGD1WnroBNa08M2bXcxN0armmBnI8R80sXp0YGKFZtbm2jUS6iVyKePkM9N8M/+03+KensH//x//t/xy09f4PrtDzGe5/H89QFyuYw2XH4+xUarjrW9bZyNBnj69T6ODjo6MKq1AKXKSPz6zuZtYF7D06dnuOhQwUbem8iVRRTjDk23vZyEZLIz05m7hM3N/vRYZ4W/W4nWq5RKepEvvtX5pPvNoE3qGSDnsyx6wnX08TpZeCNqph+OD95TopXJWGmw/EAY3PxsQur/SfEwdZ9OtC7oZcH1EE2naDebqNWqasumBpxfIyJ88fKVMrYcZy421hS0NFfSa3t1z1If6Y42d+DosBPVRtMhdlyanz2RllzkxN3yECDlk7cJMbRHdb92MQcy5e3t5ySu2hEILLhpPDogHNWXD3LSSVPrTM47l0kQFjLYXq/j/q1rqJezmE1HRkWRIpjalCzKJb2N6nA6xXmnq+kxHKAgmZ8cAkl5cD2xs9AsY4VAOWl9zI7WDEoVzs0sijd/+fpAAZyo3pp5nC+Oo4Q8wvaBL929u4p202uG36/g7Sg4N2VA+4QAU7QRdwWdE6lM4nWVQlQrJcsc5gSSZclMqWjJZPI4P+vJBymhmAI5lFtrQBhi7trh0wdMuiifPmj84espLx14NuzLznhlpDYAmpQsM6D5cIjZ0IJ3Xo2Hywjsf85/5qrRfn5v2f25DCoyD39wM9nc3MKzZ19jfaONSjWUqmN3dwunnTN89tnvUMhV0W5u4eJ8oAII+drRdKR0nwjo1g26hbHIEeP6zi2UixV8/utPUcgmqFXzODs9ZIkD3/vBQ2ztXcNf/bvf4Pn+PuJgjuZaEbfv3USptIVXrwb49cdPUQ7XMI8S9C662iCNWg2z8QxREonDlgk7mwfiGarVAM1aBqVgilt7e9i99i389ssOHr8cYRoXNNOPnZaMWTxo4sEQGA+xVa/i/XfvoFEv4Pz0NSqlAqq1EF+/2sfR+RiTpIGjizmiTA4JEb/zN5CaQP9i4OgiiM9x/8YGrm+30O9eKGUvlau4vreHs+NDtc03ajH+7C++i+/98Hv4zWeP8ZOff4bW2i1U69v41adf4PmLV2hUywizCVrNKqY5oEeD+0wRve4YFx0eMH1sbBVRKYcYD4BxP8B5Z47xiBkCuSwWCpgCWrCwIiv/XloV8LSzBeZTcV9McsXc1Mmejt2rgfrKf3s5ldPSL6iWVHuxV9Dwa9xkvFBaffL52qS7udAkkTfTX5tQY0oHdaW6NkTvOaGuXk1wKaHZbEoFQR+UzY0N1Bt1nJ2d4vjkVIGdrdhsC3/6ct8CeLWuJjTSKH66kWUiRpv4xpmFMsZ1fcq+QK3nDoWL62Y/gmUKflp6nk51DIRC464m4IqjKgZKGx3o/ek9OuStwLUYLOCkk0TZ7r0yO6hWSA+xrpOIvplNB9hoVvDdDx5ib6uNZGYNOprkLirNPGFkp8whwZOpGnVYE2Jzk/HT1p5PhCe/HVq3sjGK2UEcK3izwFmp1sSZvz46wvFZR+oVBiEbSWjrzge3VeTts7RLRbeU1e8ii7O7qB8XlecaZqzRydVxlPWY3Jbyw3IYolarCAwQ/fJrFCCQy2fBcjpNkA9rsveYxhk0NrYQ0xPHBe/0QeP/e7XIng7eckB18wK8h7j9HDcArWAd8qZUkjGHRfgVnbfeyZJ5ccNbLqPr1L/0n5fuXXWvmDC1aNQbWuBMO07P9rG+0RKyZUGD0j9amE5HNGA3CqFcpT3kTFKcPE/E7BTrGw3c3L2h1u+L8zM0yqH4qa++eoyTswvcf3cH5VoZhUoLg8kEZ2f76A1PsbFZx/sf/BFevjjHf/h/niCTrCMaZzFkV2YQYb3dxixKMGS7bGLFFMq+6L9bDDNYq+fRCqFqe1jZwm8eHePZwRSjiOVF3sSRZDuZ2Rz5OEEpSDSg9fsfPsTdG1uYXByjmI+VbRyfX+CoG6E3LeO3z87xuh9hTP7b0Sbc6Jqgk7Guz1xmgHdvb+PW3gZm4yGeP3+htJSpKGYzFHJTFPMDrG8W8IM/+QizOMIXj57ht58e48bN22pW+urpKx0QVA7cvLWHKemcbA7bO9fQ647w9bPXeiZAT7aYYaGFyTiHfi/BYBBgNOTGNH0xuUxvi2uB26lKNNWEDbuXkbdH6VdYJ6xg76VnypWo2+li0wteoczNRjRfaWuUIXpl0wc7TdutFqocESV3vpkVBGObCckPtYd7hOsUGrwwqTjypsjh91SICHNZBW9y33SuIzLv9bqoVav44IMPRD/97OPf4MmzlypgZguUjpk/h/cTWd0siwCyUO54vTeRtnk2828emuY/4iSgjvu1JjE/Csz7mTj/nox5YjNj4MAGb/JF5G5Uk6XYVtTl4WazI8n1UhlCBJ7MxuicHqFeyeM733qAe7evo1zMidpjDYeDEXivqLZhpsGCYp+UCYcy6HkY6uZ1k94jTeLHGMphMMio+YYUC5ueeNhRDnh6fo6xBiJQWbIcuCstd2q6TJoauYwiUx48Kgw7F82UwsYoNj89y1auHRG2rm0wih22lEWSDyflahOPzM2RToezKddUgEK5oTpTJl9Etbmm1nh6OP0+zttft3dEXYys8wfVAnW798TDnXUP0iZ/QPBeZB8eyaf9UhzmuhS827eaCT/x/rc+kCSr17tAoZhBb9g1U5pMRoNFqfSYjmhzmEWr1USrVcHxyQFGowjVWhVIJsgXMtjd2hICPdnfx+bmGrY2N/Doyyd4dXiM1lod570hqq0CtrbWJe9JMESrXcCPf/zn6Pfn+Ld/+RmO9zMYDzw3OJa2U3PxaOxSIP8WyQQrVtfaDGv1AvbWyvjOw/sYTBL8zc8/x/mIlfAqckTnQYLNcqjAsLWxiWatitP91ygFMXbaVdQLCcr5uVQt5PKOumOMkwpensb47HUXB2MeU4Sxxo/K95ecMSbIJuysDNCq5pEhYhyPUAhDnJ1dYDYZY71dQb3ORooBPvzoHvIFoNvpoEyPmKSCix7w4uAcp4MhOv0zrO+0MWDQQoJr129oY3HsU7VawGTSkfyrWd9FNMni9HSI46Mhzs6GNuw1oE9FQRRXhiSRo01s4hFRuXkb2x8z2TKk6dH4Kutm35nmBFcRyuLrvqlhJeR7835xwa41mIufuu1ysYR1trRTjaEKPZEqC5RDoXB9eH9zmi2xOUReHx6u2LRx8rl8eUOzbBnn5JacqBgG1qH8eZr49gcfymHup7/4GP3RSOom2R9RLy8u2uSDSy2A89lxhUwbKmzu0LzOiBNfeOBoTBlTepulyqk1/CBI5/XJkM1lJh69qXuRlm9T89yWSiU1qGFRBBYP7wz8efxyKo2zZOV9Y4G7Vi7g9o0d3L21h7V6BfPxEHMefq7VnVPdSZkxAHe7A3Q6F6LZiEwzuRx6/YHWgOZdqm5iAyAYlBmsNZSYgT+a4/S8g+5wKO5cZXw5dpq6xHeQ+iKsXwpXFSz9OlosFzfkYWnwZHy3/peirWyEmLUyKOg6wzDVADh3k7Qa1UqsCxTYccjnQm9zrvgCwkoDxWodQbEs/6a5O2z89Xhqx19zmjb5hwRvUTw8/VhH4zg53qvBSL7etFWQI+UVWu/0PrOOc9OO67rc/6UpSH2qfWM9YXcYxfFEABTAkz6gn4Eq8Xx446lSKnJg25tbeO9b7yKadvG7R59iHgd459330GhW8PirL/VCNIg/OTxAWMzh/oP7yOXK+O0Xj1Xxz4dZDOlPsl1ClWlMPEY2O8D3v/8ekiTEr39xhOdfRxh0rfOMjSlUYtD3g808LDYG2RniYIYsKYQpTc7nePfmNu7d2EKt3caT16f45WdfoT+Y4MbGOu5vb+BHH72PbucC+6fniLM5PHr0CMF0hpBcs1rbA9y8sYZqs4Jas43OeYRXh1P8/PE5Xg6pWncDSIk0aPwuX+MAwWyCfDJBvRQgzHExsSkhQa/bUwayvdWUjS0yA5lVtVpVFOlFPS9gOspiPC/ipD/F6845OpMOCpU8usOunNzq9Zp4Pip5GvVQmvYs/c5RQS5bxtnpAK9enaJab6HWrOHV6xMcH7H7r4FcNlSWZE6P5mTIDUcduPHfluKJijDwcmlorx8rtfxeC+y2mC3AKcBorRrHnh5r5yfK2Ig0fg/rBCYNNN0LlOKWCgVpukWbUD9NVQlR7GKDWqHMIzObkMJAx01sZmOyiGXaL400qRR2/83V5BPSSIm2qLmcWud3925g//AYn/z2cxUvi5WK5HPylklZ9qqs6hGh45vlMeJUSswSplOjdmxqecoql9dDPp1csIaWWABSscshSwZ67i22h/vPpYMe34uaYsTl21R6K94xMBWl0OEz5HT4ZrWEtUYZW2sN7G2voVkuacIPC6t6Mm7a+mgSYTAYudmV1iXMJiZqvfn8mM0KbSfWoDPhpBsWMBNIv318RjnghVrq5RnjCuNLu9QlJ7talPR0ylXo2+6Nf+CXAYRghVM3+cDuqSVSSDwXrRBohmayCJbwwlQ+9jcBnzXnBPmKUHeFdrAEY6vDgP3kHCch9AeqpyFluyGHSBuPmAqviz1BNRL9WGIezL0BIgIF1ndyNM+imV/K3dQZ5EmaKYDjqBdtGge1uMekuLFMbMHPb9zeTVi1J1qxJpmsxPAsALAtedAf4KLbE6Ikknn33Qf6+lBV3QSTeI72xhbWt9bxyaefYtgbICyGSOYTsPBEs/RsoYxnz/Zxct5HnExRbyb4zkcPMeiOcHy0j2nUx95eFeVSHRenbLgAuuccMcXTnDwoJVfkvgp6GMAE02SIsFFDq91GEk0x6Z5irZbH7fu36V6Ex6/20bnoY7tewbVmA222TJ+e46g/wjgJ8OLgELVSDcF0gmIww95WDfUarWdnePjOA9TDhtrt//Jnz/H5YYQpR8GpeGMDjTVfUSPTErkK1sIAiHrIZWeo10KcHrOhaIRSKYfNzQrCUoLxtIfru7tYb23g9dfH6J5P5DTYmyU4j8YYY4IgzMg3nY0nszkR9VS/o1pls1IV+aCAi84E5XIDQVBA92KEtY11rG+3MB5n8NtPTvH10x7mM0rYiu5+mVSSG9UHb6848QE4ffKvous0CkwjJqvPGO/seXa/sCx4ew90gxCm1bEARC9qtr6zUUrUg9QjlH6aD7JNVbeNYlpjTmjhe+D3OiMvTjLiZnKHj722Od4RGZsndIg6uVD6X4cltNfWkC+EODo+w4tXrzHm4IY8O305vdz4XuE5pf46opZOc/wKg6gGYs+FvFlQFWhUo45Dz87qwDzrTfImJQsHLzhFidd+yzffBXTVAtzcTk8N8kv8nHdd5AXyZxWU3NDeYj6DMhF4qYC9zTZuXduVkZy8gdzByqIiuW62x5OHpxKFviNU4vC980BQ96TuXYwcvf1JScXWKXl8doqj03MMmVHIcsCGSOh+pa7fZy1p+szrutMpv2+IssYXb19hFhEGBS7TdGpbSrWpGwo2Oom9AQJT7hC1oG2Bm4dQNlvQATTh4PugiHKjjWqrrY7L9NhAH4q94ifdtOUPH38Ay9r3iuBtDF9MdbIy7wl9Xlgv4IwD54UjWkce/k4/7+gXUlaGqsyHSSINX0dQB7oF98X+3Lh5I5nNp5LfkArgZJBSsYDre7toN1s4OTmW0J2om51NGxt0/ppZF2CYx8VogCiToFSt4ODwAIVcCQ1qKOO5Ot5oSDNLAvQHnChNOdsEpfIc739wF53TE0RRD+VqDsVcHpmghLXWbUxGeRztd3B2dC4zIszpa0EETpkQU70ZJslIjoJ3H9xXFvLk0e/kKVJuFNHYWkNraxP1Wh0hC5b9IV4/foGzzgDHdFWbxZjEwObaJgIG4mkPW5tllEtE/Me4tb2G79x7F/dufBv/8m++xN9+cozR3IqkTD194wZfly26NjRihtn0AvUKTeeLODo4wHxKd8QYrTZHuE2Ry2dwbfcmJoMY+89PMRzOEQcFDOMZxpk5Ykovgxg16u452XrcQTFMUG+UkC/OZREwm8xxdHCGhw/fxd2797F/cIKzzhlGEemuFk4Py3j+9QSTkc3K9BIwIYVFCDXkvZh2nvIAX6VI0sWntAZ5sYB8q/nK/E1NtXa8raW3Tj8tn41Ahcp6mTYBM4xHQ8k0iWaJpMhfegRFJE0J3mRKpMsGKgaeGJGmftvMQrMHsJ3E98VFTsqAcjK2Yu/t7qiASZQeFkIUiqFmJj559rV0zlSeWB9LFgEpHFqesuHGtFyLyTIaJX0peE/kqmk2BtZh6YfxanOaDbizOKbSRzfEjRwzlMvgLZC/UGqYIFUcvLNxVfOVG2zNIJYvFoTKbQjVzBQnuQCFIEajUsC9WzdxfXcLWbnbWVNSNDcv78mEyinrxOW/2Z7O2gEb9Vi6ZTclHUNZyGQ2wnBxenGBVweHuOgP7DAIeI+suGkZm3NF5P2RVH7l0HbI2Q74Rfxxz8sN7XafVl5G9Ovuve9T0OfTckInuxTazrrD0dUlGNR5WJOa4gdBDPl6Bm+i71y5ilK9hbBUUyt8GpCkg2M6mPvg7QGC3vPqe/H1bkpQuQYnY0SMX/y3uyc2ZMY1cUm7bmtY/QFaLBb83Y1Ntemv3rcMMs3d3UQOZIWMnPyGg64kLe89eIg//qPv4tFnn+Pxl1/JCP+DD97HZDrCoy+/kLaSCOewc4JivYRcuaxFWqPDX3+EQiarjrcOrRsHHHLKRcdxaix8jLG710S5ynZfoqkJ6SFk6LwX5ZFEAUb9EaaDGQrUZGrTMHWkQxxQCAMMp12M4gg1nqBJgMOD16iUs9i7uY2bD27j9v17avY4evE1Tl8d4/ywKz781XkXF2yFL5UR5gqS7swnfQTZMfb26gDVIbkY72zt4tv3voNfPZ3gbz89wcWY45Ny6ibjg+Npz/6fPFOyZIrpbIB8PsLebgPlYiKZY7VcR/fiBNn8EDt7NNWp4OSoh153jmGfSBOYJRl0xyNEmbm6OlnQLFVCzgIXil9br6JcySmIN5vMhoo4OT7D+voatre38fxrDiYYIKwCldomvvrdFM+ekG+lNW4RYENCnvx3rOJV2o+BaiGr/7xpeesXqw/ePlVdTX+5pEgNWGxeuq9ZkdEtOE0mYaHPHO74pWqphFqF6DCSbzORMjlB46uNUrBhtGxwiTWRiUU22jfIGIkdjG7YgTVPOS7fzSs1vbXVSHboUFetuDmLQH8wlJKCAZqIzCgZPl+r8fBzfC2+RkC+2I3xE6frAjgPGlImVJnQHMpzsCbvo9TNps3QV8SKbvY+eI/S8yzVVZseEuK+J+3pLfNgqhc0gKGgdVQql1TknIwGQp+VAieUz5HPzHF9ZxP3bt9EtUTOn5TTku+mBzrfK7l4HoJsvsvm8ihXa5jxICVFygInFVYctBLNcHR6po+x84mRJFXxxRqRlsHbz4lNfc4XIFPOkmkO3DIKcQJaLIvg7YhtrhWvvvHZoRW+bZCFN/2yPiqjFRi4q9WyGz1Hd0VmFbS+yAq0JdmCAnijubHwI08HcIENd8qkn43//KIB+orgLf90vldKFjmYmiDXG9JxTbLI7bJH1qIWrkQcWcevaf244C3u3Lz/fVXKX6cylsbONpM1OQTWqyHOTw65cvHBe+/h9t4NzIcTk2yNx1jfXFeb8mnnFO88fBfTOMJPfv5TsLy2ubeLer2OWljGsNPF6GIoI5bpeCx3t8GQ0TmLKTWxmQizZID1nTJK1bxQEFUTg0EG8yhAkUqAOEElV0Kz3BJfpHZ5IYOpnAX7oy4G0QTdwdDQGGhoFWJtqwUKChkAudEG5x3kM0Uk0yJGU+CiP8KIsh0WsziuKZPg5vUdnJ/tYzq9QC4zwzs329goFvDOnfdwNKri3/7iOfY7MxQrTfMw5pQM8rLU9JLTzGcwjekiOMT2dl3KFVIC+VwBg8EZJtMTPHx4W6ju00+/QpCpotfldCIGj0AOb/KXoEKFHg61IoLcTIVjfsyiEUrlDK5dW0OzWUXnrINCMYetrU28eHGs+7u128LG1g0c7Af49cf76JzNkM9VMWdLMFuZWSyRxNojYv+30yul0rEFqnbDmS+luCvNC78veC8CujdyUn9QjGKO3aTs4p26bkXjb9VdqSKSFVO5p9W155AsG6pIoZC6Mq7b0LHZ/lrLPd0pjSNmU0dR65IB3mZbZiRv04AAuhXOY3V3MqBal+Rc3YZ8HmxkoTOkDSyw61F89z7eGoE2k5xVnK3rhPNycbbIm7eHadM9cvRGVETdokRSI9s8771oIdegCRuHRsAQlkoIS6FsVZl7cKoMi2P0iqbZP/sFdjfW8fDuLbRqVfMNkTxwIiMqNuqomWhOmXNJU9gJGir6Xmh4gvHkOR1gPY6gOz1Fp0+llz0H5VEOeXsqw+g3u0c64H2he7U7NzUXMr3OfPOKnqJrzpEdhekPDR272rpwgTpM2YjnRsOpacasdyvlCurNmgAmPb95CzkCLSiEiFnUDwoIwhIaTU7hebPD0vPc9szNDXFxcLhDRe9XC26JiHXQCMxY8Cb3zSyTtRd2bvOw5T1i8KbXDLNrxsfReGB9JGQJJIe1Qz5DqpC/ZzJVPcjXOa1AnkWmubeVcD4l08uNtRZODl/RdQbv3bmHnfY6gskclZAcN0X9tlE6/Qv8+J/9x7jzzjv4H//F/4Sf/eZj7Oztaar1zd1d7K6t43cf/wblPL0SWCizUWl8tpw3iQJw1j9GvjxDtV3C+vYmRpMC9l8PcXbSR4mImCqRXBFr1bbIqnjKwiabbTg9g00CPQXsk/NzmU8FxTw2r22hVC/j9eG+Tl4G0NPjU1TCOgpZ+oGcS/bEAq1UCdwM5PiLeem8+71jSfu+/52HGJ4dYLO9hdLmQ/y7Xz7Bbx+fICjUkS2EUpUUM3OUqAKIY1S4UKohDk5fiI8PEGmAM1P3MAzQbpewubOOl/sH6HYniJMCuh2OcuKDyoFNEyyolIrsFsuhVA1QrnHAbiCpW693jmx2hr29Jra22tJAR9EQ7fYajo9G6F4MUF8rY/vaTdRqt/DVow4ef3mE6YTNLByAwaINKTTa7hpvtkxBraKf3mOLgogL1Ku+GwuktVCYmPojTbmQNrmUIrO5imiJfCkXYsJAw9UUKfiQB+fGYyAkn0yESb6S6JATz2MWWuXNzcDNZi3rkPS+0r6L0WY+urTdmVeVy1WjIBxi05Z0E3j43lhfoE8KC/b8nvb6Gooh19GxmrbYUWi2oebNLSdBOu3Nl8HbD+rlLZFbpE0q0H/z2tSb4BCdPyh8sXLRVek6T/1hqTiWmAe2LAQKbA23UWGkTkitUE5JBpo0JcvqxVwG660GHty6gc21ttbgaMrBviPNeGT2pYkz05kaWMhx80HpIJvN5PFNDxhOI6Kem57ptLTo0q5BXkEmXfTS0sX0GOnlLxfU0rx3ek2tqk+YUehISGm+/X+bbZn98YeC54E9X26Lzwq6XDPUe/Mw4iHJmt2Qcj06PBZKyBZLyIZl5Es1VOq047DgnX4G/rp9ppRWnthruqHR/rq8KkQKEWZbcwVvuiUyM6/W2GVtwZv7j+c86TuuJSrzOt0LzEBxAWkqN4OX94MAhdkds6F5grw6kk066YK3U5vUytjb3sL50RFyUYxbW9u4vbmNeMhAZRIu8mG0hxxMxvjOn/4J7r3/LfzLv/or/P1vf4tytapffHN7Ew+uXcfTzz9HtVDCbGrFEc7P45/JfIrefIAkF2OcjIFihL1719EbxDg8GiMa51EtlBENOupK2qo2keOa4CLl6UqfEqICpt+clBLMcO3WNRySnqiVUFtr4Ovnz+X3Sx3s/ssDtJrrmvTzxaPHGAwnGFHKNZ2gXAhRznPi+wQ3dncxm/YxHZ3ixvU1BJkRtjbXsXv3A/z883386ot9DKZsvKDCJEKzAGyUS6iwcJTPolSv4vDsEJ2LExV3CQNmCYtBCd57711Umw18/OtP5a+AbB6R7DKpYc4hoh2Fqv003GH5fIJSJYtKuYrxKMJwQPQwQaNpRctCgVNGLkwKFRNVljCLx8jkc1jbvInxOMTTx2c4OybFQzRLtYs70VPI2/p41KvmluFKB5eLvmk06Nu70wFc6qcF5+xQihahG+Jq5hRajBooR+e96VQNVDRWIgwkc2Ht3vYz4ivzHDZNq1AGVUZ6G6ygIlmWAz/IK7KWYk0w5h1lU2d8ak3LUiJMGv0z6JB2GU1ZGDXNNCkaWdA6zTaVLWxaW9/YxIv9A7zcPxQKpZSQqEjBW+iJwdu06ZKNSixhsgcW/Ii6NVzDKTIWhUvK2fLmI8TgzT+eIjHkbiPHLDqakoK6bs/hal3Fc5QrRlP2ez0FgwKn+7B3MIB03vdvXsPdmzdVc+oPh7Js5X10Z5u58ziJn0zSkNHMSU0mCsvqouT95WCF/aNjIXAWL/3B56C1l+Bb1uFsiRdZg1MyWeRdGjst+LSFptsKeDZZ0JCubqUkgk6dpLW4rGssAr2TGKYppXLFkC6zL97jXtesAESBFUsoVBoo19soVZlmw9INAAAgAElEQVRJ2+/0MkAPbDxd6IGLPzz0rGy24/JQWQnesoSliocxK8igWq/KAoIDOxg/NUgjE2A46KHTOdcgCnmZyq7DjPRIlbHoSWBDBM/O8JBDyx0AkCtjY7edMJARqV7b2cHFyQnyswy2ag3c3d5BoxgiHo8xk0FNBmMuujhG+9ouJvks/v53n2PKjaMJ1VmsVUKUuLgHA2w3NhDEnCpiC46IiRc6yYwxy8YYxBPkKxnc++AeDk+6ePLkCElUQr3cQO/kCFGvg2vtNTR5Yor3YUEr0ORrbmY27ZRqIf7xf/JjfP71V7iYjSUffPz0Me7cuau260ePvtTYLEoMnz55hl5vJAnmmNzfPEZJFE2ACje4NkYPQW6C67c2EYQ55CubePKqh5fHYzkfJvMMsvMIW9UQ71zbwfXNDZwcH0haycyEBjmcv8eHNJ5T+55Fq9lSkYca94OzczXkEOUMRkPxcDSIn2rxxyiE5F4n8qxoNJsy0hr0BmBROQgm2N5u4sOP3lM369dfP1djUzZTQjHMkoDHWY/twVUVfeMZPSvyuv/aZcpB0wGawdL09IuuPucGt0wGl4jan/jpBe6LVotmCodQiby1AVxRRkU9F7zFffMhzMayL9AcUDdkV3QKUaWUGUabeMUE0Tc3oTw25ABpCNL/0eQadTSae58M12RCZYGAqJPSN/KKPByYbcroSoiJqSq59anmZtLq+OjkDE+evzQjJ3LW1FhIKWCeKwreKkBJGrBAb0ZLOEpNg39pI2uFSgZufsgTmyqEVLcl34dZy9pQZRU3yeHKjMkOGWHfTAbrG+uS9h0eHsrlsKwBv1nRJ0Ec4fb1Pbz7zgOhPcoDqeVmwZeZjIZFzGN0uxyQEqDWaIo+GEcWXEyi6ybjDIaye6UunkU/ZjxCqm5JLbXINtaPf9IoNo2avZTTFQgWUlOrERjdYEHZkLD+23VYeimqFXfdYcBai4Z2WMAXXVKvynHUTKpMP0+3VPYCcK9RJlys1lBrraNca+tzumbKd53vjM98+LfGv3mE7bzXJb1MbZCllatTh7gZtZwjyvdBu4Z8SCBCOi9RrKEdNOt0nCJExJ0psHWfnik2+1d1SA2BocvsDLlZBnmOjvTiAh5w6ze3E26wjc0NtOtNHLx6hUm3j41aA+/euI0qdZPzWL/IO6blwiIGwQyzMIcnB4c4ODlDvbWuKn7Cwaf9HmpBFntrm6iGFS1CzpnjeUKNd8AJPLd28dPf/ALN7Rb2bu+pcPfZJ1+iWm4hiPM4Pz5GpVDA9fVNxP2B/EjygfGWVHiQFz07O8PGziZ+8I//DP/nf/gJZmEes2yAR0++xM7ONq7t7eH1q5eSom1srOHF05e4OD5XEbRRrqNEi8RZgjk5UE55ntAec4piPafrKrXXcNIP8OXTM5x2JmZYRW9kzGUitVEtoVkqYjbsoRoWRC9xYyfRTKg6lqyR3PhMHN33/+xHiHJ5/B8/+QmOOx30R6QDsrKpVGJCrbAGJ0+QDeaoVIrqQOx36ftKaRcVP4k6WdfWm1ILHLw61KL/1rfvy7vhF7/iXEf6YHM4RYB8rmRjwLy6xPF4SgUXpj+ui83z2RadF0OaPR2yqjbxaaWaOhb2qaZH9RxxuuCzgH0sXjKQswhN/wdRanyugRqyKO+z1mcGXCo4WISi1zQ7SodqHMmwuEt0M5na8F91Ws6tMcbNXiQiZzu35hoOiTzZNm4+1TahJy+S0tC8NXxQzlUJC9jd3hDd9PjZC5z2hsjQLtWZedngCAva9IHn/WGTCD8n4zQFOGlGjI8nAtdEHaJurl0rXnIykPGrzs3RS8YWHilUx9g4Mpv8ZBFTVA+vn5PUJwasShodSLMqStIS3Ll5Dbdu3FCcvOh00e32pItn0O4PBpjRx3s+11AEZiesIXglD4urnOZOirHTH+Dg+BTUiPsipoK3mQpYY45rovHxTAecD75KICwz0gxOn6E4EGEDTkxJsgze1iTklSZGW7huStkS2HAL3besFTyZtdZrNdkGEBjxcOScAgVwN1uU1gBsfiMtVKm3UK2vI89Zltm8DmfeH3/Qm0GXs2XwxVQn95S3SpYHoJOs6nrkyGVKEWtf0togyma/hr6fE4ayBUxoXXxxjsmYMzgjsRGc7zij7W25iLPOiXXJsthNunEeoxlWMbrgGEBTRHE+b+bGu3cSbgg+xPW1Fi5OTtE9PUOzVMaH995BOeBYA6Akox03SDSZo48pJoUsXhyf4PiiL+G70vgoQi6KsNduI+Si1QVQIB9pw7GpplQN0dpu4ePPPkF/2setu7fxwUffwa///jfIBjSICvH65WuU8wXc3r2OzsE+gukUzVpdiI2bfUgfYszxwz//c2zcuIZ/8a//FXLNBkbxDE9ePMfe3i5u37qO/ZcvcXp2jL29LWnQZ4MIt3dvYTaKMO6PzEOBbfPZAP3+OWbJBNXNOkaZGP04g/6sjOPzOXoDZh7a6ZqjWcjE0tZy3HJmPES7UkIzDKVbzknDmcFc92ym4E7+60f/9J8gLpXwf338KxxddHF8xoaHAJkc+UbKBuk1IccKcP5urVpAtRzi/LSDidPncihFvpigVDJdLpUanCP6F3/xfVTrG/j3f/cYXz4+RRSxQMbiX17prtNwuQqLuQ7a5nMG+Janrmh2l6qBNPpYReVpJcqCb3ZSL2uXdj/x/3L23s+RZtmV2EnvDWwBKJR3Xe1nyJ5ZiqLTSlwpQmJskBvBJbUUuaTIkVbS/lX6eZdaiquQFORw6HamZ9pUd5nu8lWoggcSmUhvFefcd7/8UNNDaYWIalSjEmm+77377j333HOcQqYRD+Y8Y0z7Pc0D8P/ZladTDDFoYuPc7OIfh7KegZyZkG8PBl0FcP5cgztsKDJrN76yOZJXFPx40CnIijqW1nCQTBJojksGC6Ebmgtjimoxg0ub66hUanj+ehfPd/ZNtJ/CaBQdYuAJRgN8Tr5X/kzBWKqX1BCxAE7mhgABwihSw7ShHUvW7ZCLMOCgbigZ3VAe8+BhheATpwxjzgVnQqBAnkmjyGqFQWM2RrmQw1s3r2Lt3Iq0h9qtjkbiGZwsE+0ag0d+sZQZzhjrImG0TMKcTD6oacVR+L3DhgZ2xO9WhcLMO1ibBbMNJxcRVjK98eA7FZqXfN/cYxp88gUUudUEA4YzmHdsOCcapJkr8jmM4RUj9wIHDdXI5fATq4gJD/eRzWXI+cZmBVgF54tVLCyvoVheQCqTs4EjN+ygUVXwV7XJYPuKkheZmPDecW0zG7bgzUDrgmWnjDXjiSZ7q9WSqX2SPtgbiiHU7bXN/5QMHwZvohrTAWapiWZb8tkkxh32/5LonZwiPaZMchGZbEWHj+LpxvXNGU9lktpXl6nP0Uf7uIGFUglvXbiMHKlN0xkqslWiM8cInX4Xpxghv7qMk94AXz19Lr2AWzdvI59KYm/rJYpcKJ2emCsJTjdNRhjOyNft4cNvva/M+9O7n+PR80f4pV/5JfwX//mv49/+mz+VnVU+W0Kvb4qCG4vLAKl90yno68Hsm+433dMWipUS/uvf+k282NvH//qn/xYX37qFWS6Lre0dieSvr59Dv9tF+7SBjQvncHxwhMbOIS6e28RsOMWgM9RzZZNZNRiIPPcnfaSrRQxoejtN4uh0iuM2T3AyFOz0pwRoJjlDIZNAYtRHYtDFaqWMBWaMbLZpISTRDyfxuN+RU9F3fuWXxTP//PETtEmzPGwIwiGNqc/nTyUkMj8YGee5XCT/PSFKIiZsPiZQzGcwTdgEYblWVqlKvJswz/rmVWy9HuPuvW1xyLkYza86mKvGqU0Bp3bhqpDXxeNy9PczDco3xuWVeblhgSXsNrAT0ffmWKXxyo38bHxpTs5yfdBncaRDmRkdh2uYnZLvTYlgNc9oENIf2OaT96cFSEIlhAPUeCOrg+ay05nwXSr71RcIWSXQ6Zj3pXN/eUiweiN7hewTBnrSRhm8K4UMzq+tYG19Hd3BGPcePcNR65QTXKJyWrAlZEPA0LB2sgIMjzS1ATfgNR562sDiyGyZmXgQgorpgISJjBDXpwZplC2bZM/JuPCGLFtmapm93GYwEWuHPYSNtVV8+N5tUTEJD/LgVwWj5u9IcI1MBF0MS1pBmdDE5QHFLHymcfiDxgmOGi0lAFLVdL2VWPC2DoMuczDWmFdyzovmIwj76P/jDI0gS2w9AVtycZqeB0372Tx4x5ubfAwPRTYrqSbIIKv7yh4d5wOY8IXJH4NvCZPksbiyjtriKrIUr5LOlFmgOe/e+erzxMUGrSzrJ32Ta52fR52ciHpCCJAsHt5IJsWcWtcQUWqGgwOy2vrWK+DcCA2KWX0mp5hlxjJr3zhfQy4zxqzXwWq9gll/hP3XbQx6WUzGHCzKmuft+tULGo/njWWDj+TjXrOFerGEt69cQZblHk+QYgllNkmI63Iyi9nnYk1Z95cPvkZnMMHm5iYqhSJOjw+RYVk8YnaaQy6TExBPHuNg2JcD9Mr6Cj774hM0Oyd4/1sf4K0bb+HR1w+lo3J0eILX29tq1Fw5vynMfdLvoYAEanQTZ/DuduRX+F/909/AX//kJ/iz7/8lrr77LspLi3jx6rWcpTlZR/yUTjRULmQWfrh9iHq+itX6sjY3RjNkkxn0O11lBv3pEOlaFSdDDs5ksNfo4qhJdgelZXnzeI8o9jNFKUcn+AES/R5WqxUsFQtIkR5EShphJi3mGfq9DqoLC/jWf/KL+PHXj/Dl06foz2ZyvWamyEBHoXwGqVyeFK0BiLiU2Lwcj7BQrqNEnRaCYnIGGqrBsbS6LJbN89dPcdTaxfK5i0ByFdu7HHoh04HZBvWXM2bEHAVvm1aTL15A7zx4v8kEeDPLdgjFvgdubqBSBbQlTFuSOULYyIK3P94pgCov6fOng5AlZg/97qmCNzNJjs6L00xqXL4gvNpcyJkla+5cgVzj8mH60l4rKSycWU+xWFK/g+GOAYvBSlN3hRyyDKqc3pSZLstj2owlUS0Q/koimwI2zm9gdWMTD5+9xBcPHmFg8+4gO8sONJbBaU0CM0mQM1CYGBTmHwS0LPO2Q024aqA0+kkXZ2XoqkqEylx4Fuo16ZQP+z2026eCANmsYqZpejXWPLWsb4JiNoPr1y7h/Xdvi4bZEVXOIAZSUzn0xusoM5IAQ/IQJERkDBzTd+HRetrtYefgUMM5FDxjlmnB2/jJPOxUdURBN8w/uAtORIG0O6PgHbW2tVpiv+tN83nwjme8/1Dw9sqPfQEGb2n3TwwyIWOmT60gXgPdu6mMkanpXqmvYGX1PPLFMoZjA3dkkxcgnLNcQD+QjLMo0/QoeBt8pLXt0sfsJdF3K8MpTwZvVom8h0eSu2BMZCVEJEJiYEkOHlK29gTvvXcFywtZ1ApppCZ9LBRKuPfFFh49OsZsXJSYHQcfE+dvXJtJFjKUfCyHRv0eypkcrmycR5bl62Qi77hKwYwF+Bm7NEiolXDS6eP+149w2huiwKZfOqMhnzKDZrevYZ1oNDhQei5urquxcOfeZ+Jj0/2dzA/aqV27eh0r59bw+Z0v8OjRQ1y/clWZWf/kBNVMBufKZaQ06tvH6vl1fPDRR/jf/uIv8KN7D3D13dsoLdTwancXJycnWFlZkUDRwfEebty8hu3X2xi0B1ipL4OD2YRe6KuZVNXCxd1HvlrGpbffxp1Hz3E6msk4uNnsaMGniUOlyXIYKvBUi1nhtpN2GwulIlbLJRQ4wMMGQ8CAeaObzRNsXr6KGx/8HP7P//Af8HhnB+NUQs/Ja5ZOZMAyizoLbArzhK7XShqz71NUibSmTAk5Dt2QaomRtA4uXb/ChBxPXz3B7skOMsUaGicZtNoMlpzgY4AxTRjtr8DztrjrwjeGo7qDdjzzMf50lHeEvxtlTgMokRaDNZq8Q2/cWHMjssBtz6EgFTIUHhwy2lAQ5ODCANNRTwGIAZwYsly3kilpcstfNARrZlMM4MyYpXNirDwFKL4liVdxYKxSiZqDGuoILklq/vH9huYg4RcGFcI29XJO93U86Iri9e4HH4Lue9//ux9iv9FEpphX5kSsWZAJWSgTSIiK2TcPbY2uS3DDPjuxUUocq5qgIBUbntxvVOpz2dN4vyEchpZ5m/wrM+9Ou63grX5AgKPMS3ESKlJIqOrqlYt4+/YNTEZ9tFttQYPmjDMQfEL6IL+YLBjsNFLGqesX4AN+Z8b9em8Pnf7A9OJltmDDQrxe/IhSUrS7a0dnWDCCGIIsgEMlFuhd1jWsQYdKIsbTmXQhsFTm62ueBYfBMm9qxrJvqkfyurDHQT0fsmh4SPPQY1XEqoK9pny5jnPrF1AoVYmc6rObDoz3e5wxFfoWAVryg8TdkYx3bo1srXGZTyeUgBQ1LESF1FM0GvuYJdh34UwDB+io9MihRfoHzDCctpEtjPH+exdx7dISrmws4POP/x55Nqa3u3jypIF0uo7pJIf+aIbE2tXrM55UpnfAwZCskf5nCRS4CAmYUwwnlRR1iyUaX71NX8WlRWRyBbx6vY8+pVaJN404FZnEQrWK9klTjRE+X5qDDuFkqpKDXchid38bCwtVrCwtYmVpCZ/++BOZmf7yr/2aFtlf/tX35YKtSbzhAPVUCtfX11EvVcTVLtaqWDm/jr/+5Ce4+/wZCouLSORz2N7b1WIiY4C86Z2d19i8uIHXr3aQQhbf/fZH2N/ewec//hS5RBrZRBoFQhf9Luqrq7j8zjv40ZcPwbHFZDovB5Zer4N0ls0udtxZjvXVJCJXeXB6gko6jXOVCurZjPoEFKZhcCCrqNlq48qt2yiubuDf/93fY7/bRrqQk2Qny/dinh6iXf2/yYrOJA5WLmbEI19bWEUtX0M+mdXBOKNMVjaFD37+29ja38W9J/fQmbTR6k9weEwmS8EMNGZsjBkrQxmhxH8Ce8SDd9BHVskYE8w5G8QDbStsNM8U4wYCUXBWpLbuvwyVQ0ntY9RztosZ6hJSY1pKds2w38ZA2TcbctTuYO4S9KuLJT0XNwz7A+Qty8E80iGx7JFLjPCK3IcWyXMeod1ua5w8R7cejSOTGsjmpjelwueb0osUWFkoo5gl1DHGW+++g8s3buLvfvwZfvTpF2IKMavuU5RKlmeEH8wnVD4YdFmXOFI6aobyMWSbsNIjxszrx+EM7g1++miaMlAFNaSiIGLceAZvjoCTQaFpO+9NBFodr2mGgxvTsQLFlUubeOvGFUwnA2Xa8m5NpgUdkWHi+iriibOi4ZSnRJ1IKU0FVgmwd3CM7b19NS+T/DzMvgMUaGPp9BuNMbGjjNUGa3T/ouBs/HCL7Xaae15gA1bfZIAdC55nhgZi2XlovOvgUI/EmDmsttQjkRoip2ntQGffjZF2wsnjfBmr5zZRqtRMXdIl0yKNb5NT1gHLqtdfK2TZYkMp2QgMGRd4Czx/+qsWitznbTRPDkXvnU77Wtszwn0jDo2xl8IVP0V/0kU6M8Lycg7XL6/i/VsX8KO//UvFmLdv/xwm4wJebh3i9fYxWs0uEuvXb894+vJ9MXhLeIU3iDxYx7FCY8GNT/mWx9OhaRBQ1IcauRw2IRmeHexKEQVmSkMbb2YEyWcLgX9rE0YcLpjMRigWsxojpVrhaaOJbqcvt45ypYrj1okghPFgKBpfGcClpSXUy+VQagDV5SWQJfn6+BBTTk2m09je3dFJeG5lRY09mtJyyKHVbKOUr+CXfuE/RfP4BJ99/LGml8iIqdISiaLu1Qpy9QX83ed3kassi9BP7eJO5xQpemlmkqIidTptDQaUchmMul3kZlMsF4pYIOuE+BsxLmKoaeOkX7h5Gwf9Mf76zh30ZlPkygWctk/E4ayUyhiNptLZ0M1k55riNIkxlut1XNy4gEq6hDRdgBTrOGVawK/++j/Gj7/8HJ/c/QTJUgp7xx00m8x4a8os+IeZt2fINgU+VxG0AG03N4xJnMEcfyrLiSVFcxx8vpEcSrBscu6EYoHdM/AYVdFUjRSY0kmyL/oYDbtyPyekwWtHzW9yZCmqz6k0LlSW9p1uFxz1dtxXbBGZNRvTgPowS0uL6p1Qv4NBU87rQb2OQVB0PHf/YfpMYTbKBy9UsL6yoOnJheVFfPs738Vxq4s//7/+Es9evUQyQwlZ0x9h4kRvTDavONPARpexEcLEpyAGgwt4mJGvzcyMmbvxuW0k3KYujfFhgZQHkfGFOeJPvSH2W0yjJgwBRfeDTcuU+iP1ahnXr17GhY1VDNlrESRktEuaizN4K+umdneQGiCkQMybFTj/TsiEuPDe/iH2Do9k4MCZCrer5vvgfWGlEjVgI4AsND7CexOkER/AOVPN2YP0mAgHDwnGG/h3PB+PJxYO8zm7xTVhmBPIpYj0UTYKWaGpFUWeNtkaGaSyJeHe5aqJvDGBIYTk5aYxac6OyltzUu1Kc1WiCJU0XayS5bVmYGaiS/YLXboODnbR7zN+TFEuJCXv3D5tod05RTpHCCQh+jX7gqNxH5k0+xYVvH3jAjonu6iVcvjFX/hFFApVfH7nPu7feyjT5cTqhWszLnAubmVFYUiCHX/eQSsDDMsh5ivMTiUbqUaczqLyiAm9k3fKQMBFT2XBbNAR7rRoJBxGWhOmYcySgheAkqcMgjlyS0npEW2L01BZDdKwKuBCT81mKDCAcwNQNYzC8MzoCzkUFxfx6nAPiXwW2UIBjUZDC54YPrUyxK0kjZGbns7zSUqR5jDo0eFignKugGuXLynAL66uoLBQx7/7v3+A/jQlDZST0xY6nZYU7zi+zXHr1mlThxXLWjFsxmNUyS1OpxTIGbyJP/JzsyRbv3oDX7/ewb2tV5hworNa0EncaZ1ospJNE+5lO/2ZzQ01Fs+KpFasYHDaUw8hx2wnOUN9oYr/5jf/KT5/8CUevniECzcvKXjfvbuD6YzWVtSeoa5FRs1o8pKFycWCt8mehiZbJHP/5jaZ0748uz77iHlQnmfVTAbiwdt2ojczo8dRVU2HFJXyEgEqKqB1coSD3X0xNEz4K6ngTWon2Rvc56Senrbbynq5GbWhqMXRp01fQkJUpNLxHhGeEhYaMjKtaVHvLDPUSD2nbmkCnaY+Twprywu61zQ+vv3++7j59rv4yZ17+Ku/+Ru02k3Q1yJH8+1MDsPBFL3eBN0OG4ouhjtnjHAfmJSoBU3uJwlSeYDjFKUEsYjBW4YoeFKOWtS4IaTDxmewubPaxg5d8cEnYpiUipySruPKxU2sLNYUvPkgKQgORjgRZbClQ4TXg/teh54Gh0xZkaqBzLRH04QC99Fxwyh0mio0yQEeRewPsLrg/XHGhyXVb/h/Cq07GwAdWnFGjdZKMGg+w7wJTBa/Tt5v8eAdX2PRrEJg7BiZh01XmXgaDVI6L0mNyhMGyuRrqC+uKlGkMQfjmGvdSDUwyP+eWcsK3kRFGOhMo17DgwrexsOmno0a4+k02p0TNJtHov8mMcSlzRUsLpXlLtZqnyBfKkksqzuehUGqHvL5lLxIK0XIJyCXnuDS5hrW11eUrTdOGjg6OkBibX19pgxAG5knrFF5zLrp7Je0koULzTmXUq5jju4nlh1XEs+xhogBknQ4YeYkKn94LKclpQUgSpX51ok7qfKERDJrqqm0JMtE48JWFQSvJjUF2d0bcdGQ4iOzVU69hcZxKNNYoptrvDW1hL9JD2GKhXIF55aWRPNJUKM7l8Nuo40Jm4nKnClvyzJ3oI1C6EQfge+JWtR0CWcgooPOdIqCMm8eGBlBQoSW9lsd3H+5hf12B6kSTY65kYlRpgM7go7xfWSzhXBgmuARKW1s+hazOVRzBZS5KJIzVKoFXL55HZ1JH/eefo1UKYPltcv46mEDr1+30JcCj1HV7Hp7g9GUy2ycfR49fFhHP4p+buxa+1HQ8fZ7px9b4zOkT9HGlQiVQyyhU8oNK3xPDvAhCCX4GYkTT1VKXr60qanWw719vHz+AqfNU4yHzMyzyKRyKGSLSjLYfGSzl9CZynM2nsUJ59QiVf4ooVvRcARfrz/oWXanIRdT0bBVYIFb2j1MFMQ0yaFWyWGxVpGwf6fbxsraGn7hl35Z7jv/5t/9KR4+/RrrF84jVyzJ3IFqlY3GKYZDMkTcLZ6TkjbgkeUAiHjEZiosnD7AH0YzNOhEh7Y0W8LAT6R9TujS1PdsiNOawHIlks7KRBIP+Xwa1WIet65fxfJSFSkxIsz9ing3KcEUnrLGpPHLhWPb5If5XIZhlt5wjMPjY5w0T4PWufU0jK+d0MFGJVDuq5ByBgVFWz4KtM6Pjglv2XU3aM153LxGzljRWjsTeEIzMPz8LBPF4CUeRv5zf205vE8m4OdQp0XxwTTbNd6eSCOdq2B5ZUPBWxtSxhwmUesJhmJCbIiNQcZ6N670yFgUdLj5b+xpk1rNxKHTwmnrGEiyoUwhsw5uXN1ApULruSG+fvSVOPbLa+cxS+Wxf9jA4dERCqUs8llW7kMs1wrIpUfIZyaoVBKoL3Dsn+9ujMSv/fJ3ZhoYkMnrXDOZpQbpcaJmBQDfnKGt1KObjRYAg7caT3ZLSOFi8ObJzsXA8WUukEGXDArLAiiCr4tNbiSB/tCDNiwv4F/697gWMjm5JhyUZFeff4SD2QIkyV4dfmY+EkqPa2tobtq6CrIDC/iajIQpAMPFz8qDGr0zJNjcYbMvSTce88RjWkw8M4QxG6+m8zZ5skl6DHISyuiMRWbfSaBeLmF5oS5t5IPmKZ7t7+Oo3cU0BSwuVYAZTRaKWFleFSXt+fNXgp/IfGHmTY43hzQyiSRKmSwWimWs1mpyTmHPgJoqR90m7jy6B+RTWL94Ew8fNbF/SCpYWngss2+O5TpNT0WxIA0TS9KhGXTKrQlpizU+LuwYa5wVEWeleMkaaXLEcG6ZMISD1ASjeI0JLaeVh6UAACAASURBVExQKCZRLLGJx8O+iCuXL2FlaRl7O7t49vgpDnaP0TrpsN2mvgC/85Dh2uz2iTkHLD8MvUizQ5Q49l+KWFhYQD7PCoTDUPa5zPUl0OSCUzppotpw2TRKeTJdElhaqKJerwgeI1b+S7/yq7hy/Rq+/4Pv4wd/+9eoLi5gZW0d+0dNPHn2CseNU2YRGlRzESqzfjOYiieGC1KRbuvTdsSBpfmiitayW1d+dD64Za6B4ZE2qVhleKFslzAWq5cUsLayhHffvoV6me+DFYWxaUhdazZPFcSliR/wWzPUNmMBLm9WiURxO/2hdINabKSramZgMnCNdF2KeVFzhZIGWgtvZM7xLNkz7XDch+B9lhIYD95vBvAoMIdGricGljVYo9XFoxzyELQ7mUqLXPxuUX1CoFfjksG7iqXVNZTLNU2IR6NHIXjb+50nIqafYxWeBXQziTaDDuOIMszwmvBetFqH6HSaSGUmkoKYTHrIpohp17GxvoYXr7YkFlZdWMX5i1fR7g7x1ddfo1wpYHNjGc2TPTQOdrBQySExO0WlPMbFS6uYTAivjpH44z/4DUttg5OKISShlJ7yjQboJDio6EZTMpO0LW4eDqPwd2VuaviSxpdF/6Lcp+k3jCiuwvFPQjGc9AriQZrjF11A5mISseIIr/Q01ACyLFvDAVx0pEhNwzitLq43Eswo1ReILrRGvezDecAyLiczPyYMltlrKo9YKCf++C44LRdsxfRe2AsQ/k9syxp7CgA8xFRK2kAJDwHeSC5uPp6NhhzL3VRSUpRdlvU8qNJArVbAsNdW5l+u1KRxwuyN2sMUcedmpMBOgdobbAaTNlYs4dxiHYu1Mqq1MpbOrWCcmuHBi4fYbR5hnCxia5vZ+xKWllZUEVG/mcGb11kj3dLwMP0MDWRouIWHIkeBTejJG1rWB7HFayYYFjCsbPXEai6Hakm5bRBP7y1GMCBxgGUAJMaygqNGebWeA89M6r9UK2Vc3LwoDfbDfQ6KMeue4tXWLl693GGhjkKOAZyfiUJLXa2JKCBSf1ufi5ktZUDTCt6sAN2h3YI476E12XgdyNVmD0ZG16UiKqW8sO9qpSh9HLnWJ4EPP/wAb91+C18/+hp/9n/8uRgM65sXFbxfbO2h16dONgOr0iJl+ZJ+5VqyiBjMJcj+ZBZGXZQwTq7D0jJ2BVGX1jWujqQDFP25ttQMJVRp+4T3lNeYK1aTlZcviuNdzDEc8nU8eBN7PZIcLrNCsnfI2BFNzaKzKhJi3fzDiuLo+Fi6KNxHVqWYNCnfQ+SApKydeykCqS2mum5JYJeoWogNJBnO7bPuDMGmN/9m1q0faBGFYB8qe4dO7KVCVeLVXigoOcrPpraUKANkQmhXmDdt4PI1GcmUGLw1oGNsm0hP3NX93si855Oztq4jTZZQbJAtNhl3RQscj9tSCE2xwkwy1vSVqq4sr8gEutXqAakCVtYuiNSxtb0lL931tSU18OlPShmJVLKNa9eWsLFRx6Df1CBP4l/9yW/MvLkkoRrNabvKlkJWtFmjcjoqq4MWb8ANJWhIGpSyK9p3GQ9XpTvx6aAJIG0FZvNhSECylcHBmpm583QnIYuiJi5/1h5RM8QmwKajqbRytYAV3y3Az0UH7CboZggeMSlLm4EKZZTEkowFYIAs8bFgbxR4rVqUDNoS1ec6Nr9DnkT8jCokGaz52YLmMrvwQnO04EPQ5GPTWcwoTUnmwLArTQ+eHEQTUqmcAjglZmnjxRdkScrnYE5AnL+cyYqCmU1TKjaNheUlFBYs+359vI9mh931Em7c/AC3br6NfL6k5p4yXo7pk9sVgpYHbvdO5CIn5ODaGvHvnE7kHznasEJT4LfvanUGuzypl6pasizNTBE4Pj4CiQz0CC1XaLOXxeraAsbjDhon+3JwYnPx6uWrWKwvGhtymkKlUMPezhH++q/+Fi+ev0KtsiCxrm5QyFP1IL1vUxi0ymHuRkOqoORgE6Rl9iUUJBwz4M86xDjjoAGbqVhN9WrJhLISwMJCDZVqWQygzc0N3Lx5HY1mA3/xg+/j9e4ucsUqGicd9AYTFCVyRBXIthqp/OLkoinwscFn2DD/rgOTB31UocRU7YJHqgELpm3C11c1OePknbEp+O9KlCgXQdcY9qEmQ1zYWMOH77+NKg3C6aRDWiUHbnoD7O7to9fri//O5qRpo/PQsSpX8tHE3acJnLQ6OKKGNyUFgv6LRL+o3KcGak6YruSolAQ5DdCCrUEs9uVmwfHsPAA/Ae4I2jI/I3iLMR/YJqoCv6EZHo3jh8c5fELMm2waYt4GsVHCmY3rDLLFOpaWz6FYrAousQAeDovY0I3y+2DaMDf35t42A2r5mmrIklU/gzQ1ck4xmZ4ile5jluhjNh0ik02qEid0xfmOZpOceyasnE2w5JOJTL7IimaKUjGLIhVUjw+QTHRw69aapKGzmZmYbon/5V//9myOTwbR9+DYzMWhCSK/cEGv1sroMOnFIogXk8Ez6BUwiJq4TdL0inmi8XvaMgzJZEryMMZ+EOMhOHMEnWbBKZzl13DaBAN2YzXcYUMMbB9r9FVCQcS3+iGrtIOBGhj8I3xRcdIwRZuyMmYAn0sedxyxkpOFNTYY+bnolbkoAJuco2YUwk3m5/YSzwR0jA5l9l2kShm/mpguT3We0VZI8/ChmbNZWukAEA3LGAnkI2vEmswDNoIpAcrTnweNymczKlAVkstgkJygx0A54WFawLc+/A4+eP9bKBQr1v3WvSIZyUd9Ta3NjG1tG7ERwgUvDN+1N4IzjON/PCh9Ks+1S9h4IwWNm1xaEEEnhNecQbnf78mnlGqJ1VpegTuRZDBPoN0+wfHxgSiSNBdgNlKlOWyCjbAc1s9dQD5TwOef3MHHP/wxOu2uNM9lh0aanbJ80ys3qqvhvxJforVHsYDFxQVlmjq0WBlyeGNIo2j2MCz7VdcmQfW+DEpF0gntOdksp+kFXcnZmL569ZJYJg8ePsTzrVdotftotqi2RwZBXY0wBm9qh5A7LV/MoIzn5sRMEuwaUsLV6ZQhyoV2g/lBG5wl2zhq3gRDZg6dsRnGis9Fk0inlajCsC8/y6tXLmBtZQHlUk6fkQc44ZK93QMFaEJKkhhQE8+b5FZlMXdjMtRotmQbyPtLvW+DS43eSeaL9OoDnVHDSVzpCnAM4pYAekNSXJsArdhy8wZmUBKcf/x57hW/FkGF3h/t+87iku2d+JSv9mTA3TmQQwNlaQ2xSmbvK8sEKodcaQGLy6soFKtzbZNg6hGZcwfYhMPpBrlan0TSxUxSNRwV+msK3oQoyYLqIpslc47xqYvRoGsOZMkpVpfXUS7U8eLFLo4PuxiOGCcpuDc0pl6JTW3qGxF+LmgIazBsoJBjUjHE8jINXwpI/ONf/46Ct8qJELRNQCaBYqkUcVAdtOcTWo/QpBE1MaWfuU4GXX9GGA5IO7RmmTLtKb0o6SJiDTpTEXO9gEDCVzZhsIzeCzMr3pgwoSexcrmZOGZtpZ77TJghh0EuGllWFWBNmwyxCvVOzX/QMgYr9xKJrInms6wRNmVBiGV7p9+ThCg3I8tdOayw7GUQoHcmg0DYjHKqCYFfELsGlMgrNt05wSxhZJ0Ln+wVVR8yvzXBIpXOhHWCgI8+v/oCZmJgTVYOfDADSWGcnEl2gOf/eErbtRy+/a2P8O477yObLYbGqkACCSsZrOTtOr9vCfmU8nMQZjDmkcNnZ0WrtF1i5gHaP4TONOVo/RD/XcOZjTmTSHFIYirNlvGUWfxA2bAgndDw0XhzvqiKjRhtPlfE0uIyxoMxHj98hHt372Hn9bbWF9UCJdjETJFqeSNT47PAaNuXa42ZN0eUDfbhIT/WPeMfUkPFntCamurxDNR8Xs+S67WacHNWSKs0912oo9Xu4MXWK7za3kf7tI8+KYKgZ2JW+0iaM/2+uOjekzFbN2bipkfCw0Ej8gHvVuXpQx5hX9gRayPnljXw+qWRydq+4rCSYAxSF6nJTxciUllTwOb6Km7euBLcfoD2aQd7ewfIZWmplw8Zt907EgQUuCXgRMmAKY5PWjg8bmhNiF3GQ07DJRlNLXMKls1WqwhsP3OhKozHgrcOIB/O8QQ6zMeL+eH6JrEA7n91GCWCUsxQIOwNS5y80vP4FPViQvZPDXLuXQvgZqpOfXZqe9NJvr50DoVimZxn9VMIq2oJB0cmRRcdojbRqjnWyUiQlOn2GEXQDlrGF8oNk69NBt8AxTJ/P1BgpwPRjs9vbKJeXsL26yMcH3UxHhKJsBkF0pC5V7IZ8+fkmjVJZ47bd8VYoZbRZDhFYu3iht6rEc1dGjRAJ9TVCAMDrtzFG+Fke8/YuVg5yisOtHC+hBaJsm8xHswMNKOfE3OyKsgyD++is8trAU/lsP6Evnq4e6ZzG8ZYg0GscHYGXjd5VakZNIG5KE1SQti4xRkpNASKGj8LM14rmRS87cy2DF4ynsbplWqdhJBYElkQN7qkZZicUCXGz0Aip5chuaWUAjW7LNNCJ5eTPQLD/8Q8oAypcGUrosc0ZmAjVcMkzBBM9lKsAg1tGE1S64tRXcHeFh3VUcnM+Pa3fx7vvPsBMhkqChpzQQeIKgAbKFHXNPpKoHXKMm8evHlv5/j2mxOUIUAHyVbbQEYZNGhpThM0bNwEnQ4P9yXIQ/nh5eVFfTYNiIRKjhtAYlGU0+31FeAoylQqFNVjefL4MT777BPs7+4oyLIpLjZJl8GYfpIM3OH+aVTdxPl5IHGNEmLgYI5UAcOBIRst7j4mF/Q+ZIOYHpGkAoG/XxCzgmyUhcWqzJ6Jt2/v7uPwkHRRyqhyqtMORlYQ1VpNNNejo4bWDBc8bcc8++b78Kxf+ypYvakhHLJuy9jtS/tSQcRGzJlcCUIO1CDVcuMRqqU88rkUpqMBNjdW8M7bt7T+CDPSOm9vbx8l+svSs9MpjQq45iLPtcJDiOYNx40TUQvVwKZu/oR2XmkUebiJfx/42yHNNR7/WV9HTxF82tKRB8WbGOZtCYCd+o7IGmh0FgN34wQmNlFDlH1IxgxCld74Dc1YPZ/8OydqXKrJLWs94t1F5MsL0jahfycbmKp+g5CWC7CI3SYs3eKSDo9ZH8kUpRbMlILyCFxOxPBnM0Jz/PcuZrMWspmhzMfZoBdDRDfVEQWu4UXMxmm0Wn00Tsjs4bwHe19AvkQrQ/4uoV32cUbIpk37R8F7/fI1sU1CumIYncpy3jQnzDOwWIC0QiVs3piojlgMgY7FxWWNGsMimSkTCpDjB22uJK3JjmzKBjGoGSKRc4MciEFrzD40cXgwULaRm8hdoW0zWKbDQCeBJd5IlcBhQ2qBW3c46qqrQcqMRdIuCmTMmInLT9SQNIxRjuhBZ9glHhng7SbOuc3WS7FuszFdgga1abwqKDDDNrw9KbEfilAxMBFjHirzJCvEoBk+iic7G2kMCDycLMCPg4Z00OKQVoMpmplJOdk4rKCy+PmP/hE+/NbPiXbIZo03EeMbQ51xSzF0M8mbZkDjZCJPemUZygZdstQn4IIUZzRtGS0dQ2mDLnYgC2k38hAnZv7pp5/i4cOHwpJvv30bl69cRZK2VGLu2Lrjh/FX0jWlFgVpfCrdx3hw/y4e3L2D0aAjWIRvnyPgdEzxw8ZZMQwaDN7lSlkBh4cog7dGLBjEQyObQZv/rm4Iqxo1tcj+sAEhZrZ8H6ury2KevNjakmQCmUE09yCjh6/NoM4kZXV1VdUTg/eQ0nxc28zIedAK4hvrsNe1CTKjEeeZ2VyMWqeegnRELCFR5RtgTN5+Hggc/JEByHSEciGP5cU6Lp1fw+o5DhoxCZliZ3sPOzt7qFbrSqYUCIOsqqYRmWiov5PSsBj53TzQdT24HziLQfXCfF7QieXYAZkPUVZVbchUQx8zBD4yakxG1QWZPLDb4TSPKfMAPg/eWocMxIJ4QnrlfHIXWAtIgBn6GsQhHJzJAKnKw4HgLFbLjB25QkkmxNX6CnJ5mi8zBnEmJGTTAfpW5FA8cZ2eKTK5IQplqosS7mDyMMaop+IMsxnFytjzoPXjvrLlSpW+o+TRG2QmYbDJDMtLq7hy+Tqy6SIOD0/xentPUNjh0aEex9yXn5z4dqWaRqEw1YDPYr2GWqWOxOrFy+EQs61th6A19CLyfRhrNYgpZAThdOMABMtNWnJxIKJ50tSABHE1mggYM4X+lfw9E/bhpzSsKGTewvSswWU2U5652Wnm+J+6+GI+WCYjOptumv0smsgjJlfIa6yYXXVuRG4q0v4YBCxxsUXJn4u+qA3Di2VYuI9+m+YyO2jW1HGahQ28hM0UcVadhmHHQorOFzE+Kze0JCTnx5812UK+YSwQo62psRUEl4TRK3iPw+Ewb8zxZrMsZJXA5gz9+a7dvIkb16/rszEh5OKgEbEbtKihpIGs+fslbs3XKxaKyjzN+zQwokOzV0FD1ymoFIqmSV6+QVA8SGxgk/8xeVKKODHAMHD88Ic/wtarLbFPCEXcfuc9fPDhR1LOo2CZrwnPzLQwAwVNWizJBPr9Dh5QjfLB5/IR5QFGn0I25MQiYcUg30jGTMONmU1LQjdpwyVsuJlQ/0iBz/RJTB5CPRrBV5bJqZktHZAsqpQc7vexu7+vx9TqC8LhTxonpmQnpg6ncLMSO2IwpOs9r1lvxH6MBQI16CUtHGh/0kOyhrdkbbW+Tc9c/ZGwHllw+drg5yEeqkA8nUragc9XLZdRKZVw8cIGVlYWVWWQ3/2aOv0D6g+ZzIAfcFxXfL+ixw4JKVFDpYuuzBsoYGXXhYGKr6cmeqiWuZ15MBhs6MM5FlwDJmnJnkY/WNXYxKx+X9VEgFwNoFblq8TI1HKtP+U0ZVXYrH49fMerkqAEqAPO9GPIn2bDmGtCRlzjCZoctqMEBXVzMnlU6ktYPreBVDpvzUqV2O5ZaVPOxLXVMNYcgVXsGxcyuHKzgnanhddb++i1gWGPLDiq/rHpf4pe54hq78ikpyjRTzc5luhci+YLqbSosbVazRALGiLT4R5p9HtD3H/wwKZxuWZTSXTaLVTrCRSKE6yvreLChQtKjBP1tY2oYTmHTaJ6OmBKnmuHwO5cYA6wjIbanIsLy1I9Oz09lZJbrbagi8hydndvL1DO7Pikmzk3qjdutNF4UoYM+kzxFJPwZWdXk57ilntTJMTVKOgbDiaNEGUIVnZy4tJ8EZlJzSEe/p0Bnp/BHmMTiQYF2SYSh1R0XWtkGvRiOYI2gZp0IegLU7eDUA1Lc/0Nk6PzqTu+hsNO1uuxxyl4i73CMXcumlBOBo/ICNtz2yltGsP4WR72x3Sf52hu0aZX2UBNFDCd8DlNGzt4BITgbTmUJGnJUS9SfMyCt1PI7H2wRHTGjh3zPoehvEhcfw5rBeEh4ev8LDaS/OTxC/zo459g/+DA3GCSU1Sqi7hx8x3cfutt6ZAwM+ZBz8yfAdWZMHNIxqQ3Xzz9Cvfv/BCdVkPvgdgy4SrhcUwRgtu2M0UVsOlGQ/59ho4zuShQO2RhwX7u8C6cM8iMWkAxSmyj2cRR41gZ/blz5yRtQAeXk+YJHj9+Kty7VKL5bVGsjR4V/LiNJ2TzELecN/Li9MvQx4somda+tyqQiYgOB0nQckzC4CVx2EPDmM9VKpUVDDixe52DOstL2p8yH262dK24rjh7QRs+rln2HJIMcumsoAUG+FGvj1azJfs9Yru85sS5GXBIqTWAj1knIURrENtBb1BgQHNsjiMke9xDxMsZvDUw59onwaBBCy7InPNeMNFQ1anZE4N0CEFZMzokW2FCVjCui3mxmtc+L0bBm4uQhAZNSvd6qvA5UUl+NX1fGTgHQVWQe5ZQExNMY31aNS5hyBF9JqdYu5DA+oWEmFKN4w4wLKHboXRzHv1eG8PBCXK5BE5OjsQcq1crathzCpOso3q9rn9jHGTvh9eI2vF0/zq3uo6PP/4Ez5+/0MAXq4HhsIt33jsvKIZZ+/LyilRIE4tra1Y8R+PMc4EY6zAbnqnsVwLrNhrKS8hsgRk6v3PBMvMeDvtYXFzG2jmK2Vc0GPDy5Uv0+0bT4oLhxWaK5s+nwQTRkJi5zcXP50fI/JQVbKEgYkFSFzdkzXb35xOEWkaBgqhMKrArjNUS8N+AlbNsZ5YltgVvbtAetmBOAR7CO2mV0bmC+SvKzYTuOQEmUskmNTwT3Lf1aJlqhF8yu1CWRveYEPyjQ8Cm79wdmlieXfBwJSJ/P14nozDqMInoWmRPnGI8biGRGKhBqDulqXjD0NUk0nvgrQ2rkjhn3/w0C4WSqhrNwYVGKjMDwjGECYgh6jnEpLEMXI/VZ7Ry1bLzUMlRbncwxZdfPpIuAycjA9ojdbdsroRLl6/igw8+xMXNC7pepALyOliGFiA6Fm0hqzo63MadT/4GWy8fW+O4T71qo4LJMs05/Dbsq9fTRGA2LXjEfSu1HoPBCA9vNjdVrQQnFq4r3mOuBQYPmvMeNo71GbgBqVrJIL6ysqrg9ujhY0ElpGhSo73XH4knLTZWitIMHOe37JvrySBDHlJDtNsdJRBqjqqfYUR6Pq5CtxtqokRmEinp9QgGms1E/+M94yHC7JQH8HvvvY/llXPSBuIetbYQA65pj1tSw3F8ilKxI87+w1h6/b3TFl6/eom93R1BfmyAEuumJLQ3T5UFk8IbgreuZWD0RBzvQCP1hMOUIplMWD+L99eSI/ZgggNmSFLU1A3POQ/eYTAprAmjB9pQjA/r8LWUiFFygqYeTBRlMkFXoJbs3LiO2A9is3L53Hl5W1I6lruFUgYm1EhMm6QAq8ZZLbKaTKcnKFZPUSg25bpFvZHpII/9nRbGQ8JiY+SyXIsjHO7vCx5lrKDQHLPycqmKixcv4vXrLYzGnHptiQ21srKsuMm/3/3ygZyPeI15Xa9cuYhf/c9+Ht3+LpqtJjY2Lsp0PHHjnXdmhlOaxCc/pNPBbACC7BGqp1lJGEUhlpbEKS09U7bGMoul4/LyMi5fuixtidNWG69evcIxvRup+ZGnr6KdoJHjRmiO8fWZJUUZaexQ4YJWaSb3CqsAzMs6NHTC1KBNCHrYn5eHzOy9mrPv9pk9ezZYxylMBhupfI9PW4UDzhkCUkwjDuk6D5ngNajmbBqlSkXYvWfwLhXK32cjjhvORp7tsFAjKrwHb/Jo40Wcaovj3vSIDrfgUJNKDJGanWA8OMJk2kEqxY1ntEzBQ/J/DIa5UYnK10zjtN1Xs4oStQzywgzVw8gEYSOx/wPkw8BiXWcepulUTtm1NpBSbdcmILRVwml7hjt3nuDR09fSTZZnH/FCjcwzu8xi8/wFXL96zdghlYIoe2xwS788uG5zU5EqSOneL+98iq8e3AtCVGMN7qiv4PxiTcGZYTDfOTv3DLCkuLHZyXvCdS7YaWjV49LSkl6fPyeMxJ87S4Qj+OTCb+9Rk+JUj+Pj/feuXrmCZqOFr756ZKX+jJlZS0kLy3dOHsuzVEqTobTnz6cmBvfBBx/g6tWruH//Ph48uGcUvQAfcppRh0g6jVq1qmBOfYtG40iVIpMEQh3cg9xfS0urePudDwUL6DAzXzK7PgrihJOMxcJkyu+jGueU2u028ejr+3j69JHohxSgoiQ0KYmkt0pAKwx0ObvHu2EmxWDX3CET38/W5LQqW5k3g7cwauOPKS6EvS2s3il/YS7DZhZsDiOqQMUWClBeuF6sLgkFqR9QoDwsPQjGcmln05L3I5ejKNUmiuWajLsZ5AmtMGFR0jS1vp3WqXpWhOh4r0ZIpo6RzZ9icbmMldVzaBx08eTRlvxtKfNQKPCw7KPf7aHXHgiKqdR4sI5RzFVQq1VxdHyoQ3s46sk0hv2UJ0+eijbLA5YMKTL2bFK4jptvbWCapH3dCOsbF3C4d4zEb/0Oed7qeEVBwTu5loEwqxnqdFeDjWwI8X/tpKRuAi8oFyBLVz6+UqniwuamgjcX7/br11YuT2fKLMTHjSh9hmV640aMgEh0I0AithYsQARmQzwrd2zehkbsy1gsoWqQCXOAPEKwt6AfAvQbFmAK6JHA0Jv5f+z/HUoJvNX4oWNB2MpUl/yM3hOxV1G+iMEz+zK4hpvPGBKW0TPLl20XBYD4GCrLBQF+P7T83fCapRMjpCYtjPpHGA6bAHqaYLTs20SFEkkebobn2SFmLWiaW/A+0HNPrxEdnCEgR1iLAzl6BwEGiFUHgcJIzs8skccMFRwdj3H//jZ29ugoRODWgndC6m7MdK3qYnZZKmVx6dI5bG4uo1TmtWHWw+aeMTTY4JxNcnj09S6+/vqFBZGg3WFr0vBVG8zyvo0ZCLDhViuXUKaYGKfv+n3jY2ueAYIFFhYW9T4I35jjDP0zzVrtpHUqU2JqyVumXlN1SViD05y8j41GU2GLWPer1zs6COj0HnG/aY6s4J2RsTAPSAbj27ffEqR17/49HBzsm5XXoC+YgRk1gzKz9HPn1nCLjlGzGb788gscHh7pICHuz4plYWEZV6/dwIVLN9T/mGqa2Wh8MrEIbDHxzNVAtL4GqzD+la3M6eAUD+/fwaOHX2E8HMi9iVINPPQ0CcmZgqGZ+5oGkveDCJuFFRlwIAvggZwaGpNGMDb0zhuMXpvGG5J6346Bq3oISZUnUW4+HGi180auJR3cN/Q+JTtFwbvZ1L1jQC8Wa6hWV6RPM00D2XxWaALXosbi6FxF+iAHDBXp6EPLf6M2TBu5/ABLy2XUahUc7h9jZ3tXI/Fcr9x3VCBVYjtJ4vzGJR0EZFCdWzuPg/0j7OxuqYmfySawuFgTA4sqg/t7+5q54DAa9+bm5gUjQyR6SGaHYrYkUjm8fPoKiX/2u7+tCUsLMMbm8GCYzRJr052PxuQdh/TA6FN3fJQGIJgBTWfI5XPIZkxEiMYInCriIUCHL75AygAAIABJREFUG/4OAzwDBRsmcrUmN5y0scAXt+zaOLs+ku/nuVqf4m8bHsaF7JQry8h9QYV8QJ1n6xbb81pjyLPceQC0v/kisENk3t2PB0oFh0DzshU753LY4ywDcT1j68kYhGEmssyA567thrFadcD7oQZrYCh40Oc9cvdxZRWhMcPgop+nyGcnZSyFSpXQB8dqDb9zyiLLOmLR4rGGoShelF6njXR6ZuW5Di6XRfBx+HnVZSiaD6Aw8FqglLYMm74K/lz0RYzGJbze7uHx4yOctDgclZbgmCEuKYwpKp+wz8X3mUiwsUM98zSWlvKo1bPqsOfz5OHyPqcx7Ofw9EkTL15QrY0H80RTjfzu90/3jsNiamKazjaDVblYlMkx7w+b7X7Qc03yd3wqkz+XX6YnJuMJDo4awtcts6P4VUl0RcGFg4GgFMKHNDlgBsngzYSHbBeZ/gY4Rus1xWrVej/1alVZN5/HFOMOlaEv1OthopKNMH7GrjwRL1+5IjyYzB3+zq1bt1SaM3Mj5n777fdkiUdVTHJrOGFr4+8eZA3d0jxH0FLRIc6sk1l1t4knX9/F44dfYTTsCzIhDbGQI/3BZhm8uSuWTPS8AYZz0Dvmd6ZizA04wqGv/w9NW4NS53vPTcUE0Ua4t01S6x4HxyLFrtCfiCdr3O98bpIUuM7IumqcMHgPdD8W6ktYP38JlXoFJ50TdCcdma2oupylMexxzoNVcVYccIsVZhzCJCmbnSKd5SAXreWoXNnFZNRBf3iCcjmBciWnge3RcKZhMzNeKWPzwlUc7DewtfVCyqRck6NRH9Ua5ysokWF9HPYMidvz4OawVLvfwMpKDblcQbMFX91/jMT3/ufvBeUcp3kFHJY3cWyTRMx2nKI3z2itxI9/8f9GQ6O8MbBoBHcwUEbAE5Dd/c8/v4OXWy/ll0mGCnmxZBsokHMDWa85UHZMd8EGAfhKRhnipiS1aTQYy+KIjBBSEt2nTyL55GKPjXctGlQY+beDaB641cCLMGer+I0OaFOcZ7wdo4BlGYGmE5VVONfp7PVQ1iEeceCHhkEMfhiWq/7v1qmfc7019KSmaKBq+vBGcOJW01YN3mBwq3KUz0bd9Cxu3byK999/C4UCif8jq2oIUQgjNaocs28xZsI9PGUXPAE19nwgxBQgg7iSMvXAkRZbyBhDWqHTob7rsDWEUBDMDBQnK+HZ8waePjtGt8cSlAwYGxhisjAe8XvQ6xA3m6/DQNpDNjuTCTMVFOkoz+qD96vbnWF39xQnLU6yGf2OFSHxV2dRmFSqMYqcTcL3r6alqhyTWPVBMyoUKksuFFEqlwId1Ef/bUKRgys0euAeYNBmts1D5/S0JRYBS92FxUVTOUwkJVlrWiJFcfmZyPQDJdOpyDwElpeWsLi0qP3BSqtxdIRG41gTp7SBozYKIRsGapb8xEX53MQ/y5UK3nnnHVUBTx4/UWNybe08Ll+/jWJ1SXeXcwOKl+pXEC6ywzuSZtUyMNos79x40MKLp4/w9NEj9LqnUr6kgQpdelyczaaN5+tdl1v7KFBmPYEJZ75j0xHLxNkmQnXcLd7egw/lCDJUNmzyGOKhBy657R024Y1y7MmOB3DFKTUvraLl+yX9kT0IKk4uryzj/Q/ew8bmqlyojk8PgMzM2EGzNEZ9TgAz6WGDn+YmlsRyzZtRNucqWpiig3yODfEEer0DdHoHWFkuoFzO69B59XIX0wmhxSwqlUUkEhX1hsihN4mJkYxeFhbrSlDUX8EM3Q7vdVYxkjG10TxAtVaUjAZ9CV6+2EHif/zX3wtsk/mI6TzzNPaD4YLMQlxNy05D3hBm5xK5D+JFDLJcpPy3Wq2uW3h8dKySkgMPX331AK+3trSoOOXGDUwAn/QXNgbVVAv804DwRucDL5zNpdAGytkZQRclqKwphEk3xXRVyHbRdKQEszgEM1YGQxiIn8s2kVUWVkXEMguKaJkasS2ckOVbNm43UgNCb2Dz/v9+0FklY/Q+h4TkJh3gHa8sPJsN2lfR2WhsC2+yzqmU9sJO77RmDh974+Z1fOe7Py+xJ9HTdN6Zao7z0hm8lUmEKqV1cmKN52IhQNaEnIwqZfAS3y8Xto3aW8OXGTebX5bdy85MCm42qTedZdFuA3fvPsez54foDz0jtyzducB2gFpD2bjWzJItkDvbwQ4LY5QNBjzUCbtw3Rks5UJbLrqla8H8P2xsyxT5XmdqXAqWEkRkUrL8w+fhQA8DAX/fONRmv0Y3pKPjpkpaPs4z9EgeoNcT7LK0tKxEgrohjpOLrjadKfhybyjgqML1qWTrGfE9baytaaT/9etXaJ6cqGfCCWGj0jqrw6aY2dDjFDSZOnzPhHrYW+K6v3nrNm689ZYkKXifbFKSTlBmwhANUimq83A3iIB0RQbsly+e4emTx6Kp5dOkIBbF1JE4lTLQ+VoWnKFs3CpabwT7WvcJRDaNvZkfBfFApXXhOMPfrXdhQncBX4+Ct0Fj0V4Jg0tuLB2HKNkjyBfygpy4Pvb393W4kfJYX6jh3NoCbr17DZPMEKPUUD6SlGTl/aJTe7PRR6/L95PHeMRDyZr4fAPZFNlHHUzRxcpyGec3F5HP85Akm6WHnZ2XGmvvDya4fPEG6pU6fvTxHZwcE2ZOS/tdcxghBvEQ57og4aNYrYrmTKmFYrGMW7dui/N93DjEkyfPRQJJJ3NIfO9/+u9nxF2NQWBlvDNIlOSGSUYr+UPJwgXPKTEOmAS9EGWDamIa7KKTkBOCwSjWWRecPJvQgb7bxetXr9A4OVGDk5ZlpRLLWaODGYuBgdEmMG2DkufsE4MO77i5LTNcy5iFkymA26LikAsHjqzhGfRTAq5tAvOWvXkGrMZI4NZaqcvFbjS0Xt8E962sNsxPjUAeDuS7Rr8XtDa04YyjrT9B3Elln4X0CBaKlA/FSwxZTSzbj5o0wie94WoZiF1n01956/YtfPe739GNZzDjdeDGtBrB+PY2TGGVBu83FzXlTGVlp2sS6JB6zFzSK+6SrVVMaELj5XbQm4KXTXESz97dOcKPP76D7Z0jzGYZHaAafwpiVuLDk6vsDeLAzTZ3dF47QmrM6q1KMH0VHg7EJK00dmaQnGc0GWvyBRZo5tCU4eA2KchAyYSC/y45B0F2rDwK2twKAqQK5vKqnpi10Q5PpiOptKYomX0zeLOB6k1+BXvCUP0BCsWirin7PuKVj+z+sGKSvIGzr9gDIWU1ndZeoEiXDghi89MEHn71SOwDBcwALfAekRLnYmO2RzgMxWnTHlaWa7h27YKE/ckYMWTDmnDaH6py3GeUQZX4exb93hgHRyc4ZkP06FjGx1QQpGgX9c2NFeKEAcOgNXVMgS8GcalTDm38P1Q2iiuk62ZSgncYb8y/NKCL/DsHgTwRCcmGGsrBY1OfW7i97TNPFsUiI7QlbX2jA/OAYuBmDJLkQslcsra3d8T4ITU4lyMFM4FSPYvz19axcnEZvUnbppt5eIwTaJ3QQq6IVLqEZqODfn8iyQz2WIj/T6c9IDHA0lIF739wC/ks7fFOkEgNce/eZ2qQV8pVvHP7PQXczz67j/GwiF5vJty73yd0mkKe1V6ppKTy5KQhthDXVqN5or//1m/+M5zf3MCf/e9/hi++uKt7vLGxicT3/tUfzVzLwU8z0fbis6yhjok3EpV1atjApob8y7MggvGeefKiWlljDTmW77zRdPVgV58ZC5suwgJDo9EpI/HXVHD7qSzXOdj2DpwBonAS4p/Bea4kaJm2qouQPQRlzgjftqzatMslnRlkRrkJ5YeoLIkb3A4pPTbQejwj0VRY7I9lhhbArZphgGFFw409UBDgKezXUs23SEc9LstrH8qfO8pu3GUlMcNbt2/io48+EndUMBGFwHRA2TWyj+5jv3ZdKLqfzeeRK7BEDM3NkNk7Y8MvqLnOhy9BOEF6QINXpu4o55jZDI8ePcEnn3wm+y2WjsxcLIMk9m70P7VUVdWE92SdVatsVJ67A5ANcula61C3A9yzLbsRth49mAqTDfQjw8GpscPBHQ5GGE3NskbbtF41adMXi5a1TSdqVhICobmIYJNSCVmH+rSAbHJSz5FIoMvqkz2kbFZBm0MVNgFqDXrLXq2aY/OSDAQGIGbNDN43bnDIKoNHXz3Ey+dbESzggmV8Lg5xMKCx9PZroDU0HqBeTePyxSWUShlda/UlQrLA6200XbfJ43mbAaYZnLZHODkdod0zw2PuVSrblRW8gzVbbG1KhZBrWdPBtj+N1GDX0w9WDdfREYhmIpyY1iKMDeQx+YjBsKr1CI0yeAfTDTE/wr3lcyuucK0ExUDeT/ew5EQr/16pVmRHxgOFBh+MS0xQMnR2SQyQyk2xcXUDKxeW0R43JRxFnXJe32KhhJWldfVv9nYOcXLSxqBHWieZPWSVMKbxXk6xuMgeHtfyCEeNbQwGp7h9+ybWzp3Dg/sPQq+PXPcVjMdpvHy5La36jY1L+O4/+kXBw59+8qlgkl0aqDdPZOXHuZl/8k/+S1y9fg1//u//HLu7e8rIlXgweHOBxhfu/5fgHWDcCBtUEhawY7sHvNDzjNODkcUDO/Utm2K2Y9CLBy4fshFcEKbB5tFi/jc7bDyIxBrdc65gLMbE7Jki3QiT6CRUovcl1os1bi0tTaLROFFHnxeM1QIxdPJ72QWWW1Bc9yDg33442EYOGXJ0UNiGlWZJbHrONrZ9BqNmmv6Ggn6QzmUQs2zEJEWdtWN1pFdJE6ytreHK1atqPjJoa5bVNRtCQI7cbgLMJJ9PslyYeQfpz/lBGYL+mz3Z6NIbY0Usj5D9coOyjL/z+ad4cP++Kg7byHaYKMhoqi7odISMzjNeBflQ1dkBFaooTZlSHS7ALCGrUxAPutOqtsSECCJl4bDx7J3QCTNQZWk6fO2DOURC5oYCar0unjUPWMoHEK7hQc61wayXr8nf9UlJZvyqDuRHOEGKEEXQSTc82StXu3AOnVFoij0fG0uY4OrVK7h27Rq2X29r41Mzxwd6+JquW08819JX1zUPMB69YQtjXDhfwUKNQl/UUbfs1PehPZ9RPWdjUvWymIySOG700epSzInVQ08HD2mt5HjLRi6sQQ3P8P5owjJMppI9wgNISoYh83bWF6dUQ7Jj98kCt4ngBWgylhSoNtRksf3hp+Q9t+blXGOer2fTZKTDzrFvBfJcDosLdVE6CZ9SG4ewFZkdJjMwFv9+4fwy6mt1nE7amCXHqJQLZsaxWMXhwZ78IpcWl5SUHFOvZkyjZ1JOrUJjJsw1XZX3bhFPnjxAsZzBt7/NXkQJf//3f6MJWDqynVu+hlptA59+8jm2tvawsrKJt9/+AO3TLg6OjnH1ylU8fPRQ++PWrbfw7PlTxaX1jQ3s7OxqLfBwZCKZ+OP/4V/OmGF4BuL4qmfhtsosQsazYIMn5thT1ChSdmPZrX95FqSR86BfEd9gcVqfMyz8xHbamm+UONbmWVJUNsduvh9G/pj4783/zdgnvqAjWCLAKHxeTgU+efJEpZhEirI5aVesr62rpLGMx7Wa7TpZ08Sv1xxqsjPFDhFNiqnSsCzIs3gu0Pj1/qbPG8/u/fN5o4bPm8lSjKls4ktq81OywnB3m04LwTgcYnw+0qiyhaywNjmmxA7A6GD/huCtw9WIClJeo38fw1Q2lcXJ8TE+/eTH2Hr5QlxthzEsMFOu1wYx5rMDnkWb6308eHsV4gc84QK9rwBhCaojbKdM1KqcePCOKpTQENfEH2VNJUBl65j7gN/Z8eeX7wvnNKsCc80bHr4M3KE05995QPEtUYmSeHd9YdGMkultGaQdnJ5qx7TBR6SA8rpL1Gw8xvo63V1Kwmh5eJBhcHR4ZA3L4HVpiYFJANigmGmWa9+ChsQjXL68iLVzC2IzSE8/sJmiREoTl8S5SY7Lod8jLtxEb0S7QB6+RqXkIcdrocZvwLblCSmY0CBGVThSQGTyYYYs8SrZYRPtsdAaVTbutmSC0+YxRo3JcGBLMyXAh74OSDfV4JwbRbBFHprTDtsyeSED6NzqOREnHj96pO+kdvJ66AhJJ1A9t4Tqah199DFNTFCh9ViGVcMI27svMRp1ceP6RaSzlFEYS6eGDccGeyDDCfK5EmYTGg8bP9sEqEbYOL+EXJ469mlJHzcabWRSlOpdwuPHL9FpU263iGGfDcqBhOvoqnV0dIRanQykK7L6495lxf/61bb2Dckfwsr/6E9+fybVtXBjFJB9qnKe5P508I7/WwgGVpbOA4MHFMP2DI/kA1h+eXbpmh06XQNMYOWWSWvaNJSxXcjdtKmLOeThuJoFRNMg8Yzcgo69IWmkhE1qMT6kq/qZwST+FQ+Yjx4/VsOVN4UYMq8Tbz4nEcl+sNLbSn/3gvCDL5DxQkCfY69GFQwL3rP1gOsrHrFRGnRFrACY9yMcz3cXFj9w3CSCsrASVMqbaBPxVbFGbCs4yBjynrkBb7N5ogqIzAiK5nhw0FXTZQyHkF8nZXwWuKPZnYD/Z9M5BXKWqV/euYPG8bGGUajMZ6wGu15DZlaiLoZ7ancoug+CCAI1LX5/mK2LVim4yq4jv9ScJJvCHYIChKOqMPRCpDsvmiab7aRYGteaP5AOOxvuHGmnxomCwdxByLM+TiMal9ww8nKprEYTfVqJtXIEmxtsYWkJx41jleq2Lu06OpSjIRUyF0LlKTbKgE5IWQUlrhE21vge93b3MBiOkMtYA1VrFNzIOVSrFR3ULLEt+aERxAy3bl3GtSsXTHZgRHemcGljVaB8YyXincDJ8Sl2dw4xUTPYKifJX2jcnPofRlTQXtYwn7HA7PrbniQhUW5NYaDPGVPSuZdPpBULmnwNFnAmlGWrk8/BAz3agz4y71V2CDGcfNQMhVyrTEbCe0a8bxQTYzWjSdilZR1Ez548URXF60vcWuPnmTTq66uori5iRBOF2Rj5UgapxAidzjGSyQEWl4pIpoZod45RKGSQKxbQkllFA/0eTcnL6HXHSEyS2Ng4j0uXLqB1eoTR6BT5InncnHXYR7WyhJcvj/HqJc0VaJBeB5I5tFt9tNskb+RAYbi9g0PZzJFDnsmlsbGxoWu9tbUldUjGImb7iT/4o38xY+fcg7ed3PPhlniMjmfezl/2ct8f51laHAe3vREkZzmiy9JXhDKbxhMGGnBzvg9+SYI1+Gp62ZzO5IQhxvmcfF6J+Lh7RyxjtMPAsFTpYkdTlvNIbe/rp4O3Z20WZI3Gx4yCN5+LkJvWsFofz593orVANTlpwkI6PBSATfbWIY44HjuHgDjeMjdUjV9X/4zxjHIevG2KTsqkibSczX2iU+JCQU7Xs39J9YY3w4OADTFqYqhhaWN4UUPTTu4zK8GjQOQ+z/dhmRjpink5uNy/dx9ff/VQ5s082SSspd1uFc+AsJqanHZRnKnA55IsQYZlsrGd2BSzf7eBEw35xBpbfF5N7oUyWvfeKaCW9gYfRjadzLk9mp4Ma87fn2fj/DzzisZYSApTyhZt1IRBjXzcQa+rQSdWaKTkEX4irHFwaApx8UpGFVfg9XOT8jWcZ+5NZKewUg+DBxWpY2TwkN1FRgjfCIMVm3E0WmbWzR6SJzpcs1euXca77962PtOYdE6D5jRHQLElmZFQTnaKSX+C3Ve72N3eixzlGbiZ+RF+YFCxMftA1ws9HjGYwqCXGEkxJsrZSt3kly3a2xGtwOsGwqGBG1VYsUPO9tE8hngSJrpuyOKlNxSG8ni9sjJkzmNpcQH1al3DRi+eP5c5CNVKeU940GdLJZy7fBHl5UUMqEEzpVzADIV8EvkcHa9OkEwNUKmlcNrZx2DQUWLUPO3g+LgJikNmM0V0O2PUSgu4sEniRQnDYQe1eh71hQL29l9heWUBCwur+MEPPsaLZ9vq/9A9h/o+SXBwkXEQaLY6kkrg9ebBTps1Jotk4/HakGpNz00ePonf+/3fmZEjypsebzLEt6pboZ29GfPdHJWkIXB6s9MzBD2vBzRFZisZ7cD2ABfXEg80iJCRWSaeRKfTUxnHcskdnpX4ubQsu8whaCreBHK/zB94yjp/OxJ5sgUxzx7mn9oDpG2qccAcrdzXkEbADEMP6owovGeJlkEEKqHrortYR1iM9op2PSzxCBxu7+hHmU1AQILi3bw6CIeiuLKGbxPI46AI2Ri8TrKHU6IaDprwMU3j3LDkZqtlgSgE7yjzjmVrIQWPLY1wMIXpXINFiHum0Gw0cffLL7G19Sqo6YWsSvgoszOTCyZ7wE4zw8J5GUxkqaChhfF0rFKXw1+UXpXegz5iGMEPtFDh4FJydC2ecFWd0hYYDbKlo29lwE2docDPa7Qta6oxiYhDL05ds35AmPQNshDMHDlroHWeTKrpy+yI4/DsmUTpZuzKOVQmzDf83DFlNrD5Ppg9pjPE14mdcwCOeuS2b1jy20RqUZub752ltScjPKw3L27ivffeCY3GwPV2yQdZANJzdYrUDBj1hnj5+DkO9g+t0pPWuk1RciKRn8nsCc2N3QYwgjFKFApMGdDXcTxe2D0OzLAg+xun0jKgWtLGfoFBXlqDLrfglZ9rLEVN6ADRKnjbXuC9y+WND7+0sIBataZa79XWS7E5bHaIB+oEleUFXHn3beRrNXQ4oxL6JdTMvrC5gsbRa5w0d3Dl6go6vWMcN/YEh3HG4NnzVxphX1xYUc+gmK+CVScTDdoUXrl6HsViWjID7EMR+vry7n0RN7jXqAVfX1yVaQr521svd7G/f4jl1XNqiPK98v4TVrty5YJooz/++MeoL9DfcoTE7/6L356xtPDg7d37/7fgbTfGqHw+Xu8NGL8Jnm3Hsw7dcSfuhwBl1DErnRW8ND3lDSnDzi2zCy47oVHEbCLOzhDeK5VAlo7MaPSboUw1XJrPE8e44//vn9kDozdn7EY7w8N45uKai5fsHOyzllam8TBXBfQDyK/JvDnrwXd+xcXmeAPG8d+LbwzP3G2z2fUyH7w0cnlSnOh1aMGb2ZZLzwboPRhUGKTFgY98Yd6w9LTboNVwwH4D5m330gyhFbiD3+Luzi7u3b0rH0SjflrwFqc6ptWiykuNL3Mu4mdi1l0ohswjeICSnz8aGf1TnRNu1vCZRV9zJcEQvPl5tUIDFKdKImhoEDbxwMx1L2ybvF3X75Fyn1nYaTgkyMSajZrRWK0vYNecmDjXFoMFm0kM/mx2HjcaanRLE11F5tyVKL43pLIX0/ThNbCq07xMGQiYfFAulA1CMQ2QRJF6I2S9hDkLYuIM/PzM3PDXblzHzZs3LFEK1ZTvNXktCk4cI0u5004fT756hOPDY8EkXFMcgOO9IleaAVzYP5uyYYDNbAplX2UHkPCQkJDFoI8AWEaG4g6S+X7ka3G4zBq2VqHxUPfrRaefyKw5Jnvhh4PGx73XFKoK43fn1EQk/bKUz4uavLu7o2QgkZ4gm5tiaXMJ7330c8iWS2h2qQBJmQ82JLPonnIS8glKpTQuXV5Dr99Eq3Wsqqs35LpIotXkNeegWgori2vCv4kQ9PpdjEc9TCYDsVdIA+x2Omh3T9XUJJ7NPdsb0Bwxh929Y+zvNaRwyAlawmenbRoNmyPU6toyKOz19PFTCVhRYjnxz3/vn884gkl9YGUVQTDeRJLsMhtGGeKJSdQFWpAuWfgX52VHoGgIuhZA4xnmPJn76VN63qicY9T2DKZcF8dE49i00a7sj9HxbNhDMZRlbGDUeMCLn/p+uHggPwtL+Dh98EZUueoyAuG6aPHO2Q+CAIImul8NSyBchsBYCmczk7nJaeDYRNHcpKWMhuUHjzdwmQC5SwuDBBtq3OjEXJWJaxTbdF5CuzIYPxtLwpIowiYtLVhOn6kaCWJA4QLqsts7mOOb0WEX41NLeCmR0CDW1199JVlRpxryvck/ckgnImKOtimduy1RIJW05mjPjJLZpbJeTij2SKc0jJzB2xtTzAIZNCVsFlzuGXBdF9uenxCI2f3ZIWJyDbyephtjcgO8lrpOzACDb6nT6pyVxM9N3rbWQSar90RogUJkYiJksnoONp74xZ85rG/KiHnhtT70ZWvBzEGct85rQyoplefm8Fq8N0CRLh62xhQTa2Y6FSuG/19bqOGdd9/BubX1iHPt1EuvBOQixM/PzLvdxcvHT3G0f6BrxIajmw8TmuG1dPs/x+21Kwm/+fQA6biGXHvZYy8VeiM06HWow9bSvBqUpri6/MGq8Azu7Twd20OewKjqDj6fDEOW9FmVzl5AIZ9HtVLVBCsFvbgmnzx7gn6vi2RuhvJSElffPo+F1RI6wx6qC8tYWT2PamVR/YMH977Ei5fPZYp94/pNfX4N+rSPVPktLZ7D8eGpGpGTSUpGxoQ0mHlznZ80jsVtv3xxQyqCpIEOxz2Uylm8+/5NXL58Edu7e3j8ZAt7Ow20WyMsL69hZXUF7XZLrlPqwyRmKFVKoCUf9ynt7Kihk/id/+53Z/ygHEywCUYLLHYqRoSe6IJZ2iyWbdjMZ3N0y8bnF/nNf+X/m3nnN5dXjnnHA6o/n3lpzxta3/TcUTPHpwkDzs3NHQ+Y8UXgmLk/n2cE/K5JtqBDYtnSHI82yMVgB+HEnFRzKyYFS1ucUYYRcH++zpvZvy9Iu9BnhvIjj05/f1FGEuhaxFmt5LZ5SQZtmVDENMO90RRZRXFDOQURlCvtKHgzezQYaX4f1fl3YwZXAojejHPGDdMPywPPnjzGw6+/EhasYdgwBGWMDRPVZwZMgSPeUwZYfi4eOj7V6w1F4cizmbBABk2v0qKgFcbjnTPNNWTBfD6v4GvaIT3RWCfBgFgBlSP6DN7BYi5kc06Ds0IzVDc8XFQhGA5MXRX2Ygg/uv8ns+D26amuCZuuzCT5HhgYaYjA5+Pa8uAuoajQtHYs2Ieu5A0asZi8kjSes1cFRYWPAAAgAElEQVTMggpyuaiyWVpewjvvvYOFhSUdXL6vTGLCMmU52yh4JzBud/H6yVMc7u5LBtUmG0dyvpIdVzCb8IliHShCSXzwy5ID90n16tqXiXZ7yNBtYG++j5XUhODte8r3qr6HfRbf73p986oywTWvrMI1zAWFxVq5Iqog+3ovX77A0+dPLPPOjpBdHOPGexvIFs2cu1yp0zESFy5cUfB8+uwJ8tkCzq9fRi5TQ6PRUdBsdxtYO08J11X85OM7aDX7gk5mmlLNoN0ZYG9vV3j++uoqlpcXwAlmKQaCvq1drK7XcenSea1TMnz2dpvIZipYXFrB7t4uOt2WoENn3/EwYDXF5IZTtGyYJv7b3/+9WTrDU8P8AG2jzSEAXRTPvB3DTYbgHTmDng2j3nT5puDqwTu6qW9koL65/mOD95tZ7Ju//2am60HXaWU+QPPm8xiFL64MaNicZ0M+6MGfCY91vQfhdQ6JzGmT8cw5fkj4cxqmGkg14SK54dSb18wCMlkTRnkjjsw/5gQT1Pt4/zQ1Oz+Y7Z4GU9kwPk59DmamDN6eefsBHp+uVQYeHUJznr2C28yoXwyw9768I20MQhHMxFUZ6RQ28SKZQ7MsH7JNZBO7/DK+vx0c/EwMdmze8PeZdTB7UYIh6RI7GPna0kefUVjLlBgJH5hMw3xQxAODXUfjNwjy0WPC0EfI3HVfeQjQzEBO89Zg5x9eY74nChwxcLPzz9dlgDAmQA97+/sKEs66mJf1xi/ne/XPbLr5xpaxxnboxfBwZrOZ2HSYWvZ1awedfVZl9jCaGr/4vOvnz+PGWzdVccqcws1yw73QHg3TiVkeJJ0etp8+w/72rlU+oRfCse1sMadAKY2gyF3Jgrc3K5nMmRbO2eRNa8UZIpYVRHvH15ESHl7vENA9WbDmcLBDs051YNnMIwuDN2VqjSBgsCjXvoxXcnkpNnLoiYJkT548FmODfRQG7+LKDDfeXUe+zA1nU7vd7lgBlJZlnH2gvnchX0c6UUEmUxV01x90kMlbIqlJyR6bwWnR/jil+uz5lhqjpWIRtUpNiU9BfrI8DEcYTtoyZyAdkDBYtzdFs9kXA2V9Yw27+9tqmtLab3//AJcuXdH1obiZKLaC6TJI/N6//AMebCiWbNOafnUY6gjTaR68LcAYbPKzM2+7sKZP8s1ZcqCbnsm+/XZ8U9C25zMLMfew+aaDYR5UwvaMHQx+KPhz8btnzM60eVMx0SAYw9XnlcJPZw2eAcWnOr0Ra6PrP83e8eeMw0R+wNgEYyg/7UiNIHB/rvj7YWYqfWoydLRRLQgY/ZK+oUH+IMZqUHke8GFmBIdHB+pus//Bw2C+FnTFYgHbYBO7tcFXUTRTK48l1NRs4bOf/ASvXr7UyLdBBMFFKDSgvPnlDA8fROL75iEoK6ucWdixYecNOQ/YbgLgAdnZGs7d1tj6cHh2fF7wi3lXGsvBlRGtRvL7qAw5eKryICL+aJLCwf4tkVTgzhVMUZA3xyRbOXVXQLPZ1JScM40CGhCsrmzdRS4TYSG7TIB4/wGW5L3TODjNkYP7PB9u2iQGDXimz8/FBEyTzJkMrl67hnMba4b7+wBY2M+uuS1hs8lMDctZr4ftZ8+x9+q1rpsf0nQzl1xqwOFN1M1ogcqug8mDBWhjovg+jL6Hpvub78MrSK9WIyhQOiZBZzw+6R0lM9a/4cFBP9zITi0WvHkvOURDS7jV1RXp2dx/8BV2dnasP5QbobQ4xY33zmN5jZS8DErVOirVJY3Rk9pHogKtHKeTNNZWr6BSXsXp6QDbOzs4PjmS8h/Fw8g+2z84xtERDRToTp9Ttj0aUIisi1Qii7WV81pzJ63XMnGgABwTADbiSRdMpQo4PDwUw6rbb4udwmr46ZMXgmJITWaicNJkkpXGQn0Rid//oz+UAbGmBWOB2zPBeOCx4MKFx3DyD0AYkR6GNS/eDMxkdca/3sx24wE2HszP+j9+U/ieN4X8X38WPBMP9J7NeDbtAdUaljbO7oNGkZh9gJfilEhdmsBLF0YYgn4cX/cx5jdhkzMHj6WVcwZKLHjH35udkmFMnI0//Y5pckgvxNxeTTcibGDva3DBMysmQ+H582dod5oyBl5bWxeDIcLqg3CXnse4KYE0HUKT3Lv5/PbZmcHSQeSLO3dwdHCIMj0xg9CT/YZlT960tAMzeBcGKhpLdh4gbDjZQUKmEbUlyIU1aicPKR904vM5TKJsPcwsOGwSv/6uLWOyu4EnrOokrNUA52kCNkGhIJMtsN6OUQTZ0KPUKJ+fWRCxeeLcOgCo6S3z3qb419xXLHmbLTocWQYtkSjJCdsYdjzYyZjAZSBChefTisyCvXmsSWBl6kb55DrUwZU1nfGbt2+hXKuJuaFDVidImGwOUhHmFztDmreFdoUvtrDz8qU40UrhxNrISSpVnzVQPaOlyfvm8xP6HoTO9J7OJjnaY9TKjs0tCJYNfG/eN14H629MAp3Y7ondc++5GdVUDetwNUwS46zjF4O1OPClCtbW17TmvvjiCxwfHxu/vzhFaQm4eGMFSHFMPo31jYtYP38RDx58hd39l+D8FqmS5SIZK+tot8Y4OmzjpHGqTHh15RzqC3XpjBwcHOPh42fIZvLIF6lVkkOv18Rk1Mf585uoFOronHaxu/sieL7ycDIDk2J5AaVSHfsH+0hlON3KRid55hRDO0ExX5JJcrNFj2DSQXOo1RaR+MM/+eMZS0wf1HkzqL35/w5qGtNiDgecCaUheH9TEObP/v8Fb29WfvNregDm88cxZg/e3NDxx7yZpXswjQd9bjaZ2AZ6nwXAeRbtz+HQC624fDqRp7tjdWdxeFvUzhCIXzd/32TBxYuWN2ETfz4L5LaJ1bDS9rGxftm1UTUvZcGC2SPLef6uMP5QzbCkpvxos0VBnJx8GZnBxXn37g9oRKFA8ZSqYKAOB9yf75+Spy+ePcXjrx+h226jmKcmBjHr0AcJ11JTeKpsrBHsGTTXokbLUwblMRBxhxtkYni3wTqGk/u1kCRsyEgd3/Vqyz8zrwcPLFe9lCExm5XyNE2ZtrwakaZZY96H4eAO4/o2AJXXNZWYvoYpakErxELr/t4uKMC2traK5aVlQS4Hxw0cHB6J5qoMUxonpjcTX69kFsjwNhy2/LuvL89UvalplaFx5/nHqxUyXW68dQuLK8v6TOqDhOinZEhG2wH35mg9b+RwhN2tVwreI5pQhAya+ikZiTAZBh7Bj1SRijjeYUpfvawg8RrLmLUHg7RzPMv2tc+fsd+gajh8lnmyZJDPm0W87+v4Ptb9DoweBW/6VFYqWF9fV5Jy9+5dNWEpR5Dl8Mx6BjfevYjT3jGSGcJ9dDuiaF4HGWl12zWtlBcwneTQOZ3gtEUoDKgG3SBOWVPVkaPru3tG8yM23Wofol4voFRIa8KzcXSKndcHaDYOkS9xktcOJrpIlSqLyGSKaJ7SQIWJTR+NxiFOWg3dt3fffReVygKePH2Fne09wdrE2BN/+L0/mlFvm84NdgHt5LfBlLPE+DhubBvDGSY/nQUruMtqy8vsOXtEXec3vvzmOEf6Z8En35xvn32fgZd2Bpax5qspB3rJ73w8f615lq66I/r9+AKJNyzfrCjUswzymNqcsQND2YQ3CCOsdn4d4tdW2i8xxCkMGuvl4pWQLVbL4MRNFkvANhDLd2ZNDJDKHseGFfOzmPegNcs8U202qdlgokg2qPNm+etDlnNVRpXNwfncrwUD14O797C3syM/RK50TsBpCtW57qGRSmhbSnTBZ5RrTli1sGJWg2UsLS/rPlD10IWf7DAhTh6kaQPmzSxY70dUTpvONZW7kT4nPxe/KEXMZiUvVFYDV4RoTPOZrx8P3nw875vkhYcTTR4y83ZMnUkPTROsupiIDnZ0eKApQ+pqsLwlvEIGwsutLZtTYAM2HLR6raD5wkqABwy/S/uFcImmd0kdNGMIg6pcfsHWqQd3a1rmJcZ05do1XLh82cwxwn4zRpaxjyyVtYlIBu/EeIy9V9vYfv5CvQiadzCQiiZYNCaaHxR6H4HnPUf35gHWJB9CqhyDLl3zR2PskeaJHSacSbA9ME9cRNMMTB2jA87VNqOdE+kbhTmR8NqGeedkXrG6soL9/T2ZV/DaE/alIFVtNYMPPrqJzYvruHj5Cj7+yWf45LMvVe1NMUAqMxV9Np3iYBS/FzVr0jw5UtaSzxWxuLRq062dthhUBhvR0LuDzYurkkvmQbz9kj2QsYSnOHhGvImYt5hHGZoll1Aq1QTtvHjxTNrexWIKa2sretxgMMVpZ4Dd3UPpe9dqyxa8eSrRGNMmywyjtZLzLAxxNng7bDLHZuOB9T82eP90MH+DKvgz8POf9XvfBMV4JeAZWfzzaBuEDNJ/N/64eRUx99j0bDF6HmKiET5vXXLHDv35/Xscg/fX9QCvzDuUzspGnGcWPqzBOdY8EsYtCzGWzFkdGNzExGC5QZlFKGAEDQ6HbVykyHFh82w0NxjX+JCIVLAI+4cuv+4U4ZNUAi+fP9dIfOe0LXedbvsUkyHhAgumqUzSRJ2Y2SrzsJFpb7rxMzGjNQOPnII3NwQzb2dNaIAm0A49Q+Tve2ZuCpZm3CBlOtmnGV2U/8bHUjaVY+OEH9x2jp8xmhvgJgzMIdEUqZRHaEjDJBTeN5NkBu96vYZapSJ4jS44wyHty2hozWGjktQdk+kMXr3awcHhgVH7RCc0SEvskuCSZLh1Kli0DWUeEac/ehDlZ/J7yp+pqUpOtiRQS1g/v4HrN27KGV71WNjTfCz3uQ4PBW9q5gHJ0QT7r7fx+v/h7c16bN2u67Cx+76vXX2dOt2999yOjUiJpKlQhqJQioxYgeVYUOAoFqLYBvKQ1/yEPAR5CvIWBEEEGAgEBxAUx4qsjo0o0gyb2/Le09epvt193wRjzjW/b+1ddQ7FKE4RxVunau9vf81aY8015phj7j3DZDiUhZf3QvTSOes767zzSfU4e+Wgc4JjnSzgkwXG47rlml0ltKhEfDdILsTO64fnZCZc/HwrnNL54szbLMJz80HmodTzUC+oIC76/UxWZILsAfnixZ5UWNKpj4HMPD5GZT2FQjWGL33li/jil7+Cf/Wv/gTvf/hQ2qA1WueIJ7m7484mhlQij5i0ReP8H2A2Y66Du66azJtG61J6syYkD5FFvpiXoKDdvJKCmm57gJ2t2/j5n/8FfPd7f4Unzz/FyiqbeZBemSCVKqFa3cKPfvgBTk5oWMXmDBH8yq/8e+JN88d/8ieIJzMoFWkXzAYdUUR+95//rtAmyQRNl9Jh8YElc4Tr1HJpBR7dmmtRxjLAulm8JBW011nfRDUQ/Zt9Be/1Xn5TVG4Auvz6m97vA6wd1ufG/TPzFwE91iJtsvj+Rfmk8MOBtM6/Zkc9BMyy4wsdLWFZ9+A8nc47XED8hUaz8ZqIYy++dBBN89+0lqTpFJUItN0lSHBCEHwo0+O/+TeOAYJUpVyRCRt8VrgVuvmBiSuVlnsTaB59+ik++uhDDLpdiboZwY0GbEytkb50ForHBWD4OQRmOr5JYlWqGpVOUV1+NOibamoZfg53F4xyeM0StUajEk3T+0ONnLTjO794TSrJM9WJce4j6QoTj8bFR4ILD7e7pt4wTl4VD8rpj8ba2cl2Mzw+wZZ2rvVaTY53eXEhrnXs/EPaSHTfKQIq/S0uteLUVQWLMoiLrfPAJzCoXakmaBmxEcgJ3vxbsLg7NUWgCY/FhBagoZb6eiSwtrGON958Uzrt8FqMciF4c4dmUlDmK9iObD4eoXl2gb3Hj9HvdCSPIfeX1qf5jKpNRH7pBLBux6TVipqHEIHV0u7QAg0DVO5MGE2zkpdKEJU6UlM+EhMvW4D4HLQhurpRqtuns2xw1J31uxQOnKBPyimutQ2UflLjzYQid1WMutntKJvPy3NGbIRIpo9cJYZKrYja6hoajR6ePT9Bq82dGZ07tbkIlR2zqRb3ra5WsbrK+9GTSHw8ieLs/AiDcQvFcgrVlSrmk5jIBQeDMdJJKk6qGPWn+NVf/Q9lrPyL/+1/wd7+E9y9tytqpl6fiyI75IzRagywUltFLMLPHmB3dxVXjVM8efZQmh1Xa+sY9jlngMhv/5PfnvMhMUJIxLnCcoVUXa19hU5o+hu+RgXyIf8cUgthJO4Dp3Jt+rf/P8HbB7yftlz417wM5uGC4bTvN4WiLvIOb9zNuxL+3RKI/jm9jCoKinS8zwzO1WnxLUrhJ3JimPKAJc6UGJnXMT/PolROIove6FHMKJWtvcSEyPPBDmmmm+8gJxYjTYLXRx9+INziqN+TAgXZ9FPqJmqhiFhZcqJSAcOGBmyD50eTLDLhv9WxkS3PdEIbUHHgiVxKvNG1Co/f2g1Hm2ZYhG3AoVytFmvpPVbDKwFH6Z9JWaA2GqZnjYGkATffx93LYEht+Ex+9jvv8F6zDyWvl8odLmLk08n/c/dBjpymZvQD3z84FK9vieCicakW5TkRdHiNBG/+VyolpeiI4B0mYX2liV0fP58/s1csv3gMJtJq9RrK1aomtZ16hjSSLGyu6Eq05YRfAminjf1nz9FtNBF3c5vFKGyUzHNka0Gfi5YxsgDeUkoX0HO2o7SxzmvmdbG+gAusdS3is+kP2eSciTr6m6veXt+nx1N1lKmeQuMqdbV04O0aMFCUyipdjuUVthEbjwW8uTOT4p1cFvlSEkj3MUYbK2slsIrzxd4puuxdOdXqafXXZxKadrkT9AZd1FZyuHOngmyafFRaZX6tM8QoPSzSyiCGs7M2+r0ZZiMGRlUkEzl0GwPcu3sXV+0LPHn+CbZ31rC2uYKLywt0e1M0G0MMehTYJ1Ats/y9K6qUUimJ4aiFWHyK+hoDhAROTxrodWeI/Bf/1e/OWcLMjCabp4r5TVwjL+fzFXRZNymcgLd1WvGi7BB89N0vA04+hJd9XY+cdWVfBDlb7f3/6q7AUXlukQnP4acBkFuWVOThrt6KVfzTtZLoG8//ZwRvHyD9e+Vz7HonNQkpPztQDRM2Gnny3xxsvcFQtmKMssl5M9IVsGG3GGllp8lB5R0VMPhfytv4/pvA+5WLXsB7U+MdlfZdjx89xOnxIbrtJuJRVnIqr0tJFZO6rU4vdN6rMtOel6iKn9/tslXYULfYgbSRlEzYMUdMy0T9wMYDzrPDdU7iuYaKE92RGFer91V14apd56LCc9N+oMKTkm6y5sMSzSmtM6C3Cg2cXJs/K4PnroXnmkokUGAlojSUHUkLLH4G/Si0ElP9SSj1Yh9FleNR765jWDq/JLTzC8+TOmFu2aXTPBOqTrHDZ8gRYZWoXMAYzRHA+Qx5rTynNIvuMEd1ZQVFcvKu/HzZ7ldsWfnNXcpohLOjIzQvr4IAi0wEPVZk/+0Kq8RGQBKQ4fwShxbHY1tIxzG5DPa8+eqmqH1LbYc0HCtFIlSOS3byZ95Pk3WagiXMj+ngm7sEkfZ11U8XX5OVGqrlilBZLLiRfAFb3eVz2Li1ikw5gv2Th3jw9l2ksml8+1vfR6vN+1cTOq/f0w5IPFd613QHV6itZLCzU0Z0NkKnyRwN6bgEqmtZxBI9dAcdHB03MRrGkIqxQUMB3VYfk5Heq96IEXoe91+7jd6wg3a3K72Cry67mE3oJplGKpGVpHEqFZEGD8l0BPV6DtlCDO1WD8cHDXQ6Y0T++//xv53/8Ac/AvMC5TKbXXJQKz/lltVXgvfLosXlaN0H5Z8NvK8D/cs+0weZ5cjW55hfBUbLXLkZ+IfguqjZXnj9NfAO5X7Ln3mdjtFXLAP3MngHS4sVOwgAq6siQa3TIxc7lYKRBDvBi/zOlB1azCFgw44mtEN1E4Wl3AQUH7z9BeXme2YrnZhSCP3ASJNSp3bzEo3LU+zvPRVDe054dn6nRnU2i4CTtdPpy8LE6NsKTgiukmj0eFyRKQbtzDQfwy1zYJRkFcHOmdAWqBCofSsCTXaSPxV+W4qaNMFGxQkVCvwsi66V1iDNwOiOzm9sUjCQCNK67VjnoaLbkpMqItXIRYH3hIsFz4l3S9UUEOVJs9PR9nSO+iHwhH01NfJWOso1aLZGy05VY1Qh1S583izp5jMU7+14XBQvK2t1bO/sSNJUjb/CSNaCFFKgFn1fnZ3h9PBQwEoWeecVouNLq2K1LZ21H3R5MQNvLoQe1+2Dt1A2LkFruRedyxFMLNG/EJxogwUz77LaER9LZAQ6nlt398p5cwGjpwn7uD579kwrHkWRNZd7Vd+sojthV/ZT1NdLmEZmODg45b5VvkkjcyfX73KXxDOcIZoc4e69OkqFGC5OjzHqpdFuUds+wdpmCdu7VSloevhwH2cnbUTmWdF4Ny4bSMWzGI+HKFcLqG/U0Om3cHZ+KrvP8WwuXXpiSCORzCIeiWPYHyIlu48xUqkY1jbzyGQhSc9OZ4TmVR+R/+F/+u/m3/vu9zEcTFCp1BW8nV+G3iS/YspZp4qtm8uXX+O9jQd/VeT9EonhEle+DB427f5dgrdFtyFIqurGvvzIeznhKUUc/pejiV61WFzfaVxfrHxPF3u9bUlN5236bxrdMFoQ3T5lZpwwAg7hwObglm+v+EYSbeORJCyZwNPFxc7F/9m/GpWbyW7HSdtk28yWW3P2Nx3i4uwQZ6dHUireanbR71Pul0AimUF/QCe8PgZ95RitCW++UJTzY/RpNrAEASHrXE9UDVh1wTKwptsff7YIjvSfeq1rBG5qDeuPKvp9aq+dNFP18U6JYbsc0YMnRNbHuhF+nvSkpC90QguJNMnJ6k51I2THGI2WaR6VEY8NLqh8j3ibpNI4PTvH6fm5KGbUQW0uVBKjf36Jj4r03OS2XbXlwju7VnpC/ritJp81P0d9w9ncgWqJOYbjsXRJf/3BA+QKRdWZO06aznay+7CmCTMW68zQurjA/tNn6He78nm8Jn6+IIEz9JL8iquW1MfgjFmFCtL7TRAR+1jX1zWcK9Z8xN1rMTOhdFutoVXlFipqVMeuNK0P3v48kADERdzcrZEGK5eKUhbP58FmKqTfSE1x3LDAKp6K4bJzhGhqhHh6jlgygnQmh1g0K5QHn7F0rRmodJRCvGotg89/4T7KhRieP3mCy9Mpjva74h5ZqRXw4O07qK7U8MEHj3G4f4nRSO21aZrGhsHk74ulNGr1Cvb29zCeT1Cv19Du9nDRbCCXySOV4jkQvEfgtkzG1nyMVHaGaGKIVDKNTLqIbmeCyH/93/yXc8pPInNmxkvqNBfRSE6pD79SUru8SAdl+b3aA14H00Wd8jIIMxnysq9XgdlPA+9lSiGkFhYLBpY/m595PeL2okqPAjK/lxDcPdlj4Gvs/vozgrc/IMPFwmyqwuSwvU4AyRllKXhHpRsHr4UTWgCebg1M/rhyZ5UX6pZXLFyZW4/HpWmAqk1KAef9qkVn4fqDptAcH3T4GyEyp+/5DJNRB+3WpRQcELyvLjvo9caYjKnG0SicE4WAa8ArXVKkqYDuKgiYQjO4RJ9UYzrqgNdswCwNKdjkwSXWuC038CaIaMWpJiDFpEmSUq5BhcfVSoRIuiKVDIza1PpAE9Y8V1PpyJbaedFrPcBcwJvRMqNGGiLVmcSiZ3qbBkZMGCYwmk4lF0HnQSpZJNnsEqaWA9BPC2mGIPo1u1T3EKzSkuX4ovlPJKR7/XAyEjB56513UCpX1KAq4P7VDVRoCs517kCoDmo1RS7Ycfw5m+hKBx5pphLKXa+VuTN2V+tEOSuJ0l1LPGuW7c+zIPJ2RlRcwKSFnjeWdFeo53cTeNvxNH/gGjK4ZiksOOOOhKql/f19pRvdKs2c0HA6wGDcRH/aRL4UR319RWSgrKCcTxPoMgdE58CJZpxIRFRqabz72TvY2azg7PAYH713hIN9PlNa6E+RyccQTSTR71HFk8ZsFpUcSDaVwnwWU5opMkI2n5UirkQmgUicBUcz+a+MXypaEBeFynSsbqCUbk7RwzQ6RI4Kmvo64pEUIr/zz35zzq0bw/uI6yBNBkwiHVfiHgLqInj70bcPuuHWP9R5+2AUOhhfh4dlemPhuC4WvCnytpV9GfyXF46bAOkm0AzBfHmHESYs/7+IvJfPzx/gwXmZq+DSLkcmh5uMAXiPNQfPbSONqWRyuorDwM/bVTcrZaD8I2kTRros8KAnhNJFTirjtvovu3diNys+0wQHhlH0MxkjGhmh2z7H1eWp6sojMYyGNJgao9MeoNcbqLW7k5Exwu33+sLdsiqR1YKaPKV3CeV+WozEknEW8tg4U15bvVtElSGNG9R33TrhGP9K2oOLgXZ7MTAzcy1d5Hk8HoeJRhZ0aBOOiQQusYjODdIqdt72zPR82ONY6SlSDuz9uLGxhmw6LXQLI0BG23FSWqBS4RytTkfoGF6vGU3JOYhj3qLe3p6B7bT4b1W8lFReSNOlaAxjSi6HQ5SqZQHvSrXmErwq05MgxEXuzFUwwid4T/p9XJ2coN1oSKTN11JSSQ8agrclhZZpPw1qQvuKALwZTUsTDd2l+QEV77H9W39WR0G9d65bkhQY6ZpA6iKMyl1AJq3cVCIotgeUZ+bzqFYpec1I8QzHkwYtOp7ZQm88HQGJCWbRPuIZ7no4DrkApTEbx9Br97SckJsqdpaKzpFITbC2VkQ+E0P7soPm+Rz9PpuGxDGZD4DoQBbl6SyO+sqmwOPl5bkooKRPKGlD9rSNcHxOqDTEaDZAvpTD5q1NGQekauYTBjQjjIdqSEbqZDIfA3HV/WdzeUmiRv7RP/n1OVsrUe0Zi5LryQLzsPTduGsFEkebzJjhDemEm8D05shdh96rIu+/DXjbqu2DjE3w5ch6+TU3RdIayfuqG70HPti/mvN+udrkVYvIMqD7CUv7WxCFLYE3aRNGhUxYchCrTay29LKISEL9HI0AACAASURBVCJYV+5ux2PZMN9HEDC1yU335KbzFjpCJpGuCrMpPYrHiGCITvscF2fHGA562gx5SpMs2rLGxSWQHcpNYcKEOYGn2WhIUQ410JQUErQJoKKYSSQFvKmi0W22A2NnZkVQk0KpqRajELxVm6u7K4IuJYXCQbtGy1LRKJG4Thb7IpgSwFUlwd0CuWwFHEoVCTZUNcgCIY6BVIaoUkS3u/TdADbW17C1sS4AQ716t9cXsOZWn/I4ls7zvKghtya7PAcBVUKS7DR0kePn8zVa2KMVAOR2t7e3JdlL+ku4dQCdbh/5UhlvvvMWqqz0FIoobMdn18tGCALeXE7IDTHx3WrrdYxHaDeb6HfbS+DtvGqcRFDyC+Jtv9gX1gIcud+uknY5WFJAdk2/g+5X6i8jPueKzXqO7lnavJYFjj1nnXMl8zyUR7LYjPTJo0ePghoC3XHxUU3ZbArz+AjJXASpDMckw2eOkyQmo4gkBqPSIIQrTlR2U5MpHTInIHMenccxG1MqyFaIUcwiXDRHkkiPxlhzQTpthvGwL0DLZg2szZEeq7MhookIJpExZpEJptEJ1rfX0BG1DQ3blB7DhC3hqLTiikNqR3cntFRmVB75j37ra3OanrCKKBHPiRh9IlsFHfiqOHFdLQIOdFn9EW7pZYy5clwDcCuNtk4XUmEpEdd1cDPwDkDTbZl04BpxEk6wMNIOI2QD1LBaa/l89f2LIHwTLBnXGxoxLS9U16Jvp4XXo7lt6U3mOkuFBj4oOybZo6T0/HUxcd7cXocdea+LOnsD9h2ciAKB28PwfeExlukkXtPZ2ZkADsHbzI4C8Ga1pXyGK49fqJB1yUBh0Mw1jub0/B4LZdK4YlXYQM/FTQY+T34eKRO6p7UZfUr0HJdiGG53KanjR1G+x96a7MYuPDfL2KVoxvW/dI1dZGl1E1TbqzHKommXlpzzS7ln7c4jbn3B/dQGCPxSMFegIH/MceeXofMY2p1J+VVzltQGyBGpELXiEib32Iprd2cb0XhUFD/tdh/9AT9/Ig1v1Xi/J1pwVvcxscUonQZVuktlEQttZdXXQ3cgHA9MAs+wvbWJt995R2SMH3/8sdxT7kTopVVbqeONN9+WaE0qFN1U0MXM2o9qWb8k5Ri9cslxnPuw38XR/gt0m00mDrQBrzGqwsGEPvGkldicQRdUW1i12zs/Wq7FTSmZm16CnuNX57jOG/nJ0bKyUxAGRb2VeO7aKZ5+KLqDoFqIz4RjhXpoOvqxmcHx8aGrzOTr1LJCbK1iE0RTM2ztrgk40leEp5nLFjAaTtG4aiplwn6erqev9AeIsPsQ61wY4GpFutBP0rCFVgS8DKWQZBPBBVzukTbw4BiZzEZCk8xJK0ammMYmiKciSKQzGI1n6LTVmz6dYjKbssoYokkiPwd6DK3WAKP+BJHf+t2vzxMJ2kbGkM2UMZswOqL2VbWdMtEFZP3Epa6wlsi7RpnoJV0jvoNVM7BNfTl4hwuGKTD4jMIKRh9ql6P8ELxvdjZcplZeFZW7IbYA9v77/c9ahn8F29CRz/+cmz4z2CV4NMnyZy0nTO0zJXqJxTEQw/eJSgVTqQXwftVn/o3AW+aeTkr/S65TR6py3pLZI8DRla2JdquhfSNdgky5dv1Sr5GhaKB7fUasDPwIrtqwgfpfTmWWfbMAidti2U0w8nb0RNAA2musK7sBsRpVh0VOdhnPMwI4JV6hFwr/bpppW0Rt22/bdANo04DbLk+qORkFM1vkKCj+zVwN+fqVlRq2N9elAo+UCRvOMvoejQcCBrye4ZiyQO1kxCCHfDiPIdE3LQ2kMa+zHZYqREacbHwxR31lBXfu3pEF7vGzp2g0mojFk+j3h1jfILB/FulsTs3AZPV0c4r/tfxVULCvC4Y4TpKe6lGato/mxbl4f+uibDtS57VtKhrmBGYEUQVgfhmIK3iHNImNHwvWwqDNlEXK2qlVh1paWIKV77UqWp0fXNA0uGE/0ZWVVSQTKVw1LtBqn7s5oOBtlh7zKG1hp6itVeTZUS5N4yzpzD5ytNjUiu78oFHbudn41cIkwzFdkWTn59oZqvLdRT7S4ISt8shzTzGNchGZI5KYYh6fIZ6ilJYUDRuBJ9Fun2Ay66O2UkSllgP1nO0WA6IxBt0pIv/ZP/v7c2oaO+0hCvmqgHcymcNwwPJbHfgWIS+Dng8cNiCCgeFVYPoPSgBqKXIzSSJfZwCvx3GrcCD30Jt403nYw/V5NB88lzm6ZfBZBt7w3+GDW4665exu6IhzU2Rrx3sVgN8E3v59Da8nbJjsX6PIw8bTALzNNzqUzi0mZv3rWQZvOa57CKokcZyl5/kS3iMFbd2TOvBmlEJ6Y8D2T21Jukjk4ugE5U6VZrGKxUGfVWmstCO4UY431uKNwUjrD6TLesrJG82UKhwz+ixMhaHVnGJ/KpNdxzKDDkb4pnk37tgHZZOZWvBidgP8t/86jQCVluF2gfeLqhDjrUmRMGJfXV3F+toqYnFVD3TaWv4/mmibMbG9TTDinkmegtWB/D2VDpMx8xpTmeRMbDHpyGsQq13ZJUQEvLMZVg7SATAhC1N/0Mfp2Rnqq+t48PY7yOeLEr2LQ2FghRuCt3THknsVgjeY0B0NcX5yLPpv6olFr6Fcgj4+3V+qBJJ0Kr+XFLJGqwkFJH9blBnauNdjatStbf1Uwhm4Csrir89Tdz2mE+eRdVHKpPMol5kgZjPfS4zG5K7tc815cIY5/bvZYixFeSuloay45TPUalo9Fd851d+9uzoXmyOCzWFAYwu/mMXJrtDyTmwETovmmHDYc74nPsc42sMsNkY0PkOtTi8fFmuRhO9iNG2hWGKnszQGowm6XdJoaYyGEUR+55//xpw8y3AwRzZTxGQcQTZTUk2oUQuO3pDJ7qJfMbL3TKeWgU2z2v52P+zf512n3aUAB3zOWx+qnYc8Mk++Fh5f37ysjPHg9wY1ycvBevkvtliE1JB/XT8NjH3w/WkAHhyX17mUnLT36mvCgp1gsXSR95CmU9R5F2ker5Wy/oC3Bcc/Lx6T7Z1eSpsIMJsqI3ym4fWYha04TSk3Ii3opphNRhjRR4TtvBiNy3ZcQV6aELiEnCQlSWeMJhIxsjN3o9FCT/y0x7KdFBMuV0VHTbaksBYCgXCMKbCoFpzXR/mjWgNMRQJm1ZkG3kaL8JqkCpASPbMpdQoInYwhJcCxakVO1HaLlt35yvD3TE7ynlKyVq2UJAjiNfP6RB45016aTJQlU6zsJFAzEcpnFpEAyuXvNFKTxgxMnLJjeUJ0wKyZYHssdiO/bDRRoBHT+jpGkxGev3iObK6Ire1dUZsIf5+gC6U1LjPwVgqT4M35JhGyqE+mUjZ/eXqGs+NDTFk8JWyGPjfDaLknltSeEfw0D+EHNzIGnZxU6Atv9xYGLZr0trFpwB2CdLhT5/3VhVN3VNRa83esZCWA8xl3ui1HZThgFbbABaMSQDt5IjtXOodHPS+Nrtk56fqXLjAybrmbWCg41L/ZtYlRnOj7SQeqLUVE+PGZgDdtaOmfMox0kMzOUV8rYx6dSt/T1167hcmkgf3Dx6itMPlaAh0nRmMWDCVxcdZB5B/841+WLnSr9R15QeOqg0FvIg9aIw8DRqkDc9diWxnn3eFRA3LjXUS1HCFbVH1jebynG/ffpw9Wz2FZprcIjDeDtw+0LwPsV9EmRlNcW5zcgvA3oUL8z72JclgEZhfjWnmyNzg0yg4XMD/CV7lUTGgTRlikTUwz7EfnPnj7wG/grc0YtLgn+HI9FgM9tacSEB5SJqWCu8rCuLVWAOf3dEw6ZCxRtxj9uNJ0ZtG15ZvubmzS83DNZgfnF1doNDvCDxN02T5N+v9KdyOduMK0ux6XPF9OmNDXhJTEVCjAXF4LV/o97Xzj0x58ttobUycuwZuaXIIGeVWzhbViKLufptSRZhNUoAzY/FeNn/jN+0glCOV2BEWVNNK5UBtFzKGVisLw0BmSwBpnt3Y6IBZxed5Aq9kWukS0/kGneXL1E6Tic6STMQFvasePTy4wmcawurGNdC6Ho5NjTGcR6a1I7nt9YwO0eA0Cg4A2cfkKJ/+1+ZuIRjDsdqRop311ySyaArq16eOzFzGGPXdtmGK7E5H+yd+0DiAAOr+/tqMWrbeoqU34LA28Q6DWEcnnZb+TXIYDTD6rbLYgCxmrI9kEmMnEsLGJA2/hp1mZyedGaGUi2vkFCadOnlu9tr1J4D7ctSj0om7lve2VjOjdLaZ6hy0UeYqS8BwDiQim/LxYRKxhZ9EZkBxiY7uMcjWNTx5/JLuqn//5z+LJ0/fR61/h3v27GA7i6LbZhBpoXA6x9/wUkf/4P/0l4bzrtU3MZjHlHIccaFrdFBZquAt3WmYdwNfBOwC5GyJv3QaxjcNiAlGfyHXwDQFTBfp6k66vhvo6TWbcpFaRldlWfU+u9DIw93//KvD2I4tXAfTyAmKT396zHIX4Xib+QhZEBUv3TxY42V7GIAnLCROWmnjUBTjk3gPwdhPPoh6jTXzwDs+LE9C6qGvC1D8OgVr4SOO8PfAm783o2zhwMfsRPe9EOFUtU9dtbbg4MGKhDWwHpyf0NW4LpcDydJYSCyDI1joumXx+qYWqNtAOqxS1j6X05sxmZMLIpO5r8tS23vxZEqBer0c/+lZO3Pw0XEWhRd2ubJ87CjVuclK3WEwibvqjTydjXF2xglUjfurp2aEpEiVQaHKLHVSSKUrWRti5tYm79x7g4qyJjz/6CS4vWhiNaeiVklqUeYSuhQPEwKYJI2xvbuPW7n0cHjext3+B8SyKYrkq91AkjtEE1tY2xCaWQVnQpeYG8LYFmJ9D13dSJqcHB8B0jATHEsv+RWIZRtaSL5AdiS5EKt2056zgza+EMwtbHtM2Bv0gRgE6pEh1l6PfhiNChVGJ4XZvpJ7YvX0u+moGDKrU0HFp3HiYCCUVR1xh1K58umsKwnBCGAYLVt0FCAPB69ZCxjDyDjFJgDuq3LZ48ghw8+OVLhlhJIlHLRRK4ap9JXLF3bt1dIdXeP7iCUqFPO7e3cL5+QtUqgVpkHJ60ke/m0C/M0fjqo/Lyw4i//if/r05t2iX5y1cNTpYqa1jtb4umkTNvod0gTDmS+Ad8GfL0bcDbz86tJt+A3Qv0h43VG0GmWlPJeI/7H934G08u6wwboUN/6vXF0ap/k7FVm4DUB/s/UXmWjRujZ+X7oNxujr4F0FZe/jFJOlH8DYQVh9kS/qGXKPRKT54cxIS9MPI23VGcVQBowjxAnH0gWjBZSxrZZzwjhKlh5G3Rtz041AunOAtvtKMSBx/akUcWrlnEVdcou2rqxYuSZ/0BuLSRhCn6oJRuOwFY6x+ZLSnftN8QPR04f21SkBeI1UhvK1Dlwjl9Vv0xuumRpr/pScGr5//lhZnLjnGhdE2Izy2fVuxCWVw4j3tFgX+nmXYlKwRqOk2SA5fexDyv/Q2UddA6oTjTFpFuyiUgS988R28+/bPYTZN4OGnT/D++4/x7Nk5FXxS5BFPdrG+nsCtrTImwz6K+RX83Oe+hg8/PsC3vvMe+mMgkyu4R8NFLon1zW3cuXtPtOQC3hKwmoLLhB2OwZbKzhn6nS4O9p5L0jlPy2EyCeSGSUV53d11Mdb+qdwZWdFUEDC56aHGUhqABVSJLMT6P4uqA5yQ6kpnXUsDLddSTwMVBXdRC+kbJUmZiGcwYsLR9ToNI2Kf9lRYY5chnWpKbYjixjX6kE3jQuTNQDUs6FKljuXDPPmwnAsXs7EkqOljQg+ewaCLcrWI3qSF0XQoEtjpPIKzy3PMY2OsrhcRTU2ko9V4OMb6+gpyuaQ0ZmAeod+NoNflf0n7cb5FEPmN3/67knk4P7sCnTMTiQyqlRrq9XXn5WzAxLvIyksuI46zclrv4GZ7YHMT522vuzniXYy8b6IprNLKHvJihKzZ6J818l6Ogl8Vjd8UIQQR6NIbVaa4uEtY5p8N1K+Btyh1Fq1n7TVa3br4JfdV2mcx8h6qVNDRH/YZsmX1chDL0T775y2Dt4Cz6x5LcBJHO0dZCM8pCR7bMt9Mm8xZjEAwl9cxYUnO1vHd/L2nrRZ6Qjhd68hCwIyKXvniitpvFjGQemCV41z12q7CVADceUzL2Flq/mxbcDG0In8uyT5NYhJsxCJ3TB+JVNBJaNHRUJNPBs42lsWtjxOefLXj16URBkvUZSegAMSoXJOkCm5sRsudqyTjJJruIpnt493Pb+M/+PovYvfWXSSiBRweXOLP/vS7+Pa3P5T7EE8OUK2N8c67K3j37TtIRpI4OxoiGd/Aj957gfc+fIpEOo+x0AGM6OkvncPG5g5u7d5WTboxb9Ic2IGak3pKYR5NwoYDHB8cYP/5c+HWq4W8JCxnY1YgKj9u49nAW67NfFy8xKLcNGmDpu3fjKfWsen4dtdAOARwk8aG99w3J5PhLPpvtXmgNQJL/rmYM/FNGozPYDGY8nIiEmqoZQIVP4yWTc0iNJZUmZs6hedg4K1jx3poKklsETqfI30iNSFaLOewvb2JZqeB84tTbG6tYjht4+ziSHaRKi6YolIvolrP4uz8WCgVVh2zq9Xm+qrkbE6OLzEeRjCbJNDrjUT6So/4yJd/5e15tbIi24zX7j+QVevg4Bj1lVUtUY6TSplqvf2A7akScqO0k7YrOXVRtjV0NQ2n/ds9uyBqteSiv9KGcGSacv2ND5ihJaS/G7DXKXgvAnoIdK/ite091ymKxaTo8oJiwL187PA4rtu1G8j+8f2fl8GY27lgybwWfds5hddmtAlHc6c3EKWCGUzpplLf4y8e/o6In0/ahAOZ5fGMXK1UWdYRkataIsb6TcrVK9A6I33d/TBkUYCWpGUA3loUIzJClwA1SaF1SNHCGR38QlNI+SgLKGjIM0ar3cVVo4VOh40HFPet6bL2V9Q+mkKwiR9FmLC1pBcntfhoO9qDU4+eI1ZYw3J5UzrwQOE2Xe0HxORLFDO6Q9BoUD1kKAMkkFv0zohL6JfZTIzA2NnF2qdR6uhobFkgCcor6xH83Jd28O5nbmNraweF3Cpe7F3ge9/5Cb717fdwenaCcnWO+w/SeO21HG7fWsVW/T5+/P0T/OWffYqz8yl6gxnidEaMsjFHBvF4RgrvVtc2sXv7rmjNg56Y3EHN5tL9h94z9NfmboFDrtttSzu7s8Mj5FIplPJZR5vQMVE9UkxVwd2EtqQjIIbdbnTuWjWnWzPc73TMOxWI5OBDcUK4wwznn9Eo4a5HKROVaDI3kRSql0NLbSO0rJ5jgq6I5NJN4MdnRfsCS7lyIWUCnEoe2V1K0ZXTwUfVoE9fa/jChONE4hqxz7amzGzNx+K0KCRvkUzHkUzFVMs/6GI47iAWHyFbSEkz4U5vKAtsdaUExCfiC06pIn8neZpcVmwkWs0+Bt2xuA1ysaKWnV3mI3/vt355zs4PB/uH2GSiI5NDq9lCpVKVYgF+sfKN2km2uRcdIllrd3MMhOym8t8ScQTmMjfJ03zN+OID8rPNBt72XwPvm0HfSpwXodDO76eB901guhyV/23A21+Eflq0Lw527jKuf2Yol1ygpKQELYouow5Hm5i9qHHJYfTuypXdM+LvmbAU8K6wwlKjRnufzkeblD5F5MBbikesWEfpE1EkOPAWbatLdCl4O0khX2OUC2ddQL9oFC/nIB+n2X9G3d3+AK12D61mD72e7jIImvwW3Te3k86Cld1qJEpyXiX8WftlhrQHr4t8t3G0VhpvyXWjiAyIbtJ5MyIkWLBKksfTRKcro3c8eJq8e4YaYlZ4DoTjZupAVS9APDVAeWWK198uob4el9ZXd++8IQD+/e8+wh//8XfAVnXbtzN4/e0kdnYi2Nlaw2r5Lv70/3yEf/1/fCiG/oVKWXpOjscpdDsEFlJIKWnXdefufWmAQRdDLjyUErJJdLvVQr/Xk8IuLvq5XEZ2CqfHx+g2GsilksixGTQ5Z2tCLlWsupAJcDPSd146i4GBAbg2cPGlwAGtEgqoFNIXWqd5KjXJ2TqFj9s18VnGJReQFH7ftP9Gi5FaEQ8bFsiIZ7o+F34LiyDukjRFSwhPLQVFTo6s0lLuzCbSzFs7EJEaGkqEzQcnrSPnpONYx0DpYUzkh6RMJrMxhuMuIjFKBblT7CIWG+DW7U1hn9mwodFsIyoFOxMMhn3kC2UJTCjK4v1hwWQskgZZNqGrOFbYzIQ5nN/8z39jTt3r0yfPpGPExsam/IHGRjRVGQ4H0mHn7t17wj92O0NZ6UQT6Rn2200NJov1qFuQ0rhI2gq9zBPc+HI/mcj+l4rSwX+XO1IvAltYfbUcyVrUufz7myLu62BvEe51vvvlkbcCjmrPF/0cbvrMa5E3cexvAN72+bYwcCD3RxPh8oy7tuex/Bm2gNi9YXsuDlLfmGoB9K2Diq9C0RNwEbVFUhpxq5yMkbR6iGiSx0XWzi1Po3SVISp/rg0SlK7R4zESZqSsz4WSMGA4YhVaXwZ+u9WRghcpuuEOwFFOymer5a0oh93OQysjvW2u13neKDdrw2UA4N8749b5NxvzpE74b3P84+t14qvChH4onFPJRBRDdgafjaTBAf9OHl92uAm627VRXhlifSeB+loe6+vrePPB53BxOsY3vvE+Go1LbN1KYW1ziFT2CjtbdayUtvCNf/MQ7//4BJXKOrZurYsU7WBvhvd+2MR8SnuBFKrVVTx4821pA8ZFpt1t4dHDRzg7PdVdlbQ8owNiBqmEVlazOxF7W7I0nCqTZDSGYi4rFgCMUsXXW6oudZEV8PYSmWHwpc6A6mIZWhUYeBsFouJqCxSU5QsXWgVxcX50wG0KKz5n5uOYz9CelzpnRQZqtSN0o5ySZmNgSQsFle9xB2GJau1FpSJIeb7iCaSVtxw/zE3wDYl0FNV6ScCeaiDat4oXjzxH9YYn781KytGoJ46F0iMVA2Szc2xtr6LZauLsgv4xEelUNOZrJ2xEkUanpfJYLdCMI53KQ9JJPI8YQV1pyMhv/s5vzllRdH5+IaZAa+sbKJXyrkSYBukjqT66c+ceopGE+M5SikOT+SDa8pI0cvEu0vFX2fBBaicdnYwKUTcm74RPX6RH/Oj1ekS6mDh8FS1xE7j752egqK+zpMTiDsGO4UcJ/nHtXANu2C1Qduxlbt5/r04E9+nX9N6LunMfhDnQBy4SLZa0J+ny+S0vZAYy9BZWnXcx8DYJI2+LqpeibgfePFn5HKc2MYmgX1Fp4C1AHgC2H4X7+nDHn7uFz+6hbFzlFFTGRaqPWvDLqybazbYU9Ch4cPJo8we1eAiTtproDe82r1lke653onZx0ejMIna9RxYJaTcZA28FEFI72gzDSuztOXPyk3LMpjPSjXwyGwJUmUQpwOGi5uQIkREiiS7i2Tbe/kwdu3eL6PXbeO21N3B7912898Pn+OiDD1GpA5s7M2TyTdRXCijmVvDx+0e4OqefTQnFakZcCg+fZ/Cdv2ii32Ev0yTy+Qru33sd8WQSZxdnuLw4x/nFOSajiQC20A/OQkBUGs7Hm7puNmlgZ6R0IoHVlRpymYyAtzQpDqJvB95GpS3ruF3VtUldw3mhz0IETJ6PkM3HYIFcirjtvmsD7qQ8b+ridWeluKEqIZcAF+sUlbQG/iv0vxE7W10w1JdES/EJ8oECRRQuSo1JsjQxRbGSRSablV6tDCCY4OZiQUqKuxvGB8zfMEpnE+NEmgV0bSSTM6xvVKRwrT+eIJMtymJzcXWOwYCvj6DV6CMaSyBfpI0v1X9TKWxk8RbltZ1OS9Uu/8nv/PacFWxcfTn4OHk1M89ts/I3V5eXQp20Wj2cnlyIH/PO5jaqlcq1IhADA582saligGZSwRCAwzL2ADA06NaKqxsKVm7+nTcrb1ClLIP2Mtj6AG6g5+uqb/pMm6Q30TLLPLO/oPgL0fJ5vQq89RhhItTfojKSsMibOm8fvJcXs+XI+/xCI+8by+qdT4WPesH1BhTIInUSRN4SbRsYO09t23oz0nbeOVqZ6aJwqlKsYtPtvKSKT4o/tMLQFlXmaNrChTfRbLSlMlM8sgWMaPSk4C0TTyxl6ewWJoM55lmez+NKk4oUe4BqMY4fWPCf5FRFFueA3X+GPL4ZZdnvZdsrCVbt7pNMclsNpLPsqqM8K7sI0ddkOO4hGu+jWJ3irc+soliN4uLyCHfu3sZXvvTL+MlHB/jmX34DifQQO7tJbGwlsLOzgmKxjOODS3Q7fYynfcTiY6mQ7pzfwr/5o0vsP2ekT+41h1q1Lom8y6sLedb8VtqBVYZqhCWtDbk1N/MrRuBsRTccoJDNoMKcCD3HnaWw7Iykyzuj7xDwdP5YAKIAGaozlqkR13A7KMgLwZd4YvbAPpBb8MP2ZfTDAVharrJTHRtKf0hCWRwH6SNPcBzJuVIeLWInl5yUXYNLMHN4TefU4av8VXYAsqAr8JMpiafoApkUG4F2S5t8k6bkosY8IaN0cumUhXKXxYi8O2hI4+LKSg6VcgHlag3d3ghHx4diDzGki+A8DjZL4jXnCxl02j3xwimXCkgl4xgM2lKDwO/I3/+tfzTn9iiTpc0gHzIlWiw2GGMObumiyGXzUvXzgx+8J05wNAO/f/c1bK5tBG51BgZ2UyUy8XhvHxjDyNu2RnbDr1MMVna6DHzLkXJYyLOoxrhOg1yH8JtAOQTFsCjmZwVvH9j9iW5R28sWk1dx3q8Cb0aA/aHSJqywpAOfnYN///yFxhbb8/MzSdYUi4XrxlRWiLNEmehxrHIu5LyVKzLZoBn+K62lkbf+rDl7/t1F4wF3bmBvi7G9NzQ7IpDrNTHa4RZ/hFaLIN6WaFw8UYT/5jZWlSKqRqJ5lJa085sJReudyONZgY00VXAt0JQPlzRoQIX4OxqJIj3dXUz4RAAAIABJREFUvKki+Hv1UHHWu4kpsrk4CqWcRGWFYk647VanKfxoo3mC9a0s7r+xgmmkjW7/CpVaBW+9+Tmcn7Txk48+wHTeQCbHjixxrG/URIo4kD6ftBa4QqGQxJ3dN9E63cYf/K+P8OH7x2ypgFgsjXgiLeDNz7IoW8CJZXoROudp8lV3zFq4Qy0+nQVJpVB/nHA+MNrdRn3AlUMm+DkZaKCJt3mt1KdvBW3grrSIBWlLAgVHj/jg7efW5L6L/0kCEZDn93eGrlJTEqHkrAmitC8gn0yqh+9LS94EHA/CfyvuS5VrjL1Hk0KN0MaABmd0W+WCR/5aTMGELouIfWypVJYAlxE4e4lKNyPqup0PPVfHwaSDWGKMRHqOciUvC/flVQvnFxfij9Prj0WnjkgC/b72sOTYy6SyWK3XpYFyJDrB5taaunT++j/4TSGaRNtLuKajWb+NyXSAXD4tetT19U1JYn744SdSwVQur6CQKyCdoIFKVsl+F50ZeBvX5NMDy5G3AbDR4soRh3pP/bvjvV0V1auiV/MfvymivikyXgbPmwDON4K6icbhMezaDSjD6woVHj8LjWNFOv4CFb7fqsT07P37FVRYTggMGnkvg7e9fjnyppUoo0GqDTgW9FkZZ2++JYuf6Q7uOGtXMi0gp69XYNCIWn0tNHJW8BajZCleEAA3p0kl+mweyes12tYoSCc9eUs7nsTH0kCEkRf574sL1iw0pPkBO76n0lRdKBUiipRIyJsSvDnhREHidmscs1LY41wZGZ1rDkPpE4u8DcCVMrLBqlGTldYTvFXfPUUkxm1yHPk8uxxFkCumBIDXNmqSAPvo4/eQzExRW81gAiZkO0gmM6jX1yR30B9cIpnqo1yl9/5ECo7oCEpOOp7kItrDndtb+Ny7X8HD9yf4F//zD/D40RUiEaqH4pi5TkOadFPFDEFYGke4VnriK8LkNxdHqTacI5WISX/ObIqeGuoZLkDvim7UiElpIEpBtVQ+/DZUpBvf8pfSHxopK8dtRm6amLRo2zxk/CBIKDJG5skM5tO4KOXkVwKummcBpXsRJgJjWNsoYGOzivFkhEeP9jDox9DusJI2JfJnBj2i5Y7OkcklkM4mnfSPgUJMdnVUPfHZUjl0+9ZtpFMZnJ6cCXfNBg78fPrW8Lmbakmqdzl+41PRcsdSUyRTKh+lXFA63rMordFCJkX3R6DdvpSFPptPol6vA7MkDl+coFDMYG29ghETob/6G78xp2CcYTiz2e1OW1aqRJJ94LI4Pz+VCc1MP1ukcSAxOSD2t7MoyuWKDHJTJ9gEUL9hX1cZPhjzNvHB8GU9L8PXSPoqmGA3Adui93g4THiMILN9bfhclwNKPOnKX/824G1R7fKC5IPuDafjONrrfL9NAj/pswDesZgU6BCw8nl6m3A7aXrZxQId+9wg8na0CZs4hOCtQkOJkl0GdXkRlPvkfEzkb0ajWNGFR5uI1tcSkiIqs+jbRe0u8lZiW6WCgZOcswfVBYDnw7ZoGvEy6lPlAHlJlRCSB3/2bA9XzZZwupRXaZm7yg+1UYN6b1s1pdFcPD4nqDS0cDpwjUa1UMfK5W3Myz1wlqay9WYjh5R6qVDbzYpO5o4Qpe0ES7hZCBSTCKxSz+Le67dkl/v0+WMgNkIqE0OpVMDZ+SU6XW1pl8/FEEt0UanG8Pa799Hr9vCDH76PQX+MVJKfR2/xKT732Tfwhc98CX/xfz3GH/7BB+i2UogiB4ohqMrQ3p8T+ea5phKUMKaFMtFzp25d/Uv4X7kPuYzw3LyxvW4Hk9HYNZR2plyOxhMKxTVevgbeUpEYjml/py6OgI6esDwZn4V6sauntx9xB8+JQB2n5zrxKyL3gmNK1pQIjZ8mSGdi2NqpYWd3BZFoH7kClUDABx9+jIvLIXo97oaK4o/d6rZlkc7mMhI1M8FJ3222VKPlxN6LAykWoyUBF8xf+tq/j8++8ws4O73Eo4dPcHZ6hjdef4BWq40PPvhQfNrNi54LYrqYRH/SERfBbCYq3egnU/aNzSORiKBx2cRswvZ/3B0NsL21glSOTpRDtJtDROYJZDMpXF6da3Xu53/xS/Pbu7uy+p0cH8nBKHMk0c5JfHpygmwmJ1FHJpMXrTf9l2PMYFdWsLq6JsQ9qRCbWHrjdRtiK6WvFAlUJObR7bTEQbhlikz5va3WvhexHDk0rQoiJnt1mAwNI00bOM47RA+xsBgEQBr4CtuLfCdDU7+E5xYMVIXK4Jimdw812+GHiqrCBWsLUbn9cqEEPoxYlncHC7sBdh2n7G060wbESfW/tq44lpgJFg/XuJU83dXVpagG2PlF3mf9LQX8jcvU8/Cjd7kiR3tIZOy8m5USMUmg4w4F2F0ySMDXeaJYlZ1JxAjaErW797uIWxcSS45aUZCZIBkPrh4vjIKOT05xfnHpvEwU4K0cXbhv6bqjnuIMTsKojrIwUohso6acq/jEzOnrrRWSttuSUnBRW+hTVqtSXRik68+EVXM9BW9MHM+dAQUS6RykcS0jMRr9p3NxzKJj3Lt3D7d3X8cnP3mOv/7uj2QLvbFZRLlC7fAEtVpBaLFPPvlU9MPVSgbDURPZfAxf/eobyGdy+Ms/eYgXD5PoNAo4O2EjCbYzYyRJaSU5fq5/2iKPCw3np3Dz7L/JLOVMq2m5SyAFwL+z4lLUZ/SVkZ6WKgmm+oxFLYwup7RCuGE3ujCPnUOlJR1lDMvQUprF7rkuJLpLEjrD+XzruFIlCouQKG/WYq6umH0hQlXGCMVyGnfvbeLuazsYDLv44fv/FpVqDptbK+j2OwKulG6OJioD5MKeTLIZTRInp5wP2k6QyUe6NJ6dX0mysFCc4cEbW9hYe4BibhfzaRJ//Z1/i0G/j7/zla/g7bffxXf+6jv46ONPpbCq1W4jX0yjslrG8fkR2t020qkEJmOebwOf/7l72N6p4ujgAJ98/AyJWEUaEdcqBaQLwHjWBH3VK+UaLi/buLpoYbW+gcjrn397fvfuXUkM7r94KhwPwZslvZwoJOETsaQ82HKphqurJq4uG8hkCtjcuCWRt5T4Ou2sD9gOxZT79tQWPuD4tIofhS7TDDqxFpOXfqQtf/eki5pVdtKfZUMnPUkPq73tnKNpgj8yWrjB3naZwzZQuZl6ub5dXIiYvXOxiGTRFMe/M9d/Dj4zwoITenxMpZsIQVh2HR5Xbce3zydvR3nV1dWVFNuwMMDoFjuuUhbSJTZIQoURuKNGzK7TlcxrVO0iaMd1m4+3LQYKtwbwFmVbMZCbzEFCdPF5hhSKce0Loyfw7CYlwkiIY5ZFPiyAYFMHVRyoGRa3wtZcQe8PuVFSH6yyU0CmFS3FbmIn68Cb90eLU7RbEbl3U6sYeBPc2eGGLn9UOyTi9DBJiv1nMjMDKc5kBljfqmEwamMw7mB7ewepZBlHB0083zuRuVirZZBMc+HoIJWOo1jKC3DHEhOUK7SQvUClGsFXv/Y6VutVfP/b+3j6kxgap0V8/P4lBl0qb7iY646HixCfp3L8LERRtioZiyOTjGLKBsuplOi+hQro9qRycTZhFWpCTLRkm0P/bu7C5xEXjWuwYPPBX+x1PDlS0N+VO/C2MaU5A10AjYs2Dbl/PII7Kw03t26hXKlI27eLq1O0u5dIZiZYXc8hk43g4PgFNrc30e528GzvuUj1PvvZNzGdD7B38EwS3UxUs/lCIp5Hvwc8fcruTyPksylkc2kk0jFp3Xd+dYFbu1n80i99Dr12Bh+/d45GY4ijQ1InM9y9cw//9Pd+T3Zcf/Av/3d89NGnmNAGNjlFMh3FZVdb3sXJn8/aSKY6ePezLKCq4NGnn+J4v4HdW58Fe0l32k3kinOkCkPUqlm8fv81HB02cHjQQLm4isidd14X8OZ27sWLPeG7pSa/WJCbxwnNllQVlsyvrEtPOGZAyXtvbuyEZcBSjbYYbeuK6jSeS2BpwLAM3j4o2nQMAVEnli0QMhC8BsiS9wg+J5QO6oR058bh4/w+rh/fRAwh2Er0vMTV+QBtWzifTghB7+XqlxCkF2kbd3XhtmAJq5dpi/BeaCTCjuEEkcASlhGLM0uycw0mgJtABJjG5aXQFIw0QvDWD79pIvrgbQbISps4/trJspQ3J1iohjvc9zgBn4uyudjKIiPJUeXNLcIy6kYpGgV1PacQJPz7omuV0xRLQ2IaQzWFhmh3Wek2kUhbIruoUhss8HB7M9mmc+FTvTeTjVqMQRMsHptJKOk16Cgcnq6WvIeOghzXlgtiqzNGbkz+Z9Ip5cOjM9H9DqddibhXN2po964QT04EmGnRTBCZzRi9kxqB8OUMrFhEc9m4oB0XavUMShU2sL3AyuoUr79ZETvRk/0JPvh+H/3mGr7zjRe4OKGahFGlzhlbrHSXQDWOqngYhMWj3IHlJDDjvDk7OxfwzmdzKBTyUqwzGlKBMtTOPtJ7x1U8MofhdkcaTLsciD4S+ZKS9iUvJJtiNv95XvqzyjBlp+MO4IN8vljCxvaOMAD5Yl5oEtJR08gVBpNTXDVeiAyPFavDUQQfffQIK6urWF2rYTYf4PneY6HRcvkC2q0Bosig0xrjcP8Eg2EP+UIUa+tl1Ndq6HVH2Ns/wfpaEW+9eRcnhz08e3KJ84u2NNjIpkrY2rqFL3/pSxiPB/jxez/E+UVTGmmwxyX7Zg5nE9kdx+aslOR8G4ksdHu7hHKxjObVGIloFZ9+8gyHxy+wvpXBygaT51Nsrm1hMorh5KgFzFMaedP9LJ1OgHKxdrsp0dD65jreevMBnjx+jKdP97B767ZkU/f3j4QfWlvfxNrqRmCZSR5bwN5Fv0Hi0lEQfrRtr7kJqEVY7wH9IjiFAbM+wLAcXnQHruuIvseP4Pjv/5fgbQHkDdLDnxZl3xSN+9ez/HMYVdzkIxyi+DKAh/dWwZuSLUtYiuzJeW7464Acw4E3t/aUgxJc8znlvPXcXMGC55m9TJmIPahTnSh4m0UsI7ywA4qWlLt2am6LrOXy+gwtkg4Lduz5mX7ccfcumRmC902dfSzRqgsaexwy2mEy87LZxMXFlUgLGTWzwIMREwFcb4lSftJ5nu3QZHHRbvKMzhgJErjVXMpVF7rImyBjVrC+4qQ36EtzZ4J3IZdTZz+mJIdtDEYdSZClsknkCimkSC3Ph8JPs0NtLJaR55DPp1Eq5ZDLZ0R58OnDn+D0bF9UJ8XKBPlSD3fvZ5FI98SJrpxfxZOPZhi0NvHn//pTvHjGJGNRzEd4TWadKzkPno2YakXF15q7g9XVFaSSadEwsw5kbXUNO9s7KBZyolF+8ewxzs9OpbhHrKHYnFnsAjh/HUgHRm7uGZv9KyPqpaYqfnzEZ2DcN48kU1AWhLDYir/nZ9G/vFAuy/PNFwu4e28XO3fq6A0P8eLoA8yjTfSHHXEaBDJoXFECyC7xbcQSMzTbV5KzYwee/mCKXKaKbmuIp4+fignY6noaaxtl1FYqaDVHePLkWAKIeq0sVZ3NRk+si2kiloyXkcuUpSCn22sinWG/1Qhanb5U1IqqKDIRw7M0d3JRNunu4O7dFaxtFPHOW+/g4rSHi7MBDg5O0B81kC9NEE02wc3RWm0d+VwN/S6beI8QeedLn5+rtpoVYiPxAWBkwa3R1772izg6OMHJ6RnKpbJwiZfn5BBHqFZXUK3UJSKRCiXR1S5G3gZOykRYXKMrsA/cPgj6D205MjZzoRCEHHjbArFgfRoCuyalffOY6zSG/1l+FKDFfouvX16IloJjr5pvMcG6fD3L4B2CsvG3y0e+gW9e0sBzVeenssIy7sp5fe38Avh6kTdd7/i6Qr4g23rd4Or/mQeEKkhcVaVFVRINm/RPC7QEgB1lEkbN7l641wa7AQfcQaVmsBDYMZz6xCuZDumYRVWDnZvdNTkVqYRUbbdosadzNFsdHBwc4OqqEZR2K3BrEwy+1oIITUqqbly75Gj0bc0brOJSvFWoNnY+3oHbIOWCI5bxM5cUlYQT/S5YrDOes4CD3ccT0lA5V8gimWIUTE56hsGQwoGMcO+lYg7r63XcurWNjc1VfPjhe/jx+99DqRLD3dcIYCOsrUfRH1yBdhdvvvYWfvS9Js4O0vjrbz7D0YsBEtEiYpRWSkNq5eQ5fKy4iEV4XKDyhZzUexDIU8kUtjZ2sLW1jUQ0hqvLC5wcH+Jw/5n0J41LMY/rsm5+4K4ykn+z+WzjToHZKUqEq3GDzLU7C3ekXn4lsCA2HFFunElFgncmrzUo80gcG5sbuP/GLdTW4mgPDnF4+IEUx9RqK6hUNrD/4hQ/+eSJKKtypZSUrvPxjkYcn3Ek4zkcHpxKNevGRhl37tSRzVGKGEOrOcPRURvtZgvJ+BTVWhGjSV/mWzFfQ7sxR7tJZRLv6wzFYh6xRBpNdk4SL5M2JhijUMzKLoY6/mH/Eru7K1hZKYojIheIeLQg9RaJ1BjN7nMg3sDayipiSEmPYe7Gzk8biHzuqz8/J3DrVnmOUrmETqeNZrOB+/fuyYrKqESjESYwT7G3d4DtrVvY2toV2kSiKqkkC3tMLoCzbmIDJOIgfhltchPAGcgZH8kBF2hRbSFwYBJ+bkib6Ptvjrx9KiGgOzwqRkwIHPtx047g5VHwdYXL8vsXFowFcHp15B1G6HoEu2aeCxsXUPsq5fEpyj818vb198H7vcib3eMVvNlOi+Btk0djn0VawssluP6VAbUScNR20+y9LunpKvLE69iVOgfnI1t3B/tOBx4MGivacb8QzbhHndjr/N2OSPuksEdBXIswKBmcCw/O7067K7QgeWmeuikcfOrLksvckbDpgZTpux0Dr4PzQ7p9U2LoGjFYIMPzGo2HGI6HEtFSxRWN0XVuglwxie1bW8hkc3j2/IVU+OXzGXGU491jIlVoHvLP8Si2dzbx1ltvSPT95Mkn+PiTH6FSS+Ctd7cRS/D8m5hMBshlSrhz6w1JWh7uzXCyP8J4kEYsmpHOO7KYS2JQi5F4/rILiVEeR+15GSu1mrRv29zcEllwp93B2fEpLs5O0WldodO+wmTUE/AWPbjraSud2c23n1WRS93edbx6wZxV0d4gE9aNnO4QLZwP5hB3SPEY8iwqTGfQbPaBaAq5fBFrG6t48M4trG2k8fDJ93F69hzZDK1wVYVEaV8yE0ciE5VonTnWrkgGs4ggjuOjEwyHPWzvrGJ7qyZJWvLdvW4MvQ4wGffR7Z0iEh2gzATo9hpSyRz29xo4P6WNcFJ2aOlMFqk0i7D6QtuNpX38DNVqGRn6z0x6mE7odzJFtVIU2qbXHkt0vVKnfLSLRvsFdu6UsFImJ/5MGiQX8mW0W31Evvr1r82pNGHVFAcJwZhGNQzttza3hPci58abSB3twYt97D3bw9r6lriUUZwuN5R3xgMSAxT5WygUkdeIU5voBZ2m9HqA6ThL/w9hIsSOreosW8VdzV3ApS3yzaoFdoBkIygAglAhIkByA3i/jMrxI1k/Ir9pUfCvJowwwt++jGa56fYor+sncNV9j9QAz1/8vGmJ6QyeDLwNdHzahOB+EUTe+aCZgYFqCNwhFaW/06ib9PYi7WFUBx982CKNgKsOdOpBEVALbuENZIYGyh4tptyptyAHrbfC0n174nZuVgovBTbyfq20lKgtylLjuShReO3nZxfodDqayHPSNx1bLiBx8j9xfZPCFOXTCHziSCil0xqx+5pkUi8Eb+vqkkgy8hgjkZmjtpLH2nodkXgCe/tHohXm3OAcpLaX9MrTZ8+lQI7zk3mocrmA8XSIXr+Jdu8C8cQYpXIK8fhUkoiE0n5njGSshEc/OUe3xVZpRaTilD3yZ8cDzlT6SF/0kStoSiRTUqxXX13F7Tt3sL29jUw6jcuzC+zvvUC72cCw38dkPMB03Md8SvmaWv3qboWLper9A8kfn61Yt0akc/py4OEEJgtV1DanRYvkusWrcstTfRG8EzEB32gygYsLJv+KKJVXkSsUcfvOJl57Yxut7iF++ONvYti/wmDcRYo7m/kAUwyxtr3K5kC4uuihcUm3RFaWs1CJz4Gd5JPIplNSmNjvzzEZJaVN5PpGHuVqBL1BQ9qYlcpp8RI/Ob7Cs6dnIs3MZSuYzKJoNFtC6fDsL5stKfaJRKaIxyIiEcxm4+i0GxI0cQGhg2AUSSmp5/Ensya2b5VQLedxcnQkz2R9bV0W9siv/cNfn5+ccKXRYgWqSybjMSrlikTaGxsbErlxYL/YOxCBPv0QZvMoVurrcjAmuZjokOd0gyGV7+1t5e6mHLkJFF8GlNcj15AaETx2ZkH6utDjQIHy5Zz3Ajj+DGqT6+B2nQ7yz9n/+Sbd+WLU+HJqx48y/QWDY4SyNJYM07qA2/zAZMftim4Cb0aPAW1S0ArLhchzSa1iCUPlVKj9M9tvT5ftJIbqKmJSQ31eodZ7ceEKPaKdOZUP1gbwDtBVLeInLX2abLHPpEbKYTchjcKV++W4IBAzWDk+OsbREdUdCuBaIOKqMWNsDKy0iSlMeI9477jbERrFXY5vnCRJS0zRH3Sl6pSTPRIfI52PoFBMShNczqWRVAdSPsYu8lH1mMlkcHF1KU2ZK6WqdF+h8qQ/aGPGcu8YKwdHmE37SKXiqFXqmAyB44MrtBszjAdxJGIFRKVIh+50VM5oAhYz9Upn4pYKJUa2XCzoanfnzmt48823JHFKCenh3gFO6DDYakojaZpURTCWhYDd6zWfwYSojVkv3+TyGwReasltB7QQlrk8gwF+QDlZ2jpIgIZNHARrEjFk81lEE3FcXXUwj6RQKq8jmy9jY2Mdb7x5W4pzfvCjb+Hqch9XrUOkMxOUa0kUqymsbdXw6ePnONpvYzzIYNBnInaCYqGAYj4rSVkqTripouUAQGycoLaSxMoa5xbVP0N0+5fIZukfU8DZaQf9bgyDwVzcL1mEVqoUhRY7PDwVt0DuUlihGcEEtSpdPJNCUY2Gc4m+2YKNuwpaJmQyXPkGSKd4M0a4d29XqG2KSyK/9g9/bS7bxnZbdJK5LAXvE0lEZrM5AfRsOi3JStrG0vu3UCAfk5WtALmwXerEvcnhC+11qQ0Szc7DWPvOGfftP0ihXjz9t/0t7PnhG1lpQky9FWimE7boWl4czOuXUVG335NJSAMZjc5C/2i2ypIB5oyKpEPKkpdFGPnrguVXWN7E8Wmg7zj/pWSsH4n44O1zhC9bAJajGJ4zfTJo+UmJF+kPjTTDz1/eKTBapBKE5fHsbkMrYEtYCugFGuZFGirknYMOdmErNCf/CyNpq450FIp0pfIkgguRt4vadc/gOHd+hkXwBAa3PRK0DPl122YbqOvYUfae3UhMS6wKGI2G9Bq5q5wIfUIeXJrXdljh2Je/qyKDSg9quBk5hSAktMOY1An19UpPmSuhFOtw1kXm6A9Ja0xE382kZH2tIO50Ryen0uIslWKiOCsqD0ZiBAOCfqvTEh56fW1TEmutVgPRxBzHpwfCjefyfMZ9rK1Wsbuzi2eP93Fx2kW/HUfritK3AuIRSn0ZzMwgLR3l/oVVqaws5N3O5LLY2r6Ft9/6PKq1uujwry7Psff0qdSADHtdqfRMROdyHIK3VNBaSzC1RQlqHfT++/UZrmTXJcD93blqubWJhswhc+X01U7OREreJ7YHUUnMZ3I5HJ+eo9Mbo1xZQ7W+IRbWt+9sY3unjo8/+gGePfsYo8kVZmhic6eEB+9sodk/wt7BAc5Pp5gM8gLg7dZIStR5BpPxUJpic+iplHCG0XQki24sznoX5pciGE9bSGfmuHvvFlLJPH74fz+UilYmgkfzFkqVlChMuEb2ezRCY3+EiNBoXEjX1zZQyOVxcUGDtT6ScaWiZ3L0GSorJaRiQCIewepaBc/3HuHg4AUi73z57TkPkE1zVWebKTXqYUXazs4tHB0difkKE1mNqya63a6Aen11A6dnl8Ktbm5uCm0irlpLAzgAGPOikE4dSpv4IOhHegY2/sOVrLiU7LL8VUFaupM732lOIomtPdok5IJZiqqls3w9oxkWFhHg/ARpAGxuu6aDyG9EcJOsL0wi+ryyD+g37ST8yDs8T43d9NpCKseXU/rHWuShtTEBI28mo8oV0iZJTJ06g9va5cXBJgGf2enpiZQ3V6s1D7wh2lf/c1SrpxM2+DKViaNygs8R8HXFNAtRsgNd4bfdNl4A5QaFiYu+FbzDex3mInzwDlUN/v2V8w/MrNw2IaCcqNWey8TkIqaUyFyKfOimKWA+YjDDLbVG4tR82zNSOpFezExKsjuOgg+/At9ltl8bs1v8SHTZ+WIM1XpeemqeXTTR7XAyZ0R+yzxTqZzFYEBp4zFGM63QpK0sF9Vejw2JR9J9fGdnS5Jpe/uPcOvWOjbW63j4yUMUMnUMO2n89bc/RSrOxKO6S0pXRuGoST/ExHOF10xdEL3PV9fWcPfea9jcvINMOiuFOqcnh3j86BNcnp2JxwkBmyDC5sRsPRBxRVkUDEplputF6wdk5hZo98wqrP0gL5gDLpnpBxzBbtEKx9wc57MgP58vFHF4dILLdhelch319S3UVtawc2sHt29v4NNP3scPf/hdTCdtZHJUYkWRKQ4xjByhUq+gkNnCkycNHO2RsqCTXwyzsbN7YCGSS0HRb5s3ke3Jev0eOh0ae8UxmrRQqaWwulaSxOnJYUs98SM9zOIN3HtjXfIazdYQrcuJ2GrzerkrY6K0nC/J/WavUu6GysWSjD3uBinhrNaqKObymIp/TRPnl4fCkUfuvrs75/aaJbLspmFJDPI8D15/ALbHYhWSVBpF4mLiQ3DfvX0P7PhCwGYknorH1VXLNXH1QdHtnNyyrM1yg4g64Jc1MtIO08ve2QrKTLY4fA4sZc2TQv4g0YV5I/g8dkSkQvwbz//45Bi5QkGaw/L8pb1IVYtkAAAgAElEQVSXi9plorvz0wEfZr1ty2cLBt8bRqkuznAezvJel6wxMAsWMhet+4uT/U0pHvXQsGOIK1qQNLVo0sdO/SOBh7snRt4G3lagYxy8Ht+Vyntqk+PjIwHPMPKWlNZC490gkvIUIhpcWdWji4odTRIoCeQ1ZkKlwK+GVEaP6DF03vuRt5MeGj3j/i53wG0ETNWiUbolO536RQvxXCRozzH8TL3/jvkRdzkGBdpFRRogN5p48eIAl5dXwfMgYLDiUEz4XXMHRt39wUAib39xFQ8MsQeNYDKnXzN3RX0pvEjnojKhKV87PupgOkmgVFoRmnJzYwWNxhE6vZZUEB4cHguVyUQlqzTpg5Iv5fHVr/4d1FbK+Oa3/g1qtSzYQGdv7ym21u9i3Mvjj/7ldwS8xbiJc5UabrF91edPWSk573kkhnyhhLt3XxfKhP5FmUwKkdkET598KoZYnVYD7EceJ3dNHbyA98yBtyp0tIWa5UIW4NvNbRf2c56b3tvttCXP5Cb3QrAjXaWcymkpp0YOv1Ri84gCDo5PcNnqolipY3VtC7XVDQHve/du4fTkAN//3rdxcX6EDHXgiQm6owNs3Y3izc/ex+rKLv76Ox/io/ePkU9vodueYdgfiQUry+xJjVjTZvVeB9q9FgZ9BgLkyEe4c28D6WwUDz95il6PC3QSg9EhahtzfP4XXhPV0JPHJ+i108A0JQEAF8/pmL0304jHUnj8+BkG/RHSZAXS9I3KyM6ZP88nM3Q6DbQ754jGR7h/fxeRe5+5Pf/617+OarWCP/zDP8KLvX3pek1QZJZ5IL4MY/EKZnkmwe/k5Ay1lVWk0lntkByLBR/I95kxj4GX7y5o20rZ9iwleJZlgosRK3lLluxq9KvbQE1+SpSrkgKPngh/lmExV5MbOf+zU4m8mU3nuZIasrJmAVqxDiWdoP0UxSbT+7Ko2o+ywsXIX5jCnxej5HDXsRxJGx+r9pO6APgR/XIUv3Bec2qZezx5AW/qTX3w9ncDQhp4apPj42NRDRC8WYxini5GUQSZfwPuoHpS9bdh4YzRHQqg4TZ6uYJSO2wHretk670ceSsQaLGOIbFblL1IXZ+Yr2pZ3C0s7BwcF2+LWLjj0ztJCoXRD6sReb841vdf7Ds1ijZyIHhz8vGLY4QmRNwW85h+IwcZU2KvTJgbYzBuIpWdorqawDw6ENDJ59dxdjpEr8vro6QxgvpKBZubNWxsrmH/4AgfffwTkRqmMzzWVDTDnAhvvvk2dna28ZNP3hNuN51mQd0Fep0xRt0cfvS950jGCuprziIaWZx07hCMqG5hAckcSazUt3D//ltYXVlHJp1AuZTHfD7C+z/+AT5670cYj8i7JqQDPLlt6Wol4K3PRcA7yvsjS0Og0PLHp9xrJxyRsnqvKltYrWVqMXjsi+Ad4Eo0hnyuKDh0dHKGq04Xpeoa1jZ3UV/bwPbONu7eu4NSIYtnTz7Fh++/j6ODPUymfSRSHZRWx9jc5TzJ4OOPn+LwRRepeB3zaVbowlhshmicjYTZAGQs3in022bjBCaNmRvh/CqXc1hbr6LbaeHs7AKFfEkqPPujAzx4t4LX39pCq9PDk0fnGHRzSCc1n8jeCJFpXHoHd7sjwVzu4rqtNj73uc+J6IB9FjiOzs5OcXZ2hERyhp3dVayuFhG5/fbO/Pd+7/fw2muv4fd///fxve99D/kcqyvj6HV6KBVLMiiLxQpWaitywuS6zy8v0GPmeTKRrVfSyb74s8oKtYGnALTL2hsQkTe0jhiWnbckBSNZk1kZuNvDkk4vpaJclG6ltBxZ/CW4iHgl+H7CUgM/NVQnNdDqsPUQm3gW5MZwceJnaJsjF/HGtDGt+Tf4oOlH3ny/RdY+1eFH2RpQLHLey4BiUbhFc1KR+BLwfhmAcyBRbcKFsUjfZScVtAlkO4ebIm+hx+JRVMrVsE+pJHk16jexR6AqcYCq92sJvAOqxAPvoBoyrJxU/2cFXgNnXTxDft0vnw+AwE7Io10C/5XgvBRAwshb360SSC4cjquVX2pEqLJC3T1wO8wCHu5Anzx+IjtQji+TzFrkzedEuoTfjCbo0Mf7aztQGcsOvDuDCxTLUezeq2KKnnRLGQ4SGI+YUEyiz7bv8wjqtRq+/OUv4s7dW3jvg/fx5MlTHB4diLFVsZiR4o9Gq4NicUU8Lti0IRobi8cJaZHv/tUPMB1mMe7TzySNJBvzSqNepc7oX8RdAs9rOGG0nMXt229i984DabKSz0axsVbFeNTFd7/zbXzy8ft8pwRovD76n0izGKc04S2UozvaOoigHY1maR5/weR5Br7qstkOA6RgfBrfHcRAYcLSAg9Gp7FEEicXF2h3hyjVNrC+dRur61vY3NrCnTu7uH//juwQPnz/PXz7m9/A/v5TxOMjROJdZIr0/KYdbwujIdvUZJFKFqWKtS9qkgl2d7fR6Q7w4UePhLOO0YUwRmvZvnR3r9drQiuzIQjHDoubIpEuIok2XnurjkotiU5vhJOjHg5eXIlFLyWno+EUqQQ7lk1wed4QeSYxiN5R2ztbAuQUitRrK5IvOTzZx2jYxsY2C6jA8vhbcypGuF1jH8OrxhUGPdrCDpBKpHCbHaej7C6ScM5sVJ508fDxY2nlY9EcB7YfodqD0gcbAhdB0qkKdTItAK4n/XNRoQG+UglT3L93Fw8ePBCwZebdSpAFvB1HreAWqg/0vBSIaH05oUcxeT4n6+K2l9E338ekFCMls/TkkTRi0cF1EwViA8mnVeS6HXdtQO2/18p/r0eFCiAWefvRvYH50oZ0QRnCHo/EUor8Teftg3fw87XIm6t6UqSh5EilT6lz6jNPk5Du8OkMPaIUuxv3zbsbgLJGYnrtoa3rwr10yUh9jR7Nnp+B9+Ji6BleBccMFSoazYekvH+Pw0jbqJ7wpXydFueQStN2WZwHjx8/FTUOo04b16ZCUTBk82Etl7dnznkhUkhWHMrwm2M87SJbiODO/TpS2SjanQFe7J1jMk6Isx215rFIQhbQN+6z32QSl81zsELz4cOH4jy4e3sL1ZUKPvr4E/T7U1TKq8IhRenzvFGXSPRbf/E9YJJCdJ4SXyIW3MX5LF3OR3TpTFLSz3zMRGUNbzz4PDa37oh3CdmZ7fUqWs0LfOubf44Xz5+IGVUqzirChBTr0JJXq2HVSlc6uEsHeLdIiteQybPdEuoV0QleGJnsdNzLu1AeSXaOuho4OtXvaUndPAttYjhvNNAbTlCpb2Jt8zZWN7axsbWF3Vvb2NneQrlQROPyCh988B4+fP9HOD89wmTSBWJ9IE4L1x6SqTzSqYIkFGnfPRq3xE6WWvx+b4L33v9UqBJa0JLOiKeGiMSGyOWKKOarGPXHEhxQPEEVUKmUQDo/xWDUlYbQF2cdNK7YHGMu3kMsiqJTa79HRcsM2TR3dAmZu91eRwLHckmbXxQKOanCnU5Z7EP65AqRL//yL8zpfSy2jK4PH1v76IHSaqdJ9xxAqpToL8zOEc9ePBOgt6jVENlK5P1oU6vnQg76ZeDtr7gL73dAwxLjB2+8ji984QsScdOpjaZYEglLh3uf3gh9UDTeUntU0eBKuyIFEg4gLlrPnj2TVU6MhRJsIKo0C8Fe/I6dU5xP9RjVQqA3C9DlJMzLgDaoMFxqj6ZRfQjey1SSfzx/sMu9A9RBLxJRDwqTCnpvMvARQPM4b0be5NbIIYr7ngNvvW/qOBdw2y4MX4yRrSTdEpBeuL4gF/RB00XH3vHCMN9AfIn3DpQsChzhomAUTBi137QwahRoMkO38AQLhivSYTWm0CcRKQ9/vrcnDXoJ3izY4ESznaIdi+DNMWWAZLkYjg32MIwnadfLiJecdwzxVBSTaQSdNrflafFS4bab606Nbp0rdfHz7gzaspNqNWlIlZDmtbd2t/Hpw4fYPzhGNkv9NoRKYZcbWop++vFTRGcpxCNKc6SSCYnI1USK5mVTjDnOGJTE01hb38Xu3QcoFCqSFCvnY9iiA97RC/zln/8pri7OkcukJXpPxgjeTE7yudCvhto3JxRxuSI/IJOfHYjr8yD4uiDNQbKIDBbmriuqsvV3ydTOjq+BHXtDxtDsdTCezbGysYONrduob+5gY3MLW+trQiFmM+p8Ohr0cXx0iIMXT3F48BSt1jG6o0u0O03xfS8Uy4IDg1ETxRK7vLdkV8WN1VWDahtuL+JAbIq1raQkKoe0cB1F0WkOJD9IT3NeT61aFcUQKS8W8TSbPZydXcnNYptCUnBiCDePSHn+cDCUccWAmSstMYWKlEefPkQ2n8PPffGLqNerODs/wenZISKf+fK7c0adHJS9fldIcj4kgjY57v39AxlQzLi//vqbWF/fQKPRBBNcJ+dnGHR7gdE9b6rZYC5E1AFf6egD61rhQMWnG4LVeAn1eLzxaIjXXruPd9991/VZpDeFKlxMKrj4NtXryrlADc/FG5hUh1Mb8PNYXfjee+/hxYsXSufENcISgCWfJ+2Uwuib7zHPa1sQDNyt8MSng6w7i+qE6VehhRxWSm3Ab4uX6YgVX70IZel+3bTAkZsjf2i+3Aawvr7bPkfui+xgJiDnzWdO8NYohzsVRliawAuZijA5qTy3E3Iotnv8tIJu6NOu75P2Zmbx6vHYOgas4Mbxpq4tlvHtgZ+7+ItT3uaaNAR+4rbb8gHc32vYAnNtSXURNZ8xI1QuhJrYo+fLi/0DiTJJF3Bis6jFxrfeS0jkbcZUfL7mfcKxlEjFRVnCOcbO8YhNRAUUiTLiLsliORqT7qJeOoJysSpUB+1He8Ouk62mVH8fnaFWL6PEYp3xSLhrvo7H5ijvttlvMoLILC7mR9JsIaG+2OJ3PuWugmx1FLNoHOVKHXfuvY7qyppovuezEdYrGazXi3j2+CH+8s/+BMN+D8V8Xm6eNGGwRK/MD+qVNYcTBtJhMU0I3mH+x8Bbxq/LxJsfur/D0obGix3nA1xhgCG7eN47oE+BezyO9Z3b2Lx1B2sb29KPt1atSMFTPBqXGpV0Kol0Mo7xsI928xyHh09xcPwUj589AhuSzOb0OmeTC+DO/Q202g3s7e1hMKBkmDLQNIZU5U272LldxPpGEa1mV4pruI4V8wXp7UlFyWRC5GBim+OBzpNArz+UOSKd7OMUUAxEnk01HBUsxIj/h7Y3bbIsu67D1pvnKV/OY01d89DzCKBBiRJlmTQtRYASGfJnRSgc4bCCNO2vDod/gj+Ikj7YFimJI4Am0OhuoEEA3ei5q2uex6ysnOc3T4619jnv3cyugmnTzohCo7Iy37vv3nP22XvttdcqFYuYmZkxiHp9BQ8fPEQ6m8XU9AyaTSYPnC3YRag0VeqZehhfqKLSRxSnVArZbEECPhVOnrW6GB4ewYGDhzQptTC/gMdLS9L43RNwKQjFO97X4h6Ur66gGuBbfc6z/L19vbVnZ/nskv9KKuPs7CxefOHFfvC2fw+h42hafUVvvj873+KzhkxJUAuBAcsgFPusNFXexMVLF3Hv3n1ncxRwG6d4v8dKB+uvP3mnUtlnBsGmi9Ml1vU5rQcxaTxF0n1iLqyTJ0+KctkPM2KsDEbS90NLnk27PwvnzzF4EzYgm4YVRH8zOFaF7pbuh2U3PtA8Xnis/0+fQ5aibNrpD4+usB1m/NJkocc6Xfbu763h4QHGSCCjdY/J4cpOtCo4eRvExF1VpEk9NcKsVyFdOWZ3Ui5kM5mvQx4ug56jdjlq5OBeGsbdR7+d3EEQV+fN0MC4s8NiTOJhzwyJiQEhk0fzD1Cv2v5gOevvne6v87UUa8lVab4Po6BGhkfYDGlpqcV12aObOSVZo5yC5drsSByOrC66UzFZ2tnZRr1ZtQoxEkcsQn3xrkbs6ahCpyuOw29vbxlEE06gusuGVxPdFnX+TJuEU31kvjU7vJYUUpkiikMjyBWHpFFERT0+t2adAzgtlPMxTI+XsfjoPv7mx++gsr2psp2BllCjW1ROc91ckmxd2aH79fVqK9YwbmcIHIAhRQrwDC+3x6xQH0AlvrJ0w/iOAU1YhQ44YTmvp7JZTB84hLHpWREqysPDohIyEFK3vVqtSL6gkM8jyQo7RI5+XSyO+w/v4PqNy3j48CYqNRIy4kCkLks0wsTzD5fE4SYTZ3VjFd1wE9PTo8hlUooxlBNJpZMoFfPg0OPjhVV0u/QtzYnzLUqma4bzUGLfwVCLCNKprNhEMiqOx5BJp3Hm1FksLCziypUrhoqQnEE3KGc712w2EJo9PtfjgzeZS2YUpg5oFDijrBmjJCogntxoYjI7G9tYWlzG9vauNsYggJu+cbCk35/n9PzIcWBg5Wk/H/w+r2N6cgovv/yyOv5eLY/vTUshm7j3VMEg3TCkbJRfBkPY5/KVwtb2tm4SoZNWmzc0gFcrmQtE7f0fJtCMDP5TEPMPBmWNi1tEVRAYHx/HSy+9pPvq79t+7Dy4Gfx1+2vy7+N/hpZbfB1O40Xj1oANPg//c+a5aOwILqLlxSWVt9RHjgpHJAUqjpA0oDmJZ3RKOYt7qQmW3s7pnvfXoDGXjQcyaRfj+wdJ/944pxxzk/cMEY9XD/RD/BrQe7iGpMItef70WmUgh7O96mfztvHdmWOcFVLZdInWE+n3IrTO+dCt2iC0IN6yGwRhEL196wY2VlcMgnDzDKq2wpzKcxOWDEKq3Dh6T9644eA8cATDUXoVNAowGwo6Hml0WrraUW1cYp78vMSl6406lbcdtdbeixONNBuggBUHdOJJ7t268NNcZkiY7OLCBtCJIhZKKJum/VkkkUEmN4R8aQy54jCy+SJSGZra8qDuSd6V05OhbhOlbAyHZ8exvb6Mn773NlaXF5BNJw3ucLRVfy7LKk13zQ53wSlunwXX/aB3ZElTsIdkv+cGt4yr4p7bIHhbBsWkgzIQplEvOw9Op5Jy1w1haGQUM3OHUBgeRo7suHJZMyhTU2z+kS9f073lnAqp0WTPUL+cao88BDc3VvHw0Q0sLF7H6vo9bGw9QiTaRaWyCyY3hXxR2jjrW2t6joSWS4WycbTXl8VKSaXJxa+j3uii2eDrMjb1NCXL7JoJApNQOct3uhqr5wCQDUZCQ11cV3yvlaV1STfEyPJh9cR1xWfVJkGjg9CBk3M9fjBJZzranWdeuOE8bVyvpsbTkw3OUDcknRMOMXCh+pOT9/j/z+A9MTaOV155RRmKva/h3Dy5vh68B0GXmU4weJuhrAVp0ut88JYrs8PkLKv61cH7SVlGEAayNTdo2Lo1aFOdnY645sTwh4aG+j6KwcEj//v+NZ4UvP3P8LPUG00L3lkGb+MiD/QhBvRJ2yCUBrUSf2t9w8TFqJqnbJuLhV6JUTXkxCiKxrTB+fo0KyDfV1UHm3z9qTjj8Xu+vpn3Ehc1jZsgDu3xak1xsoHmGSAuO7NrH2DzDMCktzHTZU3AwMHg3e1SyY1b2RkZB9zlfc7dz7QF7Zhxh/HCXbAQOEamCMfZvRiZfQ7CdQsL85h/cE82X+aqYwefD97yufRNdtfY1CbrcpCD49UUtYoJLpXeCS3Fagz65IaT5sdNazZrvEJrgtLWy9hb9l5mzUV/WU5ZEpMdHikJMqGf5Uh5Co1GGPfvLaFZDwNdbvoU0tkCSsNjGB6bQr40jGgiDcjSzQ5IHn5sVPY6LYQ6DeSSYRyYGkV9dwsf/uzHWFp4gGyKI9wynrM+gzsY9Rz2BG9rWvoKz/IUH9idtn8gePcTHhf0BVmpKrTn4te2weVWIfH/d/rBm70EZqVxTM3OYXxyBslsVvomhhTMYXiY1GcOH7IxSCqzwZeET9jT0uAV+1ZxZrY17FSW8XjxDlZWH2BjcwH3H1zH0tIDDA1lEIn10Gg3dIi0Gh1EwwlNYbJfEU+EZQpx7tzzmH+0iqtX7mB5eVtUQDrDa9/E6HLPtcIqxnppskrrNDWARYYY0QDKlYR7dHOyPcxEjDeV+5tVmbbF5JGJHjNYNqv4QnwD/n/+4YflaUUeq9naW3Y0d2AO8XBM0AlPBj/k0s/qfNTvP5m9/+f/beZNXHtkeETBm9l/8JDgv3kNlWBA7Qc9tx+tyWH4t88AOR139epV3L17VxXIYPqTwXuQvT3l4zyxyghm3v6A2ZNBO2Ndcs1ffPFFces9c8cH7/1NTRsoGWQjwUBomCP970wkSTRIwiZy0rFKaH8DjzCEr7ooe0BGAktsISPagVxU5hbDlROLRrDCkvDxI4ktebaOb+76Zq418/jHWDt+gXopUN+ENbcUGRha9dYPfsbd93+YWEinhQ11BXnnxsJ72OPhwOBN7NXJ0ToRI4ecB3hHPrt3Yml+qEf3hmGI2TEV4aJ9eEfdEs4HVHdx/95tjYnzczMYW+CzP9xDFl8GCnj8d14v/xuNRxFPshluY93MuskMYmbsqbWeWaV9yMy82RCcYkyvpLJyZmy15i66vYbMGUbHR3T/treqorhVKh0sPqb+cwGFwjhGRiYwNDyKTL6EWDJDZXK0XbZvQVjoN4Vi1UdAp4F4qINSNonGziauXPwC6ysLSCWJdZtW+wCE4iFoVmjme+mxb/v7k77MNm1QHQd/hpWR9VCUhuuf/D6yeswZ57HloQDOtR1BNxRVo3HmwEEUhkaQymYEm3BilFx5JnpkpjGOUfqAhyXvOZMnDShGE+Lj64CNc00SN2uhVt/C9tYCFh7fwPziNdTrK6jW11FrVBBPphGLJLG0sIxH84+lN1Is5ZXVHzl6Aleu3sPtG4/QaJBemkCbuJXbg6yUeFCb9RrhFDPjZiJCSExiaD0gk8pZFUZEhAc77TdabWHr8m2demZSwZuNSj9g4KcOueiMQsdJpoJ53EVjOtHajTaWHi+qW+rhi8EpuR/n/v8ueA+VhvDqq6/2ud4+KGksP2BX5gNlv+R27GELMMag8MGM3WRm3rdv39aJZ8MGhs91rVZ/4tf+4Ol/qJ9p7OugByEg5hWEIJh5B4N3MIAHM/jB71rwDr5X8LOqYRkI3twDwUNuABUYBOGD9+72jlg1dCMnZKJJ2xDlU22jaGgHPVk1XblySaYd2rRUiHTxyh8gdj3++67R60YZmZVbtmM4uodUlMHrYLWy2o+h83UYuIZHRpHJZN2etqybZREDd7fLARkL3hbY1dEIZNVPaGD2+eQeXmE5zmsmLELuvjUJdF18Vu0WlpYW8ODeXa0HwnaESxrcH+5heKsu/pe/x3dVeczdxs8U4+FobumtTleu8kLXdb/tRQRZOjVIJhLE8nnAkRfMaU1eFv0YWx0K/BtrgdN59Tq9OGnTFkM8UcDIyEGMjM4hQxgslqAHg6YpWx3CdRZI7F5To6SDMAN3t6mpyrDLwJuVbeHe2+tLCFOISj2kwQCU7y8RKukHcA9NKhi4zDmwgbRGHLSppEY/45rgak+45jibBH2YzHUtFKz5zFVjWfBGFLFkFuOTpDtPIZ5KSeN75sABjI+PSeCLS6/RrKHVaCt4Ex7je8ttnnJT9MF0ySsPHU2QCh4DkskOIvEGtnfm8ejxVSwv38XS2kOr9EMx3L55F48fL6BYLIjhxdes1rlW2CeMIRphM5JQByswu+ftNv2ByXoLSW6Ez5mQCc04CgVKIzSdSmNC0BljEg8vg1T4J6ZEOjR7fEahKThsIgy51VLpzRdmlsoThdkUtS9KhRJWl1aw8Oix3pxfDBBP0o1+UtT7u2TeJMO//vrr/UyVN8QyIGdY67Kf/dm3WmSOh+s1m/21MXhfvnxZwZuHFXFpnwWZ+tzTcm63OAPYfTBb8NfQD5gegOX9FkTV0ZQnYRM/1eopZhbYXLN0D53QwzB7M5M+5v23DN66TsIT7Hc0Gtje3NQaoF4wWRDc1RxUYU4mqqUzvLh18wauX7uCep26xRYUB16ifFUbePFSqv4w4kHFrIG3yhg3Rt0cYOSMC4Ns24I6MfYu8oUCjh07LqaTmpeq7DrK9Cx4M0Ml7m3cYwsq1kYbnLsDPN4ihse8meUQ8+YJxEol2g/8PnBvbW5ga3MdO9ubEmoifOF7Lrx3HeqKumAlWMc/Z51q1lvo0h5MTXQLarJ/lN6PVy60xirvMzFzBS6nae4HithI5r/RSKDdJcXQmFPRaAq53DBisTxy2TGMjM4gkx0Bwik5uZjJLiEY0zRhts1DhbKkkXDXAneniVCvpSycdX6nWUO3XkNlexVbq4uo7m7qnrPf4TfEIGkwzFoBPNCw7MOFQccrt1f2UGAVpJ0ujZpT7FEN1rftKSYRLvN2LBSuzV6USoIjmJ45iEKppMRjaLgsSVsmRpkM8WTi3VXBG7wXvrch9keVgmFGy+MhSTIGyRqEVhhcOU6fz8WQynYlz1qpLOPB/A3cuH4Jd2/f0UQ6n9PI2Igs7pqtLu7eeyS9mnAkI5lZcrn53BR/dO/d6D2oK78lyIRYeSzek7+m4fMM2iahzCqXA5HpTFZTudw7JJCEjj77TI/YWqNR0y95QL9UKkoMh/xWelZykzNw8oZw4T5eWMTK0opTUrMGi3AaJ3xjfoSB4zcQ//4uwZt8zTfeeEP0H59R+vKVKWIwCw1izR011Aw+sDLee+SRodFU5s1BiGDwVlbvxeyeEr+D7+EDt//R/U2ZYKbO0pvj/vwcPvP2JdT+YL8HbulXF3sXt896WRr2YRM1LI3yaNOuTjHRNRal4Ebucp1C81XhfuSbaokJc+RGN91nHtz8Dht3169dFYxgdDjX4HUFgUSPVDMPGsb+PvA6RF2Lx3U4GhXMT2EOKgruW6NLsmRsSTvn+ImTGB0bdxz4tjaBENgex4oNNlFADswTBBuW7pgIVFF+IMhKdMImgkw4Ft8zTReLUx0xTe7duYNaZUfKfOlMRhuc65v3gPdPGb/E01hyqwboJwu8H+1em4WxyzSZQdresNaoY0FRD9v9nuhvORMAACAASURBVESwSCej00u3g1abBg4ct08aiYCCSYRTZJ4wgumpIygUJ5BIFCRyRTogAzexdemnO5jQoBI7cKMRGqh0EWHV0qEfJeUnNMmDEOGeRh2t+g62VpewtrKATosCWXYn+ftBH0r+ns4q14faW/kKUNK/26feayRur2hfBsp4/soAL+d1c01ak1Igm+CSRKagcfjyyJgqFnK1R8bGMDszg+GRIQVUHnacESFaoGSUSoCkFzZaFswlh0F4kJ8/JE54f24jEkYqHkW+yIye0DKf4g6WF+/gyy+/kCPT9ua6DuZOmzIJLTyaX0a9RmeysHj3xqVj9camJNdWS25KUpusVREO9+Su0ws1kC8k1ZykoiWHuPiwGZ8Jv1FrnQ1ONbM5EPTMuSM98guJwwRxb+JEPZVYXVQrNZXT7NwyG9/Z3cHqMk1Ja319EmLjPMX8Q1N21G8c7Y18f5fgzS7xN77xDWWsPnibnrDRHvbDJT64smHpMeT9wZscXR+8eTOFA3qhql8RvIO4dv99Atm1zz6fhLtwHXOxjI6OiG3CIO6lZ3226l//acH7iZg3S6ynNCw9xNQ/HFgyRyLSryHmTUiMi1/ZZ4hlHdXozOSBv0M95tu3b0qoiAyMdotwBTvoDpZwO9D+0283DRzK3beFXVMUyQ94aGObkYF3Dbdr5EInAyaPZ44dR3l4xGAWy81MVbJHPWvSI7Wt+1op9jyCbBOf6AdyceuC9WmRrDjUtBRkFJI/o4L3owe4fvUKqrvbSKeTZnRBzLvd6evgKyh5ppMOJleJqplLmKRl3G5HHSWMoSw7TOstVjdkqlil0OL70tXHwSzG8iFMQNglpeslu4J0vwOHnsFQeRzJVBEIJdFsGbvBMFbXrHYAtHB5HTI8LBi4+UyFgiPUZcOyoc9rlsJAu15Bu1FFZXsdK4uP1MAk7m3Bl8HbHToe8/bmHH2nq/2Nevd3D2/1o/kABhRKuT/pCwRu3jcL3GEdZsXyOGYOHtPwYEg66EVMTU9pYpyONRxykTQrJXsb1rTkQVhlP69uwlyCtVTpGt2Uh2acGDjlAGKmIEluO7XD87k0MhkOXTXlqEO7tE8+/hD3H9zF8tKi1ADrfN0WE1quCvZPutor0qQRXMrgHUY0Zrg7J2nzBV5/A6trCzYRG42hWmODlWSRGHJ0DIpTKraLrc1tUyacOznT4yJqNYjDWGOEKTsfcjJB8R0u4h5GRkaFKZEvubm1ha3NTZl48sXNx48O3IbhKatyjiV7w7ZjHDinkmBQU6n7hCZH8Pt8bwbeb33rW6oAvAiWFqVrHJm908A1x7+/LQrfUGEmyezb3pAZ4LVr1/SnUqUtUeBCHAb3lMR7z7d9cPTfHATv4I8Fgke3K7jk5ZcHwdvjf75ZtycoOK568HX3Qys8iPi7MsigVkvfJjCgJmjpjwKFNTnr0lPwmbeCGCsTus04SEEU0lAIN29ew+VLF8T914QjS27nzmIEjr2iULwnPovxn4Vrhu8p3rahBYYHukYSeeW8LvKdmX0zuzx69Jg0pnWwqbnJqydLpenaWB3h8JubG07OgGPuYRSKJfVzjPXi4A0dIha47QKMIqiNxjk8VWVka/D1W3j48D5uXL+KOtkAbnyZXFxm+aw2mbSoqvAcaHd//eAJg7agD9eA8zRNw7sZKKj14042NZhN3jfMzJvOs2FOdnLII4JMtoyh8pgakaWhUSRSWWs3diNq3nEIR7mMgrCjXQZwZbvZNoLEzJt/iGej10KIQUywjyl0dpoNdNp1tGu72FxbxsbKklx0ZH2m17BKwnBz17T0frJ9yq73Jdqrwz+oLv3nHjDv9wZvZ+ehaZ2IAnadWHU4glJ5FKMTc8gPjQouUX8klcLY2Cjm5mYxPj4qkwoGTq5vVqW8Gjb1Nza3UWt1LHjbieCasdaAjcY5Xe2SiTD1XFj1JMRQiSVIN6QoVhLpVBzV+g4WHj3A559+hPPnz+Px42U9g3gsJQozh3YSyaga0ITc2GTX4RlxsyaJsF6zBw5kGWzLhIXH5Pr6pvOzJG03jHaT6oIVNOodhMYODfe4uXoEgAjeU1eS4HgiYd3+DvV7OVufQ7EwJMogsyY2Khm8+f/5x3jiLKMHLA6fjfZDlwKBZVS2fwaB7Gs/634p+H1eDzc1M2/yo/2ppIDBRdexzCYYvH1AtdaEn1j0bAh3PaGQAjcZJ3+X4L0/wP/K4O0+OymCPvM2o1u7fz4L52v6z2Of5euY9+CwCAnGCgZv70HgD67+pnEBhg1HZt5c3GpYpjNq2knXJGwQgn9M3LSETdiwrHOgSwciMzwLEp7BE4R9lLE7sSb+f8+Rtl6KG7xxy8CetZWZhGnoTMIQQazv+PGTCt7Mkuyz8D610Wk1+sF7a2sdq2sr2oiJeEqZChvtZl1meLsO6z4bykALvod43hrMsUPLAA3Lkh7cv4ubN66jUasIJ9YgTTKlTe6b+lz7PnhbdmvYNT+acHAHFfDnWXEI/wx7E2BTWDQFQrsWQjhdCVqFJYQUDlG6YAST04cwNESIICMX9IaEsYijWkYqxrVOUbrc+LLRnZC+GnIQhyRewwQROPDUNoecgMuQ0Qc58FPH7uY61peXUNnZRKjHuQ9WDVyLBl+ZxKtTUw7MWghacRVHcC8H977n4O/5Xt9O3g4zvYs43hG0OE6ezmNschql4QmxaDiP4CnO5XIJcwfosTuOTJpUvqa8ShW8exFBEqsb66i4zNv3tQYMNFIPCTPa3qMqo9H62Ksx+JHsklQqjkI+jeFyAfF4CKurS7h39y4+/eQzXLp4Getr65rKJQUToY7gEBs242FuPRoZyMRYZREXbyCW6CkrHx4exm6lhocP53UYxRJm6FDdpRgg91sEoZHZQo8loF+IcoxOJLQ4uSC7bVIHU06wx7SMuRmp/c1/5+Ks12rSM7YxdRtOsIDjujMu09EeVdPh7xa8X3vttX7mzZJCmKqGXsxLLwgz+MDmh3QsGBpVyDuicFdfv37dgndl18pXLy/7/yDz/np2/oRSon8oWfbH4RwGb4OBzKWc/yWk4oOM19HwwXs/2+TrwbvXz7x/VfA2toll3hz75r1McSP4AEa2iQvejAdciLdv38CVyxdRr1vw9k2B/if1uKaPlM48wxT7LDvl+zIIs2nmoS9/0HnDYG5Y2nIxmJM9cOLkaQwNjehwktQsG4BdGv82EKYdV4QuJbtqAHGNMWtn0sGAqICt3+nfKVfkucNCfGf+f2a5XE8WdA2nbOLB/Xs6tJr1qjJ+VqgcbiHMxOxMuHejYS8uqMLYSmJvCfLgdrVAIPza0R29pAK/p5ET3RvCR2xMJlBrtNGNxDE+OYeJiRmUimNSEmTQrtUoS8qg7bjvfGvx9VxSxIPS64oYeu9aUD6JYeZNazIelcy4Wxp6UvPZWcRpcpXX2m2jXtnB5toKNleXZQ9meDnNHZwUs2vG+Wp2T+/JUyj92g8wABSw+wM6dgOtXTbogVjgZmJif2KprPS6h8cnkEgX1GAnxMd8g9UmpxypyjcxPopc1ob56lX6EJgA1O5ODWvr69htNHQPhfB2rdrxfTHPVTfKq5PBZUAnu4qzq2FTTpV8bjGD0eEiCoWs1tjjhQV88enn+OCDn2Px0bwa6mQNMeDb5DQPcCIW7DHyoAghGusiP0RNpRZiibAkuqk59XhxEZMTE4jFk8q4d7ZZ5bHpH0dodLagCUufHVHXxJzk+WCi6qRToMpc4g16J0eR3Gh+8ffIOOEfOzltfNiy3EHwDpbTxO78VxA3/nrwGwy4+IyJi4ITlsS0fFbHppvkKV3m/bcJ3mrABTC3GzduKPsmlqvGnsuUXBLzpEtzn/HpAfqJONC+4E38lMGbMJAP1vuDt8ffgzhuEGP391Dwl5OSZXZIzrbsxjxNz/FMbcPYZ/Swye7ujhYEp8UMNmD2zczbMzbMg5CwyaWL5zVQoE8uvDBogmGVj29S2jqwMXMfvPlvaqQKTrADyz8zf7/Nho5WYECpVMbxE6dQHBq24O0svZgt0p2GgZz4LQd9WCIzeBubxR/kjvGhiVBXGfYFGSxgGs/bfW5nlMvbxtcjv/vO7ZtoN61hx4DtdWmIi7IRxQRGlnOuKeyzQJb6TvLa8E7qaIvXa8FcZtwMXmFrQgq2CSUEg8STOYxPH8TcwWekQdLphNBscHiHAcBlpE6cy2YT+NF5UJibO5FrwY79ysbTp+1naWXGAM7gTU2TsNeicf2jvkZ+r6PPTg/LjbUlGTN02/RaJGPFvDENpnEHxj5t7mDGrZDsgnc/09Z1D/RQDF5yFoPifZPLzbXN+xQXl3t0cgb5YhmhKIfKDGYjrMDqMZfPYmxsGCMjJWTTDKg9tCi/2yDXu42t7V25yDcoZ615AjvwjDAwWMvWUDZ5BikcuAlT9WfCcSQ0FRtGIk4yRwrlUgmlUkEwR726iy+/+BQ/ee8d3L19Q/fLkgjrD1nwtuQlEuVa76A0mkQixX3RQCqTFAy9W9lx09ch1Ks2oMNmJe9PaHyu1OOFazHGokjEOAmWMCCd5aa0sntIpVPSYWhwsKDN7ndLgYElBTE/H7ytd+7x5acF70EpHgze+zFjv/F95PTBjewM6hX4DeAz72DDcn+09ROWg9/xVDVmLAxKNxW8t7e3naylw4j/b9gmT43q/cPryT8hHnCvq7KewZsw0K8K3oMN4DnUA576/uCthmUmK7yUBrf63QFCZYfsPszbB+9kKs1xHGUzzMDN6Nc2loL3rWu4dOE8qpXtPmwiil/g9bVBPfnbktG+KYQ2mT3YvpvO4CR32Zb9gHTFmQ2xUcngXSiVB5h6yAYbOtSmppt52zjRbAIxI+ZH1EaUAh4bfC7oe0K145hrE0gojdk2KXqGnQrWkMFwA/fu3sbd2zc1aUnoiPgnDzoJjVFvomMYvnov7oBUZsapONvxugltsT6cEqJr6bJsZnWgiUHNQnECj5hrFgcOn9CfRCpnlmUM7qIYut4CqxmXLStjpmaK9F5M00eltaZJ7X5btuH+o73Lw4PBlBxvE5gy0MoE2fwUMoMts8QWqYO729jdXMXO5jraDcJIFKtS9HZME0fUdM/f+rN7+y2DdMewZqURqhpcvHDDaCZkaZU6mTNkl6RzRZTHpjE0MiYfXXHz3UAYs2I2GzPUGBkqyFCC/ruCs3qkTLZRqXIMfhebuzs6EGxi1+SKfYJht8rHrgErrc+ocYN+3oeSDWfq0uRzeRQKOXG+8xnGS+DSV1/inR++hRvXL6vS9HxvQX7E29XwbyMcaSOZpV9lEpFoW6P2XMP1Zh2pJJPnDLjE2WTd2SLBpIPQwWM2YenL11TCCOv8wFS7YpZRq5lUIR2s2VSSx191B5vbmxJC4okmCEXYczBbHpQ+PqDzZ9rdp8MmQdzrScGb/05e9MGDB/tTg75BGjRB/tXB20oh/8Xfv33njoI3G15acC6Dehpjxv/u/usNvu+TMW/7Ca5V3ncGb1YSweA9WEgDQ4YnBW9/T/178me4wZ+Eee+/Xt/Q3595K3gr66baux9Wse3GzU4/w0sXvkSlsu1oY12xKHyzMngte+9FMLt2NDpmfY7PPODTO1EwDWlQNrUjiuCJU6dRLJZdEDK8m8GbwZVazI3arnDtVIpNJDJmTNaVX+Z2QxprWBWkMn9v3aa1aFm3Zd6WsRs+H1LGeffOLf1h8CYUQZkAvo5YS8S9O2bI4M2eVTWwmo2b6QixWr5eq920zeq0fVRFuNFnNYc5fNKNIJkqYWb2GbEoYokc6g2j+gk+0zUxCHi/TB+TDXs2pUVGRFYUtsYHYm0+crvMW7xm/juDtzU4PajJ11DV1b9Pboy+1UR1Zx2b5H7vUEPFhndMa4bNPmdRtwf3dvyjQI+rv/csettEr6vADNu2fIP3xAfuRCaPoZFxlEamkMzklZHzh5QQSJqGCAKfMQNpRkGcI++EuSKRuCATOrpvbuxgl/xurhHRS/17MQ66qqjfyA4kea6/bdWSpxZCGTjJHVx3bI5n+d6pOMZHS0inorj81Xm8/YPv48rlCzrA/ZpXgaNn1gRCDYRiFYxPFVAcSpogVqWCVqsujf3h4UkpRlJStrJT030JnXr2kIK3aH501EuxEWMYMi+I2B5PegL2w+URjI1SrWsMO5VtXL9xHQ8ePtTvaiqNilcsad1DsGPeMUz8IuClknT9lIblrwreWlDdriyCDh8+3Jef5YlLyIRPPFiu7wng/Bm3eDyO1V9AkYhG4xm8NzbWXQfdmwvsPYC+dig8YUEOfubpkAo3Pe97Pp/rB29/fRa8B5i3b8L6bWrTi0++h08L3j4777+H2g8WENiw9Ji3BW/aoHFgJWYcaLe4iXnfunkNFxm8dzfdCLSDItyHDmKd/JanPQY/g3+OHl4RqOFZDi7cWMAjDtmVqP7JU2eRLxRdKGJg4Zg8M++GFjgxePJnKfkpuV7HT+fLMXBT/0PiTzHvpG49GTUsOWItKM+YJj5487Ci/RchE2bfhFCMpRFRVeoPAf85jQljrAXBJuwlUW9eKnJMWtgjcgbc5Bqrt9ERvMVxa+K50VgGswdO4NChk0ik8qg2u9Kp5s1g9kv2iz9IreXAoGn8OrOdc2g9A6BjcFkl5JMqC6RiVIjt4DBvN6Eadrx74/JY1eUPZmXmvTZa9V1Ut9aws7WGWmXLmsY99ptsUE6TzgHGV7/XEMC6/fq1f3M5vxqgFsQdcqPMmnrdiXQOxfIYCsOjSGZLCEWTpgRJSqXbosy6Gbz5nNNJ0l4N2uBBK8/ITk/WYxubO0pIWZzYAWUJw4DhxYrNV6veI8AqXt07XaeDiqhbw8M8bu/B987nsshlk4jHehgbLSGfSeLjjz7EW9/9S2nkmHE616/1KGiR1+1VEEnWMT6Vw/hkCe12DavrqxoyIv6dTg7JzGHx8RqqFU69xxA6efaAYJNatSZhdw7nkNBO3i8ZAQyK5HhzsbIEOTB7ECdPEn8s4dr1a/jgww+wwq6q2xQqC/YF7wGFjFkBOa9kUu/V2nhSMNJjHXSZFHx5g8+ePYsjR470g7fKIseN7QePQKluk20DowZrpg4yb7ICqCh47eo1rCt4m0SlAt1TuOr7M9n9Qd0H2id/3+HAbdpafT142yLa37C0xWPaJoP7EjzsNJFIB3RKwhLzjsWkpqhNHjQediW7Yd4RUacIe4kqqOBt2C+Dt3jeTgaW2ia3bl634F3ZsnFpdc4NU/Z6FAaZOCzXY8yOBdTP5PZPkIp+Zhdmt902FXU4JqdncfLUadGnrJT370t2E7nmxALrRmOLmtZ6hM/XHZD8fM1G3TEIzN6OeDqpX4Rm6B3Zpcg+2Kxkv8eePV+Lus9sVt6/f1ci+9wPzL59Bt9vwjrM1AdyNSxd5s0MW70IjwoZTUcwCYsDiiqxUdoLxTE9+wyOnXgWqVQB1Tp1vw1stYOKlD7LbpkhWuCy+zQA1l3lwsrOwWPm++qRE7vJgsHUT3UwiV6PAZiHgTUMlQ27gSWjZ1InnFl6C91mFTubq9hYWxb/vddrSWLVgn+ANuj2r63BvQbNXsNDz9qdMPpeXzSLw00hhGMJCWvRHSeRK6CLGDimxZ/TYeoOJg01KXiHEY9RfyaGhAbPkoKCCT0xcK9vbEvgiQ1iW09WidO/VD0YygUIrrEBMtfiHRAh3Nq15iy58lRcZfCmqFRUFmo8PJLJCJLxMCYmRtCuV/HRLz/AX3//r9DkQCQxEDeJzMy7jV0k0y0MjSUwd3BMa3pjawMzM1O6n9WdDnZ3OJHJockKOu0QQidPz/aalPsMsQljLBM2PziIwzcg24iZOPVvswmKtI/iyOHDmJ07gFQmgw8+/gTvvf9TJFJkp5Bza00LZcKue67hBG0InjiWhYiC5mhxwWBkI8M63/YEKcvUbVyUNmikjom245puHErghmMDSY0hjQNzT8SEa8kiTWWKX8ieDQNhk/fv38eVy1ckyD6g5lno7R8+T4nEEtJ5wteeKmIfjV2a4o6P/fzzL2BqatLhjMRmLYuy37cRalsoNg1owdEFZQ9jauAjouYZgxOnAMMxDpu4gXUXYFla8je9XAA3fr1GA9yKKHXpdMppfJAHz8Bm2akDWnHr1g1cvsSGJRu7HnO1Z8PXYpPbswVUxJOyJr6sTR+S88pKzlgnlv37wGIHZlcHELNR0r8azTZGJ6Zw5sw5ZLJ5cK3KFSZEtgrLTfqM0raPMwcNxOLcMPRuJBbdwW5lV6P8XoZUCYlUERNiKMTjGdNc7sXQpdh+iLCKAY7Et1vNGm7dvoG7d28JhBBToN0G4UX2iGRS7Q4mo9Za44sRlgGDz5nceyUVTlLXJlCN3QDer3ACvVACo+NzOHH6eeQKZTFNqIDX9xXrD5E4jNgbbvvgwnVhSffgyyWPPvO2kMxAaVwO8bMJ8/Mvqph5MFj2PGhhuDXnsGmbfWSV65qYu5vYXFvF5uYauq0a4hH7fXlUOnlgb3lmrJrA5TlGmiAIDe6IMoOQc8chLBKNp2UUkS+VxWkPx6nvErbD3Wvyu71tmjiseFhhMQu3CklWiT2gUm1id7eGat3ckHxCZyNJbp+74S9T8rGBJD/1GUzYVF1xX3qfXpImHGyTydKFLIpMishFGIVcBoUsNbtr+Ks/+8/48otP0GxSmyYilU42LFu9XWSybUzMZjE1U5LVGdcTxbVa9S52djpoNcny42DQtmmbHD85LdiEgDgpMJZxGJFcalb8O29iCEhFYpgYGcHRI4cxPTUtLPL+4hL+/Ht/jfWtLdNvEPvA7oSoTxxpdSpwxqJgt52OTCzHB9n31zPv/cHbNxW6eOboUZw8cVqTaZqg6nFYwoTNLdA4Ti95ssTotZh88PZUKVcGuY338MEDXLt2Va46ohEa58rRqwYNt/0Zt5qsToRof/zuO6PvqyB8Vs7r5sQqG7DTU1P9ykKDEgGNjAF7Jsgc2HvvrAPOLNmCd1KZNxuWXWUR/dFEMWmsuOb5SlW71ZU16ZuwS87roWaxhpiYeRNb4zYkJBUK4c7tG7hw4QtUKpuiOLniWs/ctKkNqxaMpuzPu93Yoc4GH/9BQzO8EVE71BlICHkwkBg+HUUkzonBDoZHxnDi1BnBJtJ6aDYkzkRBKrrPEDqh+wktvIzKZ+qYpH1SgJ/rzuzy6M7t2CjRuFzHU6m8oIp4NKs/oZ4dWNS44F2q13Zx+85NPHxwV5g/nwv7O7xWDuyITutkFwy354FG7XBygTluT2VGx2CgAYMbwda64X0Nx9DsRJHMDOHEmRcwNXMILbJKRMP1T8oyvH4ywP20bxhKCZCW9sDhYj8BIAidGN2S2TclEvongLM3c8JfbkFr/YjB4l4/YCvJaodNTI6IV7fXNU5PXnOUn5/YsKMP8b2NZTT4Mq0VFy6czg5x+mYHaPciyORKGB6dRL40ggh1x+We40yx3ZI2vjmfFdlxppuuwB0z8TPRoCPUrO9gt1qX1jarIPZDDGIVwNZPlCzzCPoRWOi2//XJnOvZUPPdQZh6LeHuYSRScVWxHM1PJWJIpxIo5QvIZZK4cukLfP+7f4HFxw+QTMZ1rzockIo0USiFMHewgPGZAjY2VtRLpFEDNdo3tyiCRjemNhr1pvZX6MyzhzRhaSL0zBxs5FUEcn2oruRf4+EQcokEpsdHMD5cRjqZwPjUJMZmD+K7P/wR3v3ZL5Ap0tIpJAycHXkbODAcXJAHL5TTmMxO/OiyC5B9MaEAhhxs0vnihZv+8DNHceb0WSR5oqr8oHiL6T/wmmmWSv5lu9dFrdkR7mgOMNaIFOYt5xEbXebf5x8+xFUG77U1x84wTQkbwguOWe/FmoOwjhfTGTzkgaJV8OeC2TyHn8g2ofRAv3G8L3hby2mQUvnKwL+OBXej57G0Z7abyqQteIt/a4epz4Qtu6EdFk/zjqa4yJYgr5qDMQxqzHxlgcbgzaxOindh3Lp1HV+d/wy7Oxtq6JHlwO/bgIqV8Op7KDvyBZQdvF7ag/USv8iEYRZI7QmGMtMyNnMIvYbTOh4ZG8fBw4eRKxSkRUG/wWazqqybeDcDN7VNGvWqDi+OsHNJM3CzyagpQJfhM8By8xI2S6QyiMWZtCSQSRZRzI8iFkkTFRDOr6GKblv0yLt3bysT5z/w+kQXFNNk0OxXCc575XAKUVgdZ9xB0YPxfVHb4hp5b3YimD5wFKfPvoRoLI0qabi8fw5D0lC12xcG5QXz4mA4dMHVLcD9CdEgCXD4OOmCCt5+bTl2NYNXEJ/WwTBY96IhuqY+aZqscgkF1HY2sb1B2YwddBp1JzXLIGmj9HZ17nq1rxyUyQSKWvGEkVRsxBFP5zRBOTQygWgi4xQEfdVpkJw8650zlbLuqE1FSvjM7W1h7xLao346TRI4Em9ZvoVtv7MsaPsUfFBMu2aru24fxPX7/j7wUGGMcNfCpIaMJ2q0M0ZpmCeXRSFLGdkO/vxP/wSfffqBNdDjUVRru+Aw+9hkGtOzBZTH0lhaXsDi8ip6nbA8Mpt1VgDUG+daZlURQ+j080d6XISUS+TiI37Dm0pSO3+SThNJZhDdDsrZNE4ePYLhYhbV7Q0Mj47ilW99Gx9+fh7/9j/8MboUOU+l1CVlVtK/LRy1dVm3BgvatOUcdLLthjlYYH/6Gvg78ShKOh4+cgQvv/Qq0sl4X28iny/ouGlQSGtrW1hlIp0SNiYUvh+AbRVpY7nv8XSen5/HlSuXsbKy4kpKP6gzOG1t8X2dKdMP1l/LwAObbB+0Iny60+ln3uR5i7HTJfXKGsb+y3oIA8ye3x9sTPd5HLfaGiE9aRrz0BLW7Ta88GZ+dn4/FJa5LpuVzDQ5ZEVNDUJhplzGQMrJvqjjDFsfgA3LSxfZsCTmzSA9SMNM0tV5ioqzbCUnsxE5gdBDkc4u3oGai12E3gcR9QAAIABJREFUAZPH5Wdik49ZMqu+JrWlkwmVjiPjIxKmJ+zB4MDKkIGDUp9MBdT2oT9kj1VkTJmzAisbm7wKGVSbBZ5tUTdR2SOzJoFUnNZYeSRjWWTSeUe1Y6bTEFS0tPRYSQErS4npwxpVdi5aL4YJAjcW76+tFWes6zI8+1k3AyEWCu3JwnK4OXn2RYxPHBDOTZiPnOW+UmYwcLtXHiCxT98wvyp4GxzHA5lBb5AYSJNbMOdeKU07wIM/5z6hnr8Fvh4FlGrEwtexvbUhOQFCWszC2RzlzxlV0gamfIBV4hiKKvniZGmhWEZ5eBypXF6NSUoTG1RizCCDqTxl1vaJEggJeVnTUqQLd1iY2w6diUgrlTyYBW/HJTfyqm/4OtTAm0MEDk6+HitZe47OWFl70T1vb3FIGqbTB09GaUUXFw88n81garyMD37+Y/z4vR9idXUFmXRKgmccj59i4B5JIZ2LYHF5AY8eryDUiyIa4iSt2PsG6TqMPvTcqyd6xAdbdZZ/PXRaXeGFXGORXgQTI2MYKZdR39lCrNfB4blJxEItFNMJHHvmCIYnp/BofQt//f5P8dmFS9httoUzs7w0GpKZiFrGbaI7lAZ1yEqfS9pfgl6McA94Z2VdWHZFbYyMTeD0yVPip66uLKmEpePyM0eeQblYRK1Sxc3r11Gn6wtBPXn4eRU5O/F9oLEHHwHd069evYLlpSXX3BtQY/0GtWv0wwP7Mx4X5HUO2SL35qrBYOs/Jx+CsOl0GsS8SRX0crCWablKwWXUnkXjcXDPQx0waAwXZxDkOUi3adHUfPB2E478HstIBojNjU3sbG+Lq8/R20arhXQ2h3yOwktJKdgxiFtGac/z1s2ruHzxK1QlUkQ828QtbOBmoDTnA5fXhjdqW1jGuuIQcyCCR2vUJGKtF2Ij4vQCbHUa2K3tIJqIYKhMyy5uYmde7CYSvbaKyYkaxMAMT5oRZFsweBOmoO0YMVpHrzNpVQrhE+ZgrZZApJcAenGEenSMYeZOH1ebJr7/4L40m5nk6HUdNKjg41gKpoLI92fJblZmVnE65oWjKJjaIL/HZxDWIM7Bwydw+MgJNSzrddqeMbC7akmj/IHsz0MX/RnEJ/dbrCfiYArXuFTmrcXooXGKMFnGqkDvEwY27YKZt2+SK1A5Sp+0WtxoosPQZdPGGohm5uSDb5PWtoVmraL+hMnFWPDmfeTP80vwXTcsWzYOZHEYi/65lAUg7EkmkOiDjn5o0L5VeUIrnDk4P4dNIw/uiWf6EIZiv8Qkl5wNoi8C+nNsrkGpynHv/u5DoK6x4PXeB0en60M5rqQ32CC0GxftOoVsOoWJ8TK2N5fx0/d/hM8+/dj6N9Rsj3YxPJZDJhtBNEGYZAOra9tIxNOmN6WhSEugpEPOfX3yuYNKx2i5Q5yxWW9hduYAThw/hSz1A8ojGC0NSXUsEw8jnQCuXvwcsU4Tp48fxYNHC6hQryESxfsffoRrdx8gHGfzh4cAb7ETT+8CDQZvaTE4TrizYQrmDoMm39czXAYI6kJwXH90ZBTddgNbG+vC47OZNCYnpvDSc8/h7JkzgkG+ungJdx/OI0mWAheyhI8oMEN7KPtjEIQ5yD94cF//VWNNT9lPigaZMXuD9344RKezRWsNLfivr/+cUQVJzSRvnT57g0zJO7R4s4JAydrnzw4GnfzhwP1HCIJ7jQbE3vDAMm9rPHOhs4RkoKbcb3XXWEU7lYquu1AcQrFQQjJJYSs2r43Xz8AZJ89bwfs8qjubiCp422SbMlpnjioxJcluGv5ueLwFOq59M14ljZy0OWo5GOuD1DnZQ8UjaHXqqLcqSKajckoPR3totuu6fmbmgvVUOVExzgwRpJvSNo0RNl851k3RfIMLXMNbwygcoGGQjgFd/o5Jd4Z7xCCJyTOw23OkFyiz74WFx2hr2th0nyXzQPqfaxAPpINtQtnMYs0+zjcreXCS/UOOriq4cAKTUwdx8sxzSGXyqNXI53ZeoNLG5hSlH7oJQA4ef1a8eErwDlRrfk/ZfXBDWzocON1n99PWnqf6GNfZpa773sEP4fC9/cHS52Pomsk44aHZanB9GR6+s7ttXpsy/eYkpFVH0nphYtcLaxiLDjgROgZxKbChnOAaJO3R2CXMcj29UJ/e4dwDI4+9NNpB8KYrPD+XM+lQUmMfcTCE/PXgPYhHPuN2R4fj7gfvrb2Y5XdiG7EKiBD7Z+OUZJCExuhHy3lcvPgZvve9v1Czl3x0QvmpTAiJZAjRJPcO4cG6NHq4f5qtOhIpsr/YvKQccxuhk+dme9yc7LJzso4jqK+88jq+9a1fQzKeFmskHgpjcmQIJ44fRiIVxs3zn+Dh7RsYzmXx+eefYrOyjZlDh/FgcQkff/kVFpZXDHN1Wgt2sgKNdhj1NvEbiuc794x9jZe9Dmp76YS6UcqqyONMChDhEAUtA7rOh3NyfBzf/uY3MTU1jcWlZfzwJz/Fyua2FgJlJJmaERpi5mX6JgbXcINubW2hwddzJHydbn4N7+Fzm16zPau9cEZgze+FPvbBJlZq93SqkrfOiVFej9dU95lQkECg/6/syfG+nIqfBW+b4iPGy2owl6fDSiRgUmGbjrIGZD+wiVurVgSPUQaXYu9kDJWGhpHLFpFMZKWvIR6sW5Ckkt28fhnXr1xEnfQwjkiTKhWjjRSHeswyzbvJe/u0mekZHD16FLlsBuvra7hy+TKWlhYRiZEGRn8+TvUmdU3kQoci3Mx1dEMN5AopFItZIEwZT2ZwhEt4GJgjj4JEk+L2ZvDQqFNHoifqFg8IZd9dQiY2ySh4Qxor9ISMAZ0Iem2uiQTKpXHMTB3A9NQBxOIpXLl6FZeuXkatbqPvFNVngkMIiMG6UWuIZknmgjJvxTxytaPqH/AZc8TZc7vVUOc1s2HbCSGTL+P4qWcxNXMQjaZNMovfTPigL2Vgyn3KNPvK0F4D3UeLYPrTTxccUyVYcTo6ppt69No2bPD5qdJ+AHeZfT+Cu797lNgzhGx/BEw0NAVqGTnH7dmDMY9Nsn5MQpoNZR6uvI/8wBxcYWVMyI73Tb0YlunUIGKCpbXtJimZfKlnxSrIGB580GocSp/e9rM+D6sAwrQaorIpYFU1qvxc1WAiCu6mufHVgLKKr+r8XZVKjaZyB4NefUBJ1FnPcffyBwbZcnI9GY+hXCxgbmYcGxuP8Vd/9Z9x7fJFJZ4csUeEMCFFt5ggmHoiE1Xej62tDbFS+FWrV41IcPLsbE+ebuEUuh02GRN49bVv4tixkxqH55JJRWM4NDeDF54/hUI5h9ruOu59dR4rDx/g4lefY2d3E6WhIcTSKVy6dh0fff4FktmM+cRpjp+DOUC9HUK91TGc1Q1wDBTe7Pb44B2k2QWbNRZwDUeKkibWqiPJB9Y1g1yecmMjI3j9tddx8uyzeOvd9/CTDz4SX7YjuU1fdA2Crj9I5P9Id3Q2cdzm6eP2e4L3QDT+acGbnyX4GZ7UsORnJ95+5swZmTrzi83egWWSiRvxj7nPmIaDyxf2TDVaOctgQUlJgD0AlvniA+vG9rC0tITl1RVk8xzjLWBzY0OZN+l7XPiFoaIy73gsrcYZG0dqQEqTg92DDpYez6O6tY5SLoN0IiohqDt37korghtKU2saUolhbGwcr736Ot5443UcPXoQ2VwKS4+X8b3vfR/vvPMjLK8+NkeYeFwHhzDRUAfRJFkYLLNbyBaSyGTiykBrzjCEH4e9GGOm0DKKSn8c6yesZvxnBm3efwYIZZsO5+T3/AZXY7ITRjKaQik/jOmJAygPjaJUHMa5c88hmojhu299Fz/9+d+IssjPxKxZVlatLiq7PPjqDlaybJz3i88qzesJh5UUaGze4e2EbIjBNlo9Ydynn30JkVhKmhWicLaM1sqnSdqnZXJPz6+fFLb768Pjvm7tBhuWcvgRjdMqBT/X0M8k+6xDAZwK0MqqRQF0/SADP9UHMF0QG/kW3ZP0YzLnnXiXknoX5NXb0MCUTaiyemIAN1KUBXM35mwu8W6GgwHcMlo7qJWAReMK8MLBZYbtzUPMUIQ4unj2Lev3qIGsxijXCQ/GQQauWsvZ65mLkqTJ9txikxhjBTlgzljm7oXmDZe2GYrBVDEJHKSwsnE5OpxHOhXCe+/+AL/4+fuSmU0l4whFW4gnTVZBk8+tNjKprO4H1TI5dSmoiW5UbFi+8PLxXiZTQDicwfDwNIqlCWTzBWFOqUQSmWxKZdBIqYCTJw/jwIFp5PNp1Ha2sXrvHj786Tu4d/u6dJUpCJMfGsYvPv4Y127d1MCHxp84CMJSvQvsVhraCJ4K55kopk9iE3U2LabwZ/mtk0FVpqDgRQ3kCLrNOhLhHpI8fNHV9Q7lCwp2b775bbzyjTfxb/+P/4CfffQpuswifZPUMV0YDAlbSKi93dagig0ZDcwYgkF4T8ff0l09WF4rsyoxa6hs6KbL/KGwP3D7bN+vCo76c+iIkM3Dhw91PQOuuWk++z+mRMfxbHOZVnMyRYF+ctxNspJZKM0d9Dtycgcezc9rCGmnwmGADI4dO4pyeQib6+uaHORhmEqnkaCQT5g67hwaoTaHMVYIb1CIf/nxPDZXFsFEYXZqAudOn5bC5Ls//glu3bmHDsKo1Boqf//57/4e/slv/5ZgmN2dbcmOMtv/+ONf4tHCPG7fvYnPv/gM9XZTjUlWDJ1QC71IG/GUKyETbFm48WfvvtPuiM2kw6rRFCTDaoqVjMejbQ0Z7VXgHZ8LsVGpwlmSQG3keCiBTCKPGOIIdTn0EZNjyYFDB3Hm3FkJDb73/o/x5YULGlqSHES9qaa7hjoYCNqmCS0MlolFggJDlnkzeGtN8Tnw+chPkoElhsPPnMaRo6fQaBFecbx+qQESwnHStVpiFhis4rIFp2fSX4N7oROj3w20QgR576n8jJ+vgyxszvYGRTk9GB8IHYxi/qC293SwKFcyvROunY7YQdbHYmarsKd7YQ1s3hPLSL17vMmteqiD+02/T6pxf6jLVSFu3sGmt01BkdiTPj/3XSyORDrj5ApoJWZGBjSrIDzYZJXJn1dcdg5GEk60YadBpeFhIKeS6D+7O6DcT7qf92JtLrsmhKZrd/fZ5VfBPcxqIRGNIZvJIJ9LYKiUxGeffICfvPe24k02k0AiYwqFPMSWl1fFsLHMm/efxh9VHZCW0MUQ+s3f+vVeIplFPj+hIYFkegg88G1isonRkTJOnTiCwwdHhdtwo1BmkQ+706xj4eZ13L1xEVvry7h94zpGJibVJHz/5z+X9VOlXtUUGbUEaO6xsU0Rf2YkpA06HQYHB9gotZ2+waw1ePT5U7iUyyMVC6OQiqNd25ZlU6lQlLIXP/3ps+fwwmtv4N//8X/Cp19dRisc1ZixvbZxkn3w5s2x4M1yhIavgxPT9sdeEah+QNfghS+aBo7n/Hc+OF9VBDfOANe2T0WYhLKwxLwJ26yurur9gqPX/hrsdU0BUjxPd11+yu/bb76JE0eP4vbtW8p+stmUoBNS5i58dV7awIQ34skkJicnME6dYHJhoyxDiV3TPSeBNnU+OH4bocYCecq8J0CrXsGdm9ewOH8PvWYd5WIO33jtNZlJXLp8FW/98B0srW6In/vyK6/j1dfeUFY1/+ABHi88EgbKAM5F+NzzZzE1PYHPPv8UX1w4j8W1Ja2XSDKMULSDGLG/OLNkMi90B9w9sZFwjj3zv5Z5M1O1SVCNm3M0XRm3GwzSzrXgwWfLNUB2FdohJKMZZGI5RLoxdFumxMeeCM1+x6cncfCZg1hcXcInn3+OVQr4c1qzSfPZCGKRhN6D3FtSLhkcCKtww/Ew4rUMgrc1yZnIkMNMzZITp57HzNwRiQ0JJmBAcaPrxs332heD3kvwmffXxdeYTAareb0QP/k62EeD4C07NFfZMVPkWvLyGDYR6aRfXUOTPHn2Eegi5Mf1heA7Sz1WX8xKDcawuQvThLeuoPjXytP8IJr1lqzJ7HB336D1gdt5mxKasgzf2D0yuOCzj1ISIan7TseZbC4vobFqtYHt3YpTjTTZ30Fvwq5ZU4hOVU3mEn3WiaO3BhhC/fvnWGr8TFprLtPWRKtPOTk0F6iUpdYaZfad0Oj8cDmNy5c+x4/f+aE00+nQUyznkc4kUa1Xsby8JhlY7nfu33SKIoHUkHIcb8aef/57v9Njd/3godPI5kfRaNopxc2cSTN976FczOD1157HwQMTWvRcQMzyeLgz+61XttBs7OIX77yNCxcu4vjp0zh29qxKkkp11y5mdVWZ0cLiEv7yu29hdXXD4bu2MRVQnVRmP+vehzPzJ7lwiHVOjY8jn4hhKJNAc3cLnUZNTBM+d8IymUIRz7/yOn70i1/i5oMF9KJxNKUh7YO32bQxmDFbZWZGCMBGp11TRH6ELni7awweKsJOmYmwUSYGgkMAncaKH97wD31v9uPpi3aIEPv2Ax9G/Lf74rOrYLauUV51xOnWEdcU4dTUDP7g9/81jj9zGG+//UO5vJPDS50FUus++uiXOs2JKeaKRWXdmQQX0RCmJybRoEkrnZAiNu3XIWQi2MSJNIV6WF9ZxNWLX2J98ZEcxsk2mRgbxrff/BbmDh7CO+//HB9+8iVe+8av4R/8xn+Jra0dvPPuj3Dr+jWNrjNbD4U6wvfefPMNfPNbb2BtfRUffPRLnL/8FaqtGjLFNGIpbvw2EGa2zABuWah3PWF2TeMANiStMW6WVcKz5bZklQrvo5/K5SFmPElrXNZ264j2YkhHs0hFMvpvMpKWbyu/mp0Wmp0mpg/OYGx6Al9duYzLN29Y5scAT+w1QuYM9dCZgVpjniwVBhFWRjz0aA9I+EOVmYgahBJjyOSHceLUcyiPTAnbFGzAz8VXV2PXJhsto3tS8Hb4qm/GBml8DpD2doOeWxIM3tZzcbZfbpjF1Pfcezk5BUmhkobZbqJZpyZ2zXwfNYtgno+cFJQkAdk4ksNjyHa0PoJtPnizTxFn4mFwBPcyzXfZUFePwsE8FsMd/dDp/Bjt04K2T+4EqfgfBSvOJAqlIRRLJUSjSel3b+344O2kJRy0JRjIBW9VICpunISog1NEaQwmkq7D6YfyWA3Iad45KGn9OZG2fiPVMVuMXRNRoGeWPT5WwN07V/HeOz9Au1FDIZ9FaSiPUCSE7d1d8dFzuZL6U1vb64JcCA1ryEvDeB2Efvf3freXyZRw4tQLCIez2K1w4sc0d0tDWYyNlNBpVpSBP//saRRKGd1Ynn4c7qB1UioeRraQxdriI7z71lvY3t3GP/qt38T0wTmSObUw65VdhKIRLC0u4V/9t/8dFh4vWgYjGMQCar90dHjxfszY3HKoB1LEIUrC1qtIhbrIxEKIh3oqS/g7WfKUkymcfvFVfHH9JuZXN1Aly6XdEf5uh4U1DE2DI6QhlccL8yYJ6zZEcFBBbJV9fFvDVI1ZUG/Ute49z/lJLJTg93yJZcMtpnzHf5eAv+NR+gzcT4L5AO5phj7z4u/+2rf/Hv7wf/jvMT42gre+/xZ+8uN3sbO1jvGxYaQScbFvlpdXsLK6ppefmpwS7zSXzmBuZhaRRAJVuiIx646k0AlxaMKcZQRVtZuYv3cLN69c0GGZIsWPm7DTxPDwkLLsla1dfH7hGr7x7d/AmedexPkLl/DOO29jaWEeyUQEmSSbTWQ7dDE7M4mZ6Qnk81nBJhevX8H88gIS2YS66h0aC/NqHJWNG8MP74hu1mnKHpn3niUk7xv1SxhYCCMpUSRdlcNGrtxXKytiFM06g3cnZoE7nEEuUUA6lkGYtDRm9O0mtms7GJ4cxbFTx3H1zi18dvE8QmqMcjiMQ2dcQ9STMVlza1gabEI2C58L/WF5oEiIjBmkpirjGJuYw6kzLyGd4yh804I33WzccJw4yP3g7Sb6AmJPwV5Rv5pzAVzZucbgn8ZEsTAuJyNVmhZ8ZcdmdGyDNbQumxp+qtV2ZbSspKHvnGPVEGGtGM2bBduZEqWHTsQYN38H8d/JJBJbBzyMW+jIB7WHuGYK3FS1lbbGHZccAQW5zHXJw2E24m/VhQb2Cav02PxOaE4hkST8QGExdmy4UrggjObosCdLkBxUo9aCT8sDwVtNV21WxzYxwp6Gy3zwViLruf6uIa41R0zfNUj1kpQjQAi5TBwT40NYWZrHu+/8tZr/hXwOqVQM4RiTAVFtkMuXFFe2djZ0uPBeaVJV7JMmQr/znX/WO3z4KA4cOolqlYuWdD5zKSEMNjM5hrHRIZOMJM/70BwOHJpFpVbHvXv30ahWkIxGMTE5guLwENaXHuP6xfPKWl589TVkh0to1ut68GyUnf/yS/zr3/9DrK6uOQXCAUximKU/WR1Zoz+Byb93QGumoeIwTh07htb2Bnq1HYzmM8glyRzoqmnJ4aFeLIlnzj6PS/fnMb+2gQ7LVb2+a0Z6LR8SWCIRbO/s4Na1q3KuUKbk5Eo9RGLx1GQy/ff4gCQAFYlIC0Z6CW74xlghga99f/c/x4drEqacdiM/GMJxfRXSX8f+sCEa7XjE/DdaOtGY4jvf+R188/VXsbG2gnfe/iEuXvoSiWgIk+MjGC0PYbhcxtBQGcsrK/j008+wtrIuvYV8JoOhUkl8/VAyhWoLCuBd6m3AbNBEzGs1cO/GFdy7cQlxtFHOp5F1pRyzp/LYBMamD6I4No2RyQNoh2J4/2c/l5pao7aNON1CJPjTQTwW1sgwRZAI35w6dxr3Hs3jk6++QCfcE0e9x2Y06D5C7i43qSktChtl0OHwhyiBrJzMtowBhv0C6rNolL3TsfFomoowUyFJUAwHoNPooFfvId5LIBfNIR1JIxFOaCBC5sgUgqKrd7mImUNzmF9ZxPnrl9GTADYFqwiVsORmQCDrxZqYrFTYlJRGNw8J6mi0Wnpmom/SRrATwsj4HI4cPYdIPI0aey5UDJSbDYWviL3TYISBz/OpDXYwXZSB0l8QUvPcqL3B/OsB3Md0mw61Hg3vo7Jnp0nCaWjuWZbs1Ibh9TFAiernnKg8W8s8LKPS0uFcgCU5Rgu1wE2qqRm3hGWqbBm+msre1o5yvA7TV4KrCsACpIK3uP2OeqtbwBDqpR4sKNOhiPg22U/sW/BeGzXQpn+NXOCDtwEcTwve4vY4lcavB2/Th+H9kESHDixn5sBKwVvcaZ9aL8xX4bx32XQMYyNFIRbvvvMDbK+vKomJRHqIJ3no87LZg6IccB3V2rb6Cq16Xf0sPl+u89Bv/qN/3Pu1X/t1lIYnsb5RkTMFg7fm+4l5dTqYnBzH7NSUaHlM7ycmx6RZYfoBYfkfJqNhZLJJZMs5rD16iJWF+zh88iTiubw4m+QUszv8R3/0b/DHf/Ifxarglx8v9gGxD5043ZM+/k3sjRddr8kd49UXXkCGDa7dTWTJkaSaHOtrZvBkt4SiOHzueTzaqWJxa1eTluaiMnB6Md1gjmUn1Ky8evkSqHHCjEn8Zdd42AOVBKaTeRMloRsO6/MQtzSs2gXtQJd/bxy3xhY/KzcMaYJ01OEG1wRhlY0JG7u2RWFUNH7PjHQHbh888KjySE3wx/MPcePqZTykAl6vgWIuiVw6gaFCHlMTE3jt9W/g5Llnce3SZfzFf/pTPHrwEGm6JMXjKE2MIz82jnAqh0Yvig5YBqcMQiM8RDuwm1fx8OZl5BMc3iohm2Jjs6NAl8oWFLhPvfAqxmaP4POLl/Hnf/mXsk0LhztIxkhE7aHXZoPR+vgcsioPFfHCqy9jq1rFLz75GO1wCPlSySFQbJTyHpB9wHLRAhkPi1aLGvOmlUIIQ8MLHJVvN4V3c3CL5hFmq9ZTk1HSxnGKUSX4cmjtNBBtR1FI5BHvRBGhMBUPeQb6aBjJbArxbBrpQhYbtR3cWniIapvNOVLgGJx4EHDNMVD3LMvr2egyAxTXljjtCKFQyGN8clIj+VuVOnKFUYyOHUBXU5YdtLqmkChRJ07QkQbnA59zNfcKXl5dMginWCiyQO2D9wBq+3oAt31lB6LYH3HOPXAKloN61NGooVGroUlxOsnYBhqOPFzcRK+Xl6AgmRggHOrSxVifQVO2DF6C+KhvbhOSen+R6V0l7IKqEJ9g5i17MpP/9QQGy5j3mqV4eI+zHBy1ZwZOLNymH92EskTdfAA37XMfd/Zn3mpJ+gPka5m3XQm5GFx/xLMNg3fQjnSdjA1jEKcFb9EkoyRJxDA6lAc6Tbz37tvYWFlGOkUYuotEKqFxeHJoyf1vtih5XEO7Sdiqob4jE0sF73/45pu93/29f4FEOo+1jQqdMBUoxGSQZqVhU+ViCQdmZzA7N4WR0aJ4ujShjSdTqFRqSMiCqINCPo7HD+9i8dE9lMfHcfDkORSGJ+S/Rt+9//F/+kNcuviVNTtcw4nvpwEL18D0TUX9180BMPOSvnK9rpPu9RdfwmQxD1R3EKVCV6+LNBuqHLgh9JHKYuzwUSxUGtist+Q67ZXI9OzdcI7wrogF32tXr+LBgwcOo/QaFRZ2B5CJX5C2AFUeOX62YeCWmdn6HWCVPnj7jWUld1cTlpS4ZQDna7HB5Uti37zdb+xrQdyGX0yCMqMg8dUXn6G6s6WFQHW3TrOKeBQYymdRzOVw6NBh/JPv/DMcOHQYf/Oj9/CDv/wulhYe6zUKY6MoTEwhWSijHWJ/gK6oCWGXYW7wRhUr929j5eEdlNIxDOVSCr6qUKIRTM4dxla9jUo3imfOPI8vLl3B+z//mdQHQ2ghEekhnYgpB0pozNyCN0fZDx09imq7ja+uXgViCRSHRwwb7ra1cJl5sB5IJNmcMi1vtfJcALIGLmEGG4dnJsiBCI6zE7IgPMemIgMs4QwqzTF4d6stJHoxFBM5xAkRtboIOQOHRCaJVC5DbAj1Xhvr1R0s7m5il0bbbUoYJJCIJUUC1ivtAAAgAElEQVQ19NAJ6WgszcVBZubvHjorK7qsZLIZzRrsVluCTUbGZtHp2XASK1VqtIjVweDNTFSZN4OsSR5o7QS8YQeJjQ/OTwreCufuSvYGcQZvm3g0w2RhwB3OYVQcnGG61hyqEdFP12AMEl2LVPXIrSaricGKVY4p+PUDnzOm5iUwUdHD4ad05uaOeTeQy/V9nj7ebLrZcgziMydcwZeXlK1R9gyq5n6NKnDz/kv4Tn6gtu9NftaTC3xjdDB487cP3lZF8H7woNdMiKN1et0WU5llhcEs2ZI5Y6SxkR6RXGwpn1Fl/P5772JtaRGxKGGfppILkjk4IEeNd3K62fchqkCrPQZvvqHmQX79G6/2/uW//FeIxFNYXd9BnbSlbs+GYMj/Zt7Q42ZIiopHfdkTZ47o4V44/wUWFx/LWX6kXNDY/Nb6Ij7/5BfY3FhHtljCf/FffwdHn31Fil71Vg9/8Ae/jxvXLqvsJTzA4RB+MJ5gPE38l1+Y/oN7dTKewDGE8fyJkxjLZRFu1JCiM3OIGyqiTJI6HcOTs4gXhnB3bQs1Tu8RvxPVzJ3fokNZ+cbFyEEMjsczeLNMU7vFl6j+zHcDK3ZtNl/GRWwB23BrPVaNTBNmckI6+zIi+yF7oMy2z507h7m5uT5DRZmKE3LyAdyCvh0WMnh2C5MvcvPWTUnaGl0yigibee06YrwvkS5iIWBsZBiHDx3Gs+eexTe+/fdRrTXxZ//7/4kLn36G4fIwnjl+HKF0Duv1FnY7ITTYtKQdGkEBskDqVewsPkR9Y1nBG85RnKPsvK/jswdR6Ybw+ZXb6MRS2K43sLaxIfgjHGojFuoiTT4rs/xcTjxtapFQr6QwMoLHa+u4fve+qIa5wpBJ2oYpcraNjc0VSo8hm08gljTFS/kSivnQVrOXIkAa1ZdmB8fUuXWtoSwWiqh4zE1Ii4ujSxmIdgg5crwTWWTCcURoNcahGhqRZFKIUPUtFsZuo46Ha0tYo2OPM1aIxwjNJNCWiJWNcOvxM3g7MSQzPCCbhwJfzD57YmJF4zkcPX4WhdIYSO/medFywZvvPYBNfLU4CN5irPQNCzwe6ymETwvePoDvz8CtaelNcU0DpoUe1Rn9+vf8ZT+NKAaFtwZzWazgHAZwZ96sTHXAvPB2appqFd5t06k9fnBpeZlAmVATp2DIh2XQhTWYrcpwwVuR0DJ29ijCXcO9w4Rl5NvqDj3tERutdxuzf5ApgfPX6BuWqpS976E1K32SYJi347XzuuSoRIoqYREqXVrsskPNDlkdJF5vndcnAbewlAZpk5ZJxvDz93+ClaUFUQFpwBBLGvKRymQF8a5vrCGeiCJGunXNYBN+KXj/vTee6/32b/9TlIcmpVrFyS8yJxg8WI7yBlGPYqQ8imKpKGyMFK9iKY+PP/wZzn/2C8QjLeSSIeSzSanybWyuI5nOI5kp4Jv/4B9j7tg5bNKVPZHF//y//i+4dvFLCdisLa+iUqv1vf52t3dct93E5w1rsqyXGZHWLYWbKNBfKKHIErjXESuG03sa3Gi2kOgCo+UxtENR3FvfwlKzhU46jV46iQpV5igWk0wg3AsjQdw0zqmuJu7cvysdiwa9CqmRIaqZE7GiMhkF9XnaO4lJLTDxXq3LI4jD4Xu6Zqc85jMfhRYnXiXt7U5XwZtDOjNsGnKoSVOGtqGsa++F7W0xc8HxcGHpz8bF/ANTQ6xUq8hSBD4eRZQsAMIT3Tai4a6EroqlAmanZ3Di6DG8+uprGCoP44ffewsfffhLPH/2OTx/4pyoVdcWl/Go1kQtlkKLPG+QR99DuLaDxsoCQrVtpBmLGjU0dncVSOL5HGaPnZDGzfsff64MnD2GRrOpkpcwcSICpKMR5NMJjBRySEi7O4R0IY9WOIzr9x9gYXlVVLp4jFltDDR/YNm4RTZRuI1cKYNEms1MC94chReeLNokm27mZkIu7fTUOFLxEFaXHmkEmcwIjhQ3WVVSNTESQ6wXRgZxjCYLKMWz6NJdhf9OrDIeRZjMiFQcm/UK7i4uYJt8ZjbgVSJzjXIEPoRGE2hyCKRnsIHJyVrTn5LFFHWj92uTez+exsT0YRw+dsa8KVWBmWCTDDi0bowjLX66a5j5oSNluU4eQAHQIoYFJT934Pore7suPnC7AOSCsc++fTNQvS1NsXoeuQugjmcu+8B+41RdBAcj2+QzA2i/IegMUVRJ0vuTAnfiettMR9A9yYwjTJXRuUHo/vHbVol6do2jGbqPwz0cYgDX9LRJNfTviTdc6Yu67TvcPKzpkXBXyRm27gd2XGXivmd70FmuBcgGexvIDNx8Tq6/Im14k6ml8TC14FkNM3h/9dmnkllmA54Da+wbUA01VyhqvW6srytxNj49tZBSTnahhdDLzx7svfjCy5iePIKJ8Vkk3UQPMW2JHJFREU2hUChidvYARsdGNIyTzWdw8ctP8Mv3/xrd6jKiqIiruL5dRaE8jjd/479SNlIam0S6UMbj9U1ki2P43/7dv8GnH/5MG39xfkEZb7aQ10PfWF1DlwwUaSKbGpxOMqq1CWdsI9TqIBeNYSSdQ4GYO7OreFgDJszqkpSA3a4gRa0E6p9kCnhY2cWl5UWstZtoxaJoMpgQq2Y4bLSQlG40hZB2heVT0J/lfafRFKuAtB2K2vB3WJXw74SVJHDj6FaWTDvtX79PxDQ0ypf/MtlY+8OSnlnjiRMnMTs7J+ydZaowUOKBHSfRKXyYi8j41lxAbMyycrlx/YaqBb4k5SWTUSAfIxSQlLMJzQQYFCgQTx78kUOH8Oa3voWZ6Vm89857+OTjTzE1PIYTo7OCD9ZDYVzb3MZKu4dwJq9+3PbGMmqri4hUNpANdZBPx9Xj6HHYqhdCntZ4M7O4fO8+Pr5wGevVJqpN4y777IYDPhyoKqbimBzKI5swrDqWyWJhY1PBe7feQCKZQiaR4myMHYphoNqqo9FtIpJiQKW7TssaVu6AjbOyklphGJFQTPjy6ZNHMTc1isrWCh49uKNskvTInWod8yurYh6FOz1kkMBwLIss8WvSYEkfJf6bSiKVz6IwMoTN+i6u3LmD5e0tyOJDD4H6K/yVHuotjrsTPmEWxsMnbqa83bb0YBJhqGm/VWmil8jj8MlzmDt83EwHpAFuCoyGz9saYuVg8IIxKYSpkj3D4B0zbRdzfnGGqD54eyd2NyjTX3i+3OtzqF1mLEJAYDhGfBhvpxb8bVvDxrRwbBKt5QGtlcwymz8wiqbHtkVrE2RgzTY/vKKA5+YuHMHKvaG7tv5chtcIGuh/+yuzxq4b2heP3g4xy4ANTvG9gv3QZV/b5CnBWzi7sHafhUsLVevSBuAs2ZJlYYDW7KFULwzHT+MnpRuthhKTcjGPfCaBG5ev4NqlizJn4CBcKB5Bo9NGJpc1w+TdCjLJNCq7u4o1bOb7uZTQS2ene+PjU5gcncO5cy9hYmIaDVFSTEvBT0jtVqoYKo7gzNkzmJyaRDwXx8M7N/CLt/8CtY2HiIbqSKYS2Kq1kB+exm9+57+R8wUx9EgsiaWtLaSzZfzp9/4K3/2LP0OzVsXi/GM1RkrUB8+ksbW+gd3NDXSaTWdH5OQp2x0kuiGkOBGJCDLhKPLxBFIyFugqwBDHzMYTSFTqCK9vYTSZxYvPvYDy3EGsh4GrW2t4+/OPcW3hIerEEdhsU/XF0stE3HP5nPA96jAQ62cDlNAK8eXN7W3UWeNGYwre0tdQl3ngeGOjsxoAsxLKY2yWCthm7C9Po1AxgE1Pz2BkZNQxI0yDg3xPjYw4XM3E+wZwAH95fW0d9+7cxeraqoJ+IhpGLhrGZKmIyXJZcMnu7rbGyqnKx8opk0rj6JGjmJs9gCuXruDLz75Ed6eOuUQBzx08jqmTp/GAMqhrG9hod1DttbG2voz69jrS3SbSobaaj2SPRKQCmEB6aAT1cBSfXrmKO4+X0ebB0mU2as1VqciFGbyBfDyC6XIR5bwZxLIKunT7Dm7PL0hSOJnKIJ/O2r3noRUNo9Ftodquox1uoxumQFVTUAg3CQ/edCKFZr2NepXDI+aAMzyUx8mjB/H82RMIdZpYW3qMs8+ew9DYKL7/gx/g/IWLiPDZ19oox9IYTeUR6Vgfg1z4SCKGVD6Dg0ePoBMN4cvLl3Hj/n0sb2xI1IsNMZpFEOapkaFDyqDgEz4zjn1zIbR1yJWyaX2WxbVthFMlPHPmBYxOHTA7QCWVfrrSZZWBQCAbOif4ZdRHH7xJAPNZcSBA/crg7fC6fiAfML1saMY43eop9leqyz2c85W1cZxGimduuIyfWS9xbxskssRL3Gf1tGy/WKPTNsjA0s4xA/fMdTh2116xo/5p0m/KKvM27XhRan3g7guIO85jgDY5+N3B4dSvS9Ro9c1RHub2d6MNm9SEuPhqznphLZsu7R8o7IOpArEvH7i5tloybA5hKJ/HcDGPB7dv49JXX2ifUuuHOj81NuMTMfMooCFDPCnPYB5RqTQdy1qqzkOvv3CgR6yqmB/Byy+9gdOnz6rbzjcyGybIzYFBrFwew+HDR8SMiOcS2Nlaxvvf/xMsPbiObMoylp16GyPTh/Eb//RfoN0Dtrd2JDizur2NTLEs3ZN//0f/Thcl2KRSQb6YQyGflxY3wXt2uXsg7txFj0puPaAQSWA4mVbgDhO/pHaCNBB66IRDku8sp7NI7TYwFU3ixcNHZdrQYKacSqA1XMAHN6/gP777QzygaWo6TsBZpRzLEVpaMQvme+9sb4I9Ako5FrI5jIyPKdO6cv0Gqg02FZJqgsk5pv/l8277hkPkAv/sM273LeHkJuSUSWc12OFxbe17U8LWopc6mcrNLor5DCZGR9SLWHi0gPmH8+ISE+9NRsIYSsZwaHwcE+UhdFtN1GoVUaiIpRWKBT3PVDIj04XHDxewvLCEoWgGhZ0WTk0cwNGzz2Kx0cIKA3c8hkc7m3i4OC+/wi6bw+0G8tm4Bg3ot84psFAyj8XtCm48eoTNRgt18ubbXQU5mxk2fDHUaSHea2OylMf06LAmNLkTLt+6jXuLy0A8hWSa5WQaSTW/TCWx0mqg3m2gx2lLMULNfIPPgGPxmWSWg5toNVihkR3Dg7eHsXIer7z4LEbLRTx+NI9jx47hW7/xD3Hh8iVc/PJLPdvbF65i9e48ZobHpOFD7JJaGSQqxpIJPP/SCzh84hi2OQewsoq79x/g+q1beDA/j01mQ/TAJMTUC2tyMhTmaLY1AqW3EwljtFRAPpPGZqWJaLaMqSOnkMyWLQkQI8aV5h72cLIQ/xdrbxokSXqehz1ZVZmVlXWfXX339PTcxx7ALq4FBJAQCFCipZDlUFChUITDEf6hn/IvOxzhYPiHw78UtE3apHhZJIWALZEwIRAkQGCxwB6z9zGzs3N3T99HVdddlVmZWeV43i+zumZ2dkVSakRjZ3q6u6qyvny/93ve51Dhv+y+FQ1NEoG4HgIvD25gggmHOGvYbYad8dSJb2qhqsYicFkMvx6SBGReMOm8VQkPAAu1ridLPqSFnAxDaRIlQp0ghIXfH7KmWOhYxJSGIujiH9mkpu+lqU3lMbX14/oJgUxYvAVKP1FGq4Y74HYrgPsJhf/RqyKw5hS+zrAPOoOOmQgQxMRNOu+ALqnEYwHcFTyGCMRCO+Yg75Rfk46ZxRsaivksyvkcDne28R7N/VrHInYilZLFm/AJRUbe0BNTq96gqzJmzbjQTyWb9ovPrcoJh65qV688gy+/8NWJ2o9YsOCWHo9rcZTKFSzML6E6Pw8rn8TI7+Kn3/sO7lx/A/kUp7xAqz/E0tlL+MV/+E9x++ZHePnVa/JAOwcHSOfy2Njew/bOgXQoFMRwgso3lZAHfX9b9Tpch+nIhA08jO0hsjEDs8kMUnRsC+I2iAexO2bHyX0vFtGxVK5iJZHBmVQOz6yuIZtMYWN7G1oqCb1SxGa/jT/+yQ/w7sEW7JQB3zDErCqUV3MAxsfWyeJg9+C6csRZXF7EwvIKdvYO8NHtu+j0BhLLRI+WcJAfzMBPSrnQcqccBydhE6qIy8UnB5QqLVnwyquDH0LIp50pj41hU8XudeSjlM9gdXlZ6H072zs4PDgUdgxplJYeQdEysFytoJjJCL1IkobYlcSiSGVSmCfufemKyMo/un4T6biFMzNL2HvrBnKjGGaq83j/7j247NA//zyOPAevvP0m1u/fxaDVAMsa/RfS6ThSpoFSaUaGm+/cuid8+rGVEGy43bdl+1GpMgEKShrfyMPSTBlPXzyLuOZJ6vtRq42NvUM0+g6sdAapRFrmQzyODoY2esTXx44Ubvp7Kw41fXJ6Yq5vxtjZMoRag8EIs7GHRFRDLhnHbLmATDop4p25uXn8/X/yT0RCfef6dczOL0Czh7jx6uvY29hEr9OVx2R3JAV4PEZ1roorTz+FtXPnUZxfhB830Wo2cf/mh3jl1dfwwa3bqLW7GJIdI7a2gflZgJ8aUQ2zhRxKhTxGURPRVAnpyiI8jR7NipKqogPDTS5YH0GhDIu38MB9X1EjQ3VzCCuE9LePFe8nO16qoa4a7p4U76DlkIKq4IETT82Qhhj+zHQjEoYHK/GIcgE8Kc5/neItxNEJBq/aHoE8ZBM82T5OSm3Y+cvdIifcsFiHm4PatwJu9ycU7/D3TVt3S/GebF4BbMIZSzC8lMxciVxTdMmweMuzDjaPkEbJ36/siQmHhiZlnhAr6BXFwX2jdoh33nodreaxnP45VXP8IeLJBAZ9R4aUph7HwGbGrOLis1kTttwLz58dC4PBHWFl+RS++Uu/jHy2EHguq6MBj+/MfmOnaVkZKQBrl84ik0/jg9d+iPdfexFx2NIZ0kvg9OWn8cKv/CoePriL9977QDjWDx5uCIXng5u3cNx14CMqwya5xGRXuEMp3FRicuItyeTuEJHBEDOJFJYyRcQYrmDbMktQuZgcHqoXPPbGuLR6Fp9dPo2C42EmFkfeSsqmQRvzyvwCbh3t4qUHN/H6/jqO9DGGpoFhMECRI43tyKyEQ0yS4nVhkgCzc1XMzi1gZm4eD7d28eOf/hzjYHAjp96pDkLt3uFKDKLA1KtUn0ERp9pOpfmojiQcDnPh0+VPNhKxVw34tRRvjH2kEyYW52ZliLG/fyCBCqxklDgQR84lYqiwWOSzahJOjqzIs1Xi+drZM/iFX/kH0K0ktm7dQYpKyuMubr50DZH2APlUDjfv3McgEsFz3/g6IqUcfvLqq2J7wCFzMqEjW0ijUEyhUsyL+2S2sogfv/YWXn33XTQGA7SGQwzo2U7YV6hdAYZJFo/vYa5UwBeffQqX1pZQzKXQc128d+surr3zPjp9epVExTuDnQbd+GzPEem8B1eOloTniCszGYVufDHNYAoaRkMfcZ7STAMpPYKkHkEhyy0faDY7EmD8D//L/wovfO0XUD86RCIWgxUz8MbPX8Zbr13DceNYReaNvSk7XWBlZQUrp1aRSOeQKZakEyfOT9Xqz3/8E/zo5y9j6+gIA4pyOGgWmiNFKCPk0kksVIrIpVPQE1lE0mXE0mXYI6ajKK9vvkeBPFP5gYS2pYHIhUUsFKrInICMgwCSmHTeQcKMWmKqaIVJMY933ap4f/yrJ611MLB7BDyZWsPBjyoVZ/gXRa0lVzyEE0KcXrD6wB1zUlwnBlQn98X0fcTfOi2FnxTajz1x9fOPcNunivX0QPWTfscnF+9AYyCYdxDQHPjPhMWbmxNPtrKNBIPcENcX9WksJgVX0aKZs+rDihso5LJIMgms08Z777yFZoPKZ6XsJec/mUmjT8thFu+YIYlRiYQpIjPSmqUuv/D582Pi2gxhmK3O4lvf/GWUC8WAQ6suDM3yeZMQf7MSaaRSGaxdPIfq4hwOt27jnZd/jKONW9AxlEiflTPn8KVf+gcYGQn0yaDREzimH21Uw5/+hx/ghz99WY6ZYlRDug0PJvYABzs78BzmEKrirQ2HSLgjLKXymLeyiLqO/Dt9jyVlnngXOxfaJzJEojqH50+dxaxmIOuPMF8qomPbuHXzFkrZAjraCA/HA/xk8zZudo/gpEwMuTOKs6ADd2Ar32dKqN2hdOC80KdPn5JJ+ulz5zEzt4Q/+vZ3cPfBBjS6lwWLbLIwBMKc6mgmN0m4SFU3pJz6WJnJFVVOaLJ4A9qSeBDzqCxyWMpqx4iNfWGTlApFoQzV63WxdI36Yxgai7eOpBlFLmXJsYxmNizq5LPRU4HsDfo+PPflL6M8N4dW/RhOq4fbb19Ha+sATq2F8YCSbgeDMZBbXIRjGtg82EfjmLmRDmK6huJMAWvnVrG8UMXc/DKWz1/FjXsb+H++9z28d+sWWoM+RmKBqsnkXDp/MY+ih8QIGSuB55++gi8+e1kCPgg/7DdbePn1t7GxvavChzWlPGWwB4c8nX4HjmfLscQwCXHxpMfBXVTcAD0mQXGhA4Kpl5ngHRmjkElDjxnY2T2E4/g4f/YSnn7mM0glU/AdB/1eF/du35akHHb55KxL58VBfSSGdCKJhdl55HJ5tLoDtFptzMxV8bmvvIDV8+ewd3iAF3/6El689hrubG6iR6rhJNmcm0cGc8WcZBkaqTyM3CxgFTDwo+Jxr+gUVI16SvAXGITJ6UyUecoBT0If6KYYmEhxUajiFiY3qfvpr1e8H4MLwi41YHax8z7pypWKMejLT36Q3e7kb6qI8z0m/BgWb55eRLsxUqwqfk5/TLjrsoE92gTJ4028TB5BPaYwd/XbpFcKXvujAiV+PXA0fAJsEm4806EMk85bvqjwbuVxonjmXL+8GuIpHqRhPV68w4572sqZODUhubHnI5lIiByePG82qtffexfH9Rr8kQvbdQQ24dyFKff0dmcMJYt3MpmQNDEa6Mnw96tfujoWiptHJeUcvvWNb6GYz4lfLN+dTrcLPU6ptDJ+WVxYwczMHLKlEsyUBXfYx43XX8I7L/0Fom4HI7sjNLQrz38R8+efRrw0Dz+WELMVmrD/1u/8Ln780ivQJOKIE3MfUb5z7hAHO1sCnZC2R9gkNhwihxhW0wWUo3FEBTNy4Akti4VA+UXQOpH4ejaZkSJ/ZXYRRS0ixZuF+eUXX4I1iiI7O4NDS8MNu4GXNm7hwLcxTpiCbdLQnxdWzF+ohpLpvyed7uULF4QSZlppvPC1X8RPX34Vf/FXP0af7AQOLcMVOaEHqgZbcMRJ4Ht41Dw5cqoJtcIwyT1WoiSVOal29IB5EKEAewx9PBJ6EeXsPDbRj9vt2zITIHfGIkvC0JBKmuJbQk8Tbj4mB3uk4NEAi5376gpsz5WwilTcgtvuY9gaoLF7gM4RByNR+ExViunoAeg59NZWXg3DkQPdiuPqs1fw7FNXUZqZw8LZi/jwwUP877/9r/HOjesYcfPj1ILBwiziHOyIPF0Ne+J6FJ+5chlffu4pHB/sYH1zC4XqPG49WMd712/ICY0p9slkSvi/3X5PzLdIs1Lh4QyVphqN/G5L3AG9vgPNtpHRozhVncF8IYuUqQsti6fKRrMrYSP5dBFm1IQeVakkvU5bUubZSzgjD8PQ2pRWu7qJYiaPXDIt3h3slFudjsxZVtdO4fkXvoiFs2ewWzvC9/78+/jLl17CUasprz2bzSPBOQbFY4bqvhLZMtKVFYzMLLpDbhFBDIAYbAXsKnZUciJTftSqew0Se2i6FfiQfHrxDtgXQUbjJ/TYJ6U3HDhOAiAUw0J9qPUarmOFI6uvT88XT4q38p1Xg0rl8y2MtaB4T+PdYfFWg82wEE9DOYpl8/jH47h3KDIKoYtHOuxPKd4hsSDIUFAMxRA2mRRvbpDKGmRSvNl0Spaken9ckv2nWDRhF86Tbrhhibsk1bZjTQb1jEXTY3S1jEmsYO3wQARvtu9IzeWdT/ovZzrEvBlSnE4z2jCCLmspoZi/97XnxsSe84U8vvKVLwsXOE1jnwDXIaeVZPMBPYzHGirlORSLZRRnZgSfTKQS2Lx1Ay/++b8DekdIjJWXw+nLT+HqV76J5NwZDKMm2vYA/V4Tv/F//AZu3X4gmDFvbs9zoFHd4LoyrBz02+LxIGyoXg8zegJr6QKyI/JlR3CJBTNpRDZGJoF7gnmTBZJk4nQsgeVMHgvJNCMnkMlm0W+00NmrAUkTzYyBekbH6zvrWG/X0fWpZlKeIir5g5Qzytz5+9np6licn1fxTHELp89fwtsf3MBLr15Dzx5K9y3LLeA6iakPm6mTOY6igYXg+CTAOBT7KnYCP9XgSWF9Eg3FzUSYtGN57UYEMuTLZtMYODbazTZgD5EYRZCPm/JcOWgzCW1kMsL7JkUv4vvIkUoZY1G0hL/c6LTQ7HRQyZcwky/iYGMXuw+24HWZ5K7D16IYjDXYgShFTglRDS27Cy8yxvNf+jy+9UvfxOmLl9AaA//2u/8fvvsfvo+j42Oh0gnVVFznFH1LwnnFzpYw3BgLszP43FOXYRlRbO/uibLy3sOHuHX3rhyByWdlwWPHyddKX2b+HqXx4KY5ksk7B6+ar8FutxGxByjEDZyqljFfzMnGy5OUPSDBL4pUMof4OI5hmye4oQpPZCfF36lH0HEGaA/6ykCJnukxQ2YCRoRqY0UR5EmCaj8rlcDC8iLOP/0UZs6exu379/Dtb/8R7m9vo1guI5vPC82r02orCXpUR766hOLCGtxYEgNuONyoVQkQOqdg3zyh0H8l8MRQ3afi9nPOw46Pg/WT4h0aUCnFoyzDSc5ksAjD4jxVBafHg48jKI+nx0wGO5NGJCjqExZVCFMr1paCAJWtgxKuKWWrdItyHwQsmUCpFg73w/toArMFnbecSIJACrVhBM8+7KZDmHx6Ewp46UIVDPDo6f/yzzJ3Clhhk38LhTpBqLU6DasgEhZx3oeilAx84iWVioKZQO8hTWUwnGXxDkV1vJzrQg8AACAASURBVA68r1nyU6mkxKPRwoGq4zsf3cTu9raIcdjQ8qRJxh8LvhL6qcE9B5qcEbKLJzVa+0e/8NyY+XKXL1/GV7/2VfFXIKeaA0R5IjEDsXhCCpVD83r6QTOYNm7BTKXFsJ4Y3Bsv/jn27ryPiF2XY+DS2nmc/uyXkD91Bb6eQtu1Uavt4Ld+8zdw784DkY6ykxKIhAo+dvmNYzQadVmoFHVovT7m40mspvJIkXs2HsERRzl10fk8xYyG2CpTY7QoCokM8hEd1bgFv91V5kV0gXNcOHoE/ayJ8UIJx4aGbmSElmNjf38fB3u78BxHzJYoreZQgUwNzfcEez138TLOXXoK+8ct/OAnL2KHZuk0oRJGQKAGlptRnQiUo2cwxlTnOnXECzuZUCAgroaBl4UkZCvzK5V/SCxUQSbR0QiJWBTFQhZWypSjU4fFezBEcqShQgYJWTAy6HTF+KlQzKNYzEmqN+V/RTqXiYJrCMd3hEtOgctMvoSD9V0cPNzDiDAX/Ta0GIZjDUNyjMMOKgo4Y09gkWJ1Bt/85b+PZ774RVy7/RH+8E//FA8ebiplGY/0wdReYZxK2SpcX0qkNSBtmTJM5HOyrBRiCQsf3PwQd+7fk8Uq3jKSzapiy0JTJsGIOczW6AsTE6YOZxN+v4/EyEfZimMmm0Q5k5JThyoW7HwTSBhJwB7DbTnkMSI6UgEW3LzHUQ19byifPE2xOPLGNyIxKd58Q0VIEtXEc1k3YsLgWV47hYuffw4j08Cf/vv/Fx/euoXl1dPCQFhf3xAFMTt229dQWlhFYX4Vw0gcrvikq8GhKt6qaVDKPOVGN22LwLXAY7cU74Qp1zKMmQtWneJVT9wET/QF053qk5gej3a2J+rIJ3Xsj3JCpgeX6rtDVokUx8AJkn9WgQ+KbSL3wVQMoupUVTzZNO59ApsE1+kJLJUnvTa1RsIN5mRrmma6hMVbHnu6wIsFADcXNk6hQEdRBsX1kTkAxPYplKJwj6yzICc1ZNmE+L7YAQRqyNCzicQCpj6FFg6WaeDBnTvY2d5Smb9sdMS/hyZbCnLkzcNGiE0DRTss6ulkCtr/+i//+ZjH9/MXL6BSnUGv2xbnN1MiiqIyEY8YFjRGNXkMv+wF3RSZGjE8+/znsXx6FfXtdVx//SVs3aabHfDUc89j5vQFpOZPodZzRGbsuV383r/+LXzw/vvCY2Z3xkrMmy/BzLaejYfbWxj0BzBo4jIYYtnKYNFMw7RpHenDluKtCSZKKEE6vCjgMXTA9XFm6TSiHHq1usjrccGx+7aDZKkILZdE39IxSMUxzqeQLBZgJFVO58MH9+QiuvYApXwOVtxEu9WQgGNuTp/70lfw9W/9Cn7485fxB9/+Djq2C40e0kHxVgIsNRlXVpXKC0ItRlW8Vb0OjqETsCWMbVJ+EQppUzemMGo47KGMngWPdD+qE+O6uL31Gi2M+zbS4xgq8SQSLDLSSXBY5gpGUagUMDc/i1K5wOYSDiGCkXJpY9fAZ5NPZ3H0cA/13Rp8n8mgMbj0uBE3vpEMPLmhemQhGIROxgKlzC2tYO7cOXx4uIu379yCPVQdiFpw7FBV560KkbIT0OkCSK5yRJM1RiukanVW6Jgs3A82HsjPiZdFEJosN6jcuKprU9Jrno405WHCzc11UIzrmGXhTluyOYgvthZFwkxBj5kC5fJkMeo6iLljGCMgTuopj/mS4gOM9CjGsSjJYbK58T3jBsdPHmWpAyiXi0KLtYc2StUKzj59BcXlJbz5zlt49+03EbcsNFotHBwewRuP0WLjoMVRnFtBpjwHh1mxjOVjrZbXpbjwUoyFGRTS7RQXWtF2OcSmh3okKN5KoRs2BMKB+FsX7+ne+8T+9D9evMP1fPKdIf95unjz/RPHwkCRGBbccCDJFx3aHn9a8Q4fJfwetS5OaIAfw7vl4pwwbj5evNXrDmGTSZalSOEVr1uoeCHPm+uZDa04JKr7lWHqfmBtHQ4sp6ML+Rq56YqrpXifc26YkMdNJuICoWzcv4/drS31OPKoyv5WhpJsIqjslhwPDYf7hwKXppNJaD/8vV8b08WtXFFOgbzFTN7ljNuJxtF1PCTSRflk7t721o6IQ+h6FTVTWLt4FUunVqQgPPjwPbzx0o/gu318/e9+HfnFJYzMFN7/6CayhSwW5kr47p9+Bz/+yV/I0Vd5jdKanjJ1Ha4zxt0H64JPxnwgMRzhVKqAOcOCPqBfNqPU2K0zkZl6fwlQgh/V4Goauo6L5559HlrHQXN9C7PpLDTXRY0DtFIGHUPDsWej5vSh57OYWVzA4uICakc16WpTpole4xgH2ztidcu0FiqbmCA+v3IaZ596Gj96+TX81cuvousyKICQSeAiKKYp6kZTxftkWq46jZOFPhmwqFIrnalKxQ55tRR8jIUGxzucpxIp3hTaZJKy6w9o2N7sIDpwkY3qKERNZIwEzp0+i3gkKuT/ZqcBI0Vf86dw4cp5+V3721vCLaV1LDebxaVFwdQ2722g0+iCvBU6W7i09iSez7gvj34fxOBdOUyS505KnMAqSRNHmoe6Qwc6hXEqFlogzgleG18zX5Pg+3Ganyn8lr+feZpz8wtotBpY33gg7oA08JHjewC2BrNctTkqz1AROvLYqdNmduRiNp3AYjGLgtgEqFDkuMlwV4p4XPRaXQy7A0RsX6CmxDgKjnS5wVD5ygI+ohsgGSdkYPE2ID01RtxRhR1zU8lkM4jyFOc4yBXyWLt0AeeeeQoH9Rp+9MO/xEOmBnkcNmsYeL40L1qqgNL8MsxMEc6InHBCSaoQyOUiREDRjniUc3NTSkYVrxbMQILiLdYO4ksewg+Bw/Z/UvEOC3gwqJumYExVcemYn1TVA2hChs1BsHfogslvJ4QgXvXB9z3eeYfWqdO/Ouy8p100w8I9jZdPON1Pgkf+NsVb1lhIGVRwiYh0JCxDqU8nxTvovCeqykBJGqboCPEgKN5ivWuqCENuChxcUpW+/XATO5ubMrzk6UtoofIY6qTCGSCbBTqY1o+OcLh3IBRm7eVv/4/juYVFMYhnN8ZpMR2uCJswnikaTyM/uwbPI8xBVscQH16/jqPjNmbnT+HC08+iUCnJPfbwwUN8+O5bGLkDPHP1shytEYvgZz9/EblCBleeuoD3P7iGP/rj/xPuqCcydOkzReVIYyoNmzuHqB014fd9WG4EZ3NlVGJxxAbEfzzBPlm8xUCePEvuUhRzcIDXH+LyhSsoxlNoPtxBktTGuIFBXMNtr4uNXgPH/R6agx4SuSzmlpZwkcNI18PYHeL04hJScUM4wIc7O8LQ4GBCusVECrFsFn/16mvYrjXhE4ph768mk4phEuJlAb9bQQehuU4I1YWhDqqbFHpv0CFK8Ra8PFDV0R+cNzhpgsy5S5BilBHhx6DZgt8ZIOFryOsmMpoB3RvhypkLuLJ6Bkfb29jZ2cZg5GLtmQs4e/USDg72sL2+js5RDY0DWhoAFy9dxND3cPfeAxEg+TwBjTR4FJ8Qh2cR8thRq86Q3R+DqXUrDfoF7gwHOMQQzCshRs8bTcygAiMh8cIIxSYBM4JCBKXepWnUWFSStAegydX6w3XU60dBoKsyLuJn2IGGNDcxKItqSCcMpA1i/lHMZS1U2HWblKczHIBrWsOQkXv02h56arDp+CKHT0GHKR5+NC9i8dbEr5tF2+URNq5jTMdCMkXYjXsObEclyWtUwcai4tG9evYMPvOFzws98rvf+zPcvHMHRlI5CHZsB0f9IcZWDtWlVcSTGXhqiiGvXWYtwfsutr+ByyVZJazs6poqrxs1i4moYRVPM6FIJ4xH+FgIw6N4r2oVAsfL6WljSGMN+vjJRX9CkT4hfj6pgp/krfJfw+Iddt7TsMl0F60K8knUoCrwJ2wTYZZN2CLqfgo3gVD6/njXPfn+TyneEwvd4MmcpMgHDYLGQh0Ub5Hys3grJg4bD+m86cVOCC4aDYKcw0DnwG2QxZtOoYEDKZPhqVPge8rinc+lsb+9g62NDQm2oWaDUnnOGolx817iQJTvOzt2pz9A/fAIo6EH7Qe//d+MLz/1DOdeoASew0LX6QrmG42aSOWqWLn4BXTaHgZeBKXqHO5+eB337m8gV6wgU6yIU1rfcVE7bsEeOMgkTKzMzmB+voLIeIgf/9X3UZ2r4PKzV7G7fw+/+Ru/hoFDtywC2yqCiL4UzjCCemuIg91jDJo20n4M5wtVFOliRhqfRuctVzwlKMqh4RKHCWLbH9XRdUaYrcxhqTSL/uERIoOBULUGyRh+snsPG/2muAtyAyBPO5VJg+G/M5UZKfIrs7OYK5dR29nBvQ8/wrDXE5k28zfPP/MMysun8H/94R/hzjZj1eLwZCqpTOfZxapFqHL1wm77pMMIansIswQ3bLAMpwQ9PE0o6byyVeCOT4GOJ1avJPfHxxp69WPEbB+5mCkiJosFoWdjoVTBC099BpH+EI2jI0StOIaJKJpeH71BD7HRGLOZvChV+dqSqRQ2drZw++E6egJBRSUomsZS4pEsxYNXjV2i+jttP81sHo2IhrudBmqjIRx2gmGILm9cyndp0i9CBm5ugZuczFFI8SSrQsFDvH7VmVlUKhU0GsfY29+V+DwO8SSBOyg4k3IhKsAxKIBJxqOoZhJYqeQwm02ItzstZ3XdFN+R7d1DNOpNUVPmk2mMSeWzXSRHUSRHMZhU6AnkoDpdpsGMaQ4U0xCxTGHOKOcRhXkOPQc92xEGlp6w5FbOFgu49NRTKFYqeP3tt/Ha2+8oF0vO3Ic+mu4Y0WwBCytr4t6pxlaq+Kr8R+WKxyG1dJmMy+KNKylUCt4SzJSOgywSBn3UVVcu6+wTi/dUkQtPeY/NXML1NxlKTmkqn1SeP0W0Kd8edqBPKt5hRz5duNV98km9/KOnV9XcnOTbTuC0SXza45vVo2vncdjk5DWrZ/RI8RYUKpTKK6Wlgk+UgEm9FkjxJlNNovgCXD+ET7jiQ7iLz1sEO0kOMdVMKJkwUc7ncbi/h837D0RUx5kjNR484ZEzz9+rNAOKJkqYb9DuYNDtQ/ud//mr4y9/5WvIFmbR7vRk0XTbTdTrh7AHI8QSRfydb/4qPKTQbNiYWVzC/sP7eOWVl3FYO0Kt2cSARIBEGtF4FvnSLArZHAoJAxdXF5GIurj22k9x7vwZLJ07i+PmDn7z1/8HdDo7kLg7DivpH8Juz4+h60Sxu11H57CD7FjHxdIssrxVB11JmpDBjccLYYhNonBk2fUxCNaPIZPOYS5fQfvwACm66eXSaERcvLR7H9uDjjAG6DzHN47ybRaQarUqbnvVcgnlbAYmNDy8dRe9RkPwZkr4v/T1X0RucQm//ju/h/fv3ledN+XQvBkEIlO0PvWXALsO3SUD2GSayyoY5eQIemIdqxZn4AEc8ICV1NoTmuBMIQ+DYckHdaTGURSNpNAETV4jSrvHwNOrZ7GarwA03cqksNdv4qOdhxgSs/NGWMqXcW5xGStz81KwXnvrLdxYvwObIsVIFGJLHQhNyL4R4yTifCJeGgn1LprJoGUZ2LA7qLtDccyTLjEcRNEjQw98n4Pk7klSSlC45YoFghIyOywrqbDfkScdLil8qmipibtCvFUp5bGRXi4GXMzlLFxemZX/6kyj4VCJGgMX2Hi4i3ari1I2hzQT6tklDX1YngbLV7AJmT4yAJSf46nCxIgbDMOt6Z1MVtTYgzv2YLtD6aa5jggrdQe20FRPnV7Dl7/2NdRaLXznT/4EO7U6tHgcNkMadBMzy2cwv7Kq6H9SdMnxVQVZhnUaC7U63bDI0GSMR3OX4g52dyK0CnjUoglQDB611p4Em5yU3o8N9cIG4pHqPEWP+kRgRG0V0ySTxwv8k4q3PG9DeZ5MOuapH5yGQh7/9xA6Cb/+cdhEbbrTP/fI6xVs9mQTm/63sHhPeN5T3b1K0uLCVUEQHFRyO1ZinZPizeEhizep1YSGJhuUwKcnpw8+A4HfLNYelXVJNthMoYijg32s37kr8zbSk9Wap28QQz2YCKUEX2xy0wkLEXeEDiMov/0bXxqfWj2LlVMXpBgVZmbheX30Gwd46aXX0bNj+NX/+l9CM8o42q9jdvEs2o0a/u0f/gHeeud1DNwhYok0Yski/EgKiXQJFtPoDR3Pnj+DM0tV7Gzfx9r5M7CKBbheG7/9r/57NOr34WsD+IyzEgN3Wn0yBCCOna06Wntt5JDAhcosUkwz7LdFPEPhCvNPyYsmrKGNSY/gzUWlpQXTSGOmWEJtZxvZZEI4z62Ii9cPN9GgZy4XvMjOeWk58R8Jpr24sID5uSrmSmUUTAvdWh2tg32xmOXxJVEo4f5RDa/fvInW0JPuVOKV2H1PmQspqlZQxgOtw4lHxYk3RDjIVJT/wMd40lmojl6Mh6SjH4lNZ8Y0UC3kER26GBzUUIgmUIwnERm6MJhOzVAIx8ZKqYov0uK12cb9rQ3Uhj3YMTJHPAx7A5TNFM4tLOPM0gry+QJeeesNXH9wB55Oibdi0Ajdj8XY98Rbm0f4Xocm/QrrH+gx7ERc7LHrlsLHE42yzFVIB4dvysyf3jncf5Qbm8JEeY1YFFm0JGHco4d8QoUlWKYUa1JYqSajhwkXtZjxB8M9sp6ScQMRb4BKysTVtQUslbIwI2NRZzruSBJrDo4awunmTRLnMJUb3NCHYY9guGPovkqel3csEpOoPjoKklUzMiIYs4jHItBZyKMajjtNHNSP0e72xb+FB2nH81CpzuObv/JfiJfO7//xv8XW4RGjY+DQIydTwOLpc5hfOiViN55QZFApIcoq4ICbB9kn7LKFC88uzqA96Fj86cUCYRIUTCvaIIP1P1K8FeniUcaFYuhNDykn5W3CinpS162+pt7dT+rAQ6yX3xnyvEPYRA0lA8+RCXU2ZJ6EBm/hvwePNhUhFj6nRzr1IMNSzbSfBBP9pxRvRRMkXKuCiIPOO8gOYDPCmDIyTkiDVLg+T5rqOoV6DTUHUkEMZCiJmR5tXy0LlVIBtYND3L99S5ovqtRF/yFmbqI2UQNROfV6SJtJGFoUraM6tO27/2xMXLBcmYPnxdFq9RA3PWTSMbz95g1EYlmcv/gckukq9g+OYSWqyORX8PYbr+P7f/5nuP9gA1YqD9uPw/F0GFYanbaNfCaPlYVlPH35KlJJA0trS2JuH4v08bu//j+hefwRNKOPxnFfuii600WizGwjZXCIvfVjZCMZnKnMIzF24HTrokK0h5zejpAwLcEhR2hjDHJpYxj7RSTMHMrFAo4OD4RdQcqcbQIf1HbQJKZEeGHMMGIHRiyJSOBZTZ47bVKrxTJm0mnE3CGau9vw+10UygXsdWxcu3kbu502fIPSZlKGDLaqQUFTR2FCE6ZlyPFHDarZIamNQny0hH1BuEDZmsobxdRxkbKz61QFkO+JNKayDkbQ3CGyho65YgEg4b/eQtXMIKeb8Oi1QscxI46R66KcyuKrn39BpPPX3n0b9UEH0SRzMsdw+4506qfLVVRSWcwtzGP3uIYPH9xDn8PgaEyO+yRUk+1Ch8e4oRambTvCKInocXQiGtbdHo4jY3gx+hST3iQ7V8B6CNJPZErO16bwVhYtpfMIXrsMagkhsIhFYSVTsJKJwHxfbYKdTgfdTgsj0lgD0/443QzJYBh5yMZjOL1QxercDAopE/7QQbPVwPFxQ1KeMgwLyRck7WnUc+C3BzB8DZYWg0aZI+1vNQVHkCkS4UDJiGAYGWEU02BYpnzNzKYw8Ia4KYrMA4EKETWkgI8iMaxduIJoIok3P7iOw1ZL8HKy5jOlKk6dvYR8oSSeMmGRYUFW/tBqTXApqBR5UnJ1mbWw4bMdR1LoeeEoXGKhoNZB4KgJbKJ43kHZCOr1NBAgZTMwazrRT4bl+KRYn0jNw++aRjXC9266OZ+AN5Kqo8JJhA8kbJ2Q36+sYhXlU62DSXRZaEs7SZ6aGuJKSr06YZzQuqeLdECJDNZV0GMH3xvGnoVe4Sf+I/K6Q4rgVGcebi7Kzzywx40oaE/gQ0J55K1Tiev7YmnNF0tFpBpiqs1IIJ6Any8MUxIseBKVVCL1PFIWldAZdFtN3Lt1E+6ATL6pzSsQDdF5ldCJuArq1HPEYfdtaNubf29cqZTlAXvdEXpdF832JkozSUS1NGKRDBqNrvgUs7sq5E8jX7yAQbeHvYN91BstKcDXr6/DJWyRy2NzcxexWAKffe5LIozY2LyPC1fOYGllDnpkiH/zm/8K+/vv48yFXID1Uq/vY2e7iZEXweHeEDv3bJSSGSyXqsjExxJsrCGmUkccH4kEu+wYhv4RKrNRnD19AXubYxzsd0S4wRs3GtMQNw30xg62+i3UHdLdDPH/9kho9slzIRdzJHTA+dllzJVnsDxTZbIvag/XUcokRN13c3Mf270BGhQh0TaW6koKh2jALzukHIwEoxTBRRAmIV2lL1Y2siPz7zJ8EkxYddVq6Kkm8eI+xsgjhwyPwOxHGyPmuijEdMwWshg7NiLtPqpmCnS+9gdDxGimRaezMVVbBlYWV9Ae9DAgVBI3sLW3K/RCDnmTER1zqSyskYb5xQV4RgQf3r+HBmceDIkgJke8lTxz3xevF74CdsCeRmZPFF09im3fwRGzF2kUJVmDKgZMsWaUmEXqSWDPOU1gkLOFxGkxEk3dSBzWmZY1yfLkhqHyRTvotJoYjRxli0uKYNxEQo9LxirfwWImhWoxj3wqgejIgdPvCG+fQ81sOo10KiW00V6thUzUQimTZ9I2oj7kmg16A2GnkHnlRsboujbssQstHpPum86GiWwaxZkKjo5quPfgvtBmrXQOqXwJ46gpg96DZgc7h3UMOEzkkHMMlOeWcfbCVYkMpCOcSpMJkpeEehZS5ZQZlzBx6IkRJyeehkZDge64k6fSGTmis3iLF/hjmPdJD/0o3jvhPU91vJNONpylP1bEntTphhvP4zi1FCzOOKLBRjTlTaK6caUa5Tep4i0LYyKBFw+cIPqMjys9ZyiPF7z5pKiFMyX1XFTxfhQOebQLV98WMMGmnAfFiv9jDBVuLsqKmidHeuLL0+Z9GuhSSCCQKL8xo8lsOV2KcCpwagyxdcKIvIfUyYMqambDqo5M3DCTlnjvOL22ZM8yRZ5LQ/JLgwQePgYtHCSzUqOwx0Q+kxX8W3vn/S+Nr169gKHdQrc/QMJM486Dd5AvWJiprGF/t4P79zdQKhVRLGeRTJSQSs5JoLDj2ELF6rZd7G7TrzsneYosnCyydKjjk3/vgzdRmkkhYcXEe/mlv3wFu7sP8a1fOYfFRUZBjXBc7+KVV26gWJhBbX+IN362h+ahhvm8hasXZ+HaHWxu1NFqKt+JVCrIQ7QcfPkXTuNzX/gq3v75Bq69cgOVmXnUjhric23QRDoRwX6/jyYFGn5cvFCIJfkuY6riAt2w4y3mq1iqLuPS2jn0aw0cPdzExeUVHB4eYqvZQleP4M7RFo6dnuzJ8Vhcdl8t4mPg9NHveUinSuh3B+KnwSXIHVdN3TmEIG6pOnClOOSiU+rLCOKibNT1uPhg9/pUqgbhsPSM8FyUYzHMFUh/tBHrDVAxLMTo80IcN2B1iGEO/cmJxzoDlMjxJodaik1H5LjsOAu6icRIQ6lShq2NcHdrE+3+QHBcemxrXGgcnnk+qoWi0DIPD48w5I5iWWhFgPt2B8cUFBCuEdvSkBWg0lB4NDw5zk5T0dRWR6yZ10jozYGQh4NAdqHsNHmtaIHJAY4z6KsjLKXxFMrEEzA5u2CRpJCKXakRE8WmPnZhRoF8UvG900kLSctC+7iJrQdbqOTKOLW4hEGnK113PKKj32NC+ghmKiXw0nGvDT8GWJkkGKtEeJBCnoWlJczOzctGQyXl/KnTiOfLspm/+cY7+MsXf477W3syA+DQkqeUU2vn5ZOdMot3eE3CMAJFVVbXR4z9ZVDL2Ywhg10yfHiC4F1P2wCyXzh3kPnCVPEOqaZBj/3IoPcE5pjGtlXxCgg9k+b78UI4Xag/tXhLwoyKHhOFZRCgHeLgEgYcnDKU42aY76hgBEUNVWvjP1vxDixfVKcd/O7AQCqMZ5uGW4LtQF3VCFleis4pcEZYvHkyCrps4t1h0IRKJVKGc3wsvm+890NnQf6XeaXS5oki3EQpl4Vrd3H7w+sYdFsqvo+JRHISU3GKvW5H5h5q5qFL7q0Mu//k+1fHxXIS2VwQdMrctOY2UmkLpj6DOx/t4OCghgsX11AoJ0VXbyUy0skwHYTXI2nlUM6tQNcT2N59KE+cxfHh5gNUKgWMIkxWb2P/YAsXz19F+1jD/ft3cf5iDokEu46YJCU/fHgAM55FFHm88uI93Lq+j0ouhc89fx6zMzm8c+0j3PpoT5wHz5xdkWNE7XgDX//WZaydu4zvfeddvP3GXbzwwhfgexquvf4mYrqDhdPz2Gt10OiOcHw8wsFRH0ac9ERyqVW8mWHQ+cxCJbeAK2evYNjskyqAp89cFGOiXtTHtVvv4+c33kQPHlodW5RO0cgI3phGMlG0Gg6sRAG+JK0pmIH4sHTfY77JzHPk4zFZhXgwFzBxZWKgjDVTn2IfSUWrJJ6PRcgSZwh0BFgs5WEy2qzXQzEaR4xc6wGPVRyi0IaKHbhKtO7QWjeuI5XPoe/QI10NySIOueEGCmYSiaSFvWYdR80mxG2XNxV3dUIh5Hc7Q3FnzKVSIvd2GBOWzaAGHx916qgzXTISk8Ga8qEIYBFF9g46m2lr0pNSEXYX8jMRTtUhylt2nArrHkq3IvQ0n/7uynODg1P6hpCfHsjyZGBMpa6hjWBijFImiflyEWnCHQZVwTEROOxu7yGZTCObzsCj5YPDtBtdOhqb5kHE+SOAzak/Tw/svowoMvmsFM1sLoclWvKSUXX6NBZOnZaOhzAkSQAAIABJREFU+/C4hVdeeQM/u/YWDo7bsFmoPV/W9cUrT2NhcRW9/kDMvYQeGOC/AgkENDJVvBW7RwLGhKaoNtFBz5Zry/kDv86cQ8W5PhlWhgM4NQ59Uud90pdPMy0eL96TKv6EP3xa8Q5PjjSgC3UOQh0NOm+hjRI6C3I4T8J5WbiVmnFSYCW4WK0pmQtMbXB/o847UOCETJWw0w7tXB/HydUsQvG8xUhNUuoprFUeJyzg7L7oE8RTRii+CU2qVO3jvaNEVfw7Ya5QpMSBt+DfLN5JE5V8Dt6wj4+uv49BpxUErqjiLY2N7wtkSOiMA0xJj9c0mQdp/8uvr4zbvSNU53Sk0zpajT5y2YRwbnc3e6gd0lA1gnwhBXoA2cMehs4Y5VIBxUJGXhgNq04vX5IUDXKJs5kUms061jfuIJUyUKokUKwkcXi4g3Nr5zG0o9jd24QzrEtYA6euxF7jcUs+/ZGFva0Bem1XdqNsTsPqqSq8fgxDO46d7Yci+06aabz19itYWcsgmy3iR9//CAd7PXzzl/4ulpZW8f777wHRHqqLeRHx9AYRbG118dGtdcR5HPZH2Nup01ZDboHDAx+peAHnV64iPjbhtge4unoen//CF7Fd38Uf/9m3cb+2hcvPfQbNto3X33gPw2GPOn2sri2i2x5gf7cHz1Zc53GEvGhGcyWRTmWla+JO2u3Z6HUcgVjY9fMN5m5LDJ0bILHzAe0g+7SQHMuxXmcRxRjLpbwEABuDAdIjRmwRchoIzMIFQlMpuuFxYXG4S7k3WAA4ZKHlAW+GoYt0NI6ClRIV5n6jLhxvaISl1LCS3Tc7CYOGXFSD6booX4mJR3MZHI5d3Oo3se+5GPI0ITi9HApVFxkOj6YJWFO4iUDjYZEJhDw04pJMzLiBoWPL5qc2OHWMDZw7xBMilbBUDBVvsEC5N2Zup++CNmrVXAan5qqKPURj+/5A/M/pMUJs++iwJnMCekcwUi6TyQhVlg6HNCrjgLJP/5huS6C32dkZUXOSXmpaCezs7cFMWqjMzk+Go1sHdezXWsK+6g89+Uymc7j81LOozi6h3ekoJoHAY4G7ZGDYFR61WSDEByOkBZK6CNr0sFGi54slcJPAc3KxFQVTreDAUiAYgE+Gko94koRd/smG+p+7eLP75gfpbTwdhOEEoYpSCdL4XMN3VBXGx4u3zIDEfyZsAtSp4W9TvMPOO7zOskaFOfIEpkpARRXMW2CTscAnQgPm/ePxpMvb6kTlKq9XumoGIavTklheC3PIEFiW9/WQxZv3p84QkThmSgXAc3DjvbfR77Tk954MfTnI99HptIWuzJ+Rk1ckgnarDe2//e8K496ggViceHYUdt9DuZSTUN/dzS46LV86FXFyi3jSPXIX4ICQhvyEehhaXCmVBGtmTuCZ06viUbK3t4k7d9fF6vDZz8zC9bqiyWfc2Hg8xP7+LvZ2GpIKQ4OrZNJAdbaEu/c6MsQ8tbqGvZ0NaNEOzpypwozmkElW4Xk2hm4f5eI8Dva3Aa0jHWv9kJmNUZRLFYlzc70+EOmh1avBcX1kMwsYj7I4rNclZd1zHWxtbiKTNTAYuNjbcWHqFRRSSzDGCew82MRcrohLF85h42ATr994AwedGp75/PPIZEt49dpbaLeb8McOlpYX0Gx28ca1m/BsH+m0hbnFCg722zjaZ25dFln6pA9dNFtdNI7bwVHdFVw3bqSEC00BEgc5jk2+PafcEejjqIiUcmMfc7k0SrxWPC3YntAl2YU5Don8Ks1aAnk5YCFOzWLAGFB2NkG3x+zGlE5xS0JMcNpMRefgTlOGSBSr8JO7fDHFrFAVMVev1XHc6WBoxrE/dnFv2MGeN6STu6gJBb8XaXGoGlVG+eHhXP0xZPqo7lDJw5WMnVAbj8/8H4d5ofxbFW+FOxJqStGQKs6h5lg2KAkKprcNCyPZT74nbKeFchHLs1UxWuu2WmKhm8sXxbVwa2tbWCahFwffA1Jlu4M+dKbRJ00MbMWN59A7k05J905fE/aB+0eHcj0zhaIMLXu2i3bPQavvoNVzhN891nQUK1VcuPw0srmibA5hPFjYCYadd1hU+K6J/WsoyNENwVQHDM7mPMNMiKeGGgZO2waQMjd9wlH5l+HHo+yQcJD3ZNjkcTz7Y1TDJ3Czw5+ZZptI5zwp3kHHPaUoFgZFMLxWXe0J40Rgk4D3Hv7uSdf/CK/70zFvYTwFjUQ4SFTXWuUIhJ24+q/aB1WaUEDC1Hxl7hZGw/E50o8pOD2FromqeBMyUTiNFG/PU/TAgEIoBmOuajaihPjiBqrlopwYr7/zJroMO4mpNTnBvEcj9DtdWZdsqIit8x4X+O2f/Yv02LSi6NstZFKWJOoQCqBfshlLY2enJhQu0saIw3IXyWSTorQcDFrQjZEMBolN8kGLhQLOrJ3BTKWKu/dv44MbN3B40MXsXBwJc4TqbBEXLq0im7Owt7OHt9+8i0bdQbUaQzYfw9kLZ/DuexuwzCyuXvksOh1K8bsol014dgR2D5hfYOalgUJ6Bo7bw8A+hjZmcO08NM1AvbEHz7eRL6YQjdl4uLmFVjOCSuk8ivllmAkOGzpoNvdg200YcdJAODjLI2kuwrPjsLseansH8ActlIpJ6EkTo7iFvdpD+JqHanVOBngsQH1bWYo2Gh3cu7OJuJ5CIhGX57i1dYB7tw5QO2LqywjdroNud4hWkyHGgRrRJwsnA4ws2LbKrfMYkeVriEfj0l3THiDj+yhZlMFHkeKN7I6hkakS4MUckLAYitkSqX70VaCoiYvK0IXVyMR14iOFFBNrEmi1W+g65CprGNMbhQMymltFINBYNVeA6WsopjMCb23s7WKz1cRR1McDt4d94tHsgKlQDIJs1c0RdFeq5Qk6ppCXcFJk2EWo7lp1YWStuJ6jCvE0Tsk/E7Jh1qjFmDRdlLEOO1da4cpwT3AHREc+dN9HOq6jnMkgbVEub4hCjT9zfNyUAaXcnkriKjeULSES6nhKeiid3Uj9ymRSMEgZDGiKPVL3CGGkMzAsS9LoB0MfnZ6N43YPzc4AA743TIBaWMaFS09DNxIYOOqUFWLe0mkG0ACfuhJ3KNybNz8/OOgiHMb3kU+V6ko+b/GcCdgjClSYLt5Bh6rc0YJr/ygGcpLyNB11FhTzx0Qzf5PiPc3zDot3iIOHUBGH9/yzyrJUa4HWHGEerJxEJWBZQYrTRVc9w+lcyk8o3pMldqLOPMG8w+KtBpkn0EkINwVwScA2UbnG/JrSGFAJST0F/0xvk+nfywZKHEFldjFSjZm8ZzROZSyg8tJhF03CxWylBEPz8d5b19BuHguWTmqrWgfq3rEHfXHWZEMl1rrBHE37p/8iMc7mkkJAt8wMohoNmQ5hGJqo0jgomZkp4XD/GEcHLYm9oq8sBTPS2cKGaak3gl0BXd6YumP3NWxuHSGTZfJJDLajjozVahlWJoqrVy8iHjPxgz+/hgf39vHMM0UkMxpyhSLW1/cw8lO4fPEZZLJpNNtb8P0WVpfPwTQySKY45LJhxTPyHEyTnOgYBr0YzLiFoddFt8cuywIiNrodF9p4BoN+EhglMD9XwmhUx2HtLgo5E31nH317iKFD6s5ZFDJLqNdbaNSO4HnHmJ3NI53OCZ/ddW10+rzIESQTKXnj+8OBhE202z1EIwkUc3NoNFpotY/Efc5zxtjZOcD+Xg3H9QGkiRrrWFs7JTDHtddu4PaHNXh2Cp6rwx548B0XcU1Him54kRhigwEyno98XAd/geWPkTMSiqkR+G9wM2HnyjeXJxeR7GtMOHeVI16Q0kPJ/fzMDNJWCvuH+2j1eqKsJCRC4GPInj2uS1ZpMZkB97Zh1xZ/8Y7vYafXwf7IwbrTQ50cfMImQWD1yY2mbtCJ5WLgsKj6GTHllo2Gg10Ro3ikb9Kvnf4hvCECTnfAg2bpJF5P1VnKSsqJg4WY0n7CPLG4KYNMOQqzyBPyYXfku8haFq5cvCC+7Jv3N/DBO+8pZg5vNKE40h9cydF5rWiaJjem54gBfrFUEJsEBoSwk9ra20etwQF9BtliEdliGb2Bg/pxG41OH/2hLwHMHHedWjuHi1eegeuN4ZCvHsADaiClMF4WcFW8FdWMuKrCS0cBS0GH66rixk2KpY3NlCTmyHUPGT5KqTnBvmWvVMXtcV72hKkx4eU/uXBPd6bTf34S20TKKq9TAGOp4q0GeGFHrpah6sJlswo2bTKTTuwk/hrFWx7sU9gmodvUNFY+6bT5PMWBaJoCPxGCKb8ZduwUxpASzO9XEEoI4RHKJMmBKER4LZQhlS5wnwxrMZZOmZ9hkk5EUwZd7LzJWJmdKcGIjvDuG6+iTYKFfD0e+NkovjeHorLxR5Q7oww+KTD8tV9fG5NyNOgRY/URj1kol1PIZMljHGL/cBtxIwpDTwCehXQmJzvQ0OnCdfvQ45L4KoW5UqlipjyLzU2mwgN7e0colRmZlUAml8H6vR3JfXQ8B+fOXsCZ0+ewu3OI9z+4jnR6JEPE/cMaNMRhWTPCF+fgVI/baHf2sLx4CnOVOUQjHjq9FsrlEtKZOJKpGIq5GbTbPjotsmD6iBkjlMoZJBI6Wp0uLKuCZoN3FC1fNRwe3cFx4yHOnZ2HmaQnL3BQGyIer2KmeFrUpQdMkGluCDS0unoJmdSM+BToOon4HcGe2Knywra7HWGKpBIV6JGCqPq6/Rry+TgielsKeafjQBvlYcTyiEZMJFIaPHeA2x/t4ZWf3se7b+7iaI/qQgPeUEMqEhdan0EfBM9HhdJoxqMNekgihpyVUpzxYKhDq1cpROSDxuMwAnc6CXZgYDM7HKoudR1nV9dQLJQES9052Mf2cQ1d14GetKgvRyxlIU+WyQhwmj00Dxvos/hYCdQ8B+vdNrbdATpR+qAwNV111erYqQ6dLBCCWE8og6Qfki0SD7jdvlxDcR0kxCPTeS+AXlSxEltMGnMRDpJIKV2GPSF8zo6Ue5QRN1Vitzgq+nLT0d+cEnqWOzpFLs/Oieq0eVibIPEiJOFjECqiERRvWnLcfVesc+lFkcvx1KGJMVA2l8fte/dx6+59JDN5ZJlqlGDDMEKz05OADiqAadwVMUxcuHQVK6tnVHPAzVXFxT9CbROlZVD4+Dh83Qo6oTmc8spQ7zFdGVXnLWIzaeEDzDswNVPFWhXx4B1R++ek8X5cyPJ4yHAwNAxmEgGuEL61oenIoxrMgPUiQ9YgIV7R/CSgcFK41QlL0UIfKeA8OQpUFqTWBJAFu+5wRhA2BSEkd7KRqGswnesjazBk0QQnnfCay6kwLOjiPxFyv9VeQIhK9gRuOqTokjYYcL65OsTXRCAX5WsiFE4oqqBE6Pm+8uHWonJKEk9veqDQlVOi/RJy0uTJjiLDuWoZKTOKt19/BbWDfZnPCA2Qa9Hjxq6sgsXhMri3FKQygvY7//6Z8c72AVwngk7TgTNwcf78Er7xC19ALD7Gnbs3sL5+G8VCBefOfEaejOf2sL3zADs7G4jGxvK1RCIDM55CpTKHQS9wJOx2kUwnEI0RK4+gftSDYaTQaneQzeSRz85IwaNEPqaPsLXzUCKlisVZ5LJVdLo2Tq+uwkr72Ny6gQQduWIG6rWaHPdXV5exfIpUwyYsM410chadtiv/vrRURdwcY39/B+5oiEp1FtFIBq5N5oeDXn8fY7+HZDqCRFL5SdSPHTjDBGZn1pBKlhEdR3HcXEezu4tScRl6JIuh7YiZzNHRpnhqp9N5RBljpkclnT1h5KH5BYzHcbheC66/g3F0D67fFqjE0BaQsRbQ7jbgeDVYqTES8QrqeyZ+/Bc38Vd/+SG2dlzY/RgSIx1ZLSYy/zS7bnYB3BW9IZKxODKcIEc4mHQFIxbMkAuNogF26xI9Rjok/cI1kY3D8TA3U8XTTz8ri8mxbTi+i/XDXWwfH0nhJo99FCezIi80OqfVR7PeQtt20I9GsG/bWG83cDhyMWAMnaRlE3ZSWDWPyWK8LwkpKmRAehbBApVCkwpZ4TLrqlMhPZIbgAT/BnacoZ+yQEFkoVAuLDQsVbgkvk/8IEbCFuFjylgpeB5M7KEKk6n1TGsqpbMoJ9OIk4secIhV8VbDMj5LjycEelZ4jmRZ0jubNrzMD+SgklAIC/fWLgO1C0ik0mIlQJZKp9vHOBKT+QGLeDyVwaUrz2BhcUU6cz5X5ZD3mIowKN68XsLUCFwEyfZhAVFpLMrvRifDhj7ycqoKMG/prKcpgMqLPFTvhvDTdFc+DYWo9yb8v1AA/+gG83gH/qTOW9n/hkyJk+IddtkTUDkcVQeKW2F+kG8igQWBd3dAuwsZJ9PFOoR8pk8Pymny5CN8feH1Fm+egCI4KdhB8Q7/zr1FYDzBvDlfEa2a0FPpaaIsW8fC5OJaZ+FmoWZwB8MReA0lMcfz5H0iEiEbr/jT8CRF2INe7AGTSBtjfnYGOcvAO2+8gsO9XRiBGZXcO9QESTyer4gEsgZOMHztN7+9NKaLn2sb2NrgoBC4fGUZ3/jFF5DP51GrHeBnP/+R7Bi//K1/LF3U9tZtof9FdL4YDtmi0pXqsRRSVh5DklzHFKW4Utwdt43NzU0Y0bx4j4xGAwl0iOs5NBoD6IYphXhrZwN379+CHmc+YxuGYeHZZz4DLeZgb/8jdDsHcGyaZiWEXSJ2siaLRVeGhTOlNaRTM/jwxkdIJXUUSwns7W+i7/QRZQxVvIjIOCXdG+Agm7EQNylwbKPdrWNgj9E4dpBOzyCdqSCdzMD1DwGtjWymgk7LkbR2zgOo4NOjSSwunJUdlkNUQjgcOCaNKgq5OQyJCR99CDPVkwQbjHJIxFYR07J4690X0R2sY2behBFLw9LXcLgTwYs/uYOfvbKFw/0xzGEM5tBHLhpFDhqKDAwi5uIOYcV04TpzGCmwCOEDFncmeAdiHcppo0RADENodTSiwtDDwsISPvuNb8AdOrj11ttotZqo9Vo47BwjSmm6ZcLVI0hlsyhlixg7Ixzu17HfbuNw6GCn18Nuv4cO1eY0jx8pfw7ZJOT+Ud2lAAeSCamKTCKRlAKtBncQUyyKTjikJ42u0+3BHjpSwHhk5VGaN5AMfWK63FgstArmUCEKQ3qLMFnEVMk7KvdRCT6IV9P/hEEWzM2cK5aQ5NlzYPOwOOnsVVK82jIoFvHEe8ITyIthx5zn8L+xBAVecRzUGtjdr4ktcjyRlMLNvEE+L8O04I0jGAxHSOdLWDl9DrlCGQ6hFDfsvCdknEBBexL3pXDg0MN7KF0Xj9KKZkcedbApTuCRMOR6Gh5Rfif0UTmBUEIr17DzfoxtcjJXngRGTxf4v27xPplhBKZS0nmrjVa9WLWxqE5anboUdZCdphpaSpEVf3P1d6HuqScQHO2mZfbqd072rkcKuHoO4b89uXgH3G9pBpRYKmSXCFwiv56++qqICn2QDZMzFLoePyQQRNelQIuVgxaZYN28hoQ4uCbltQbvn3JYHGGuWkExncD7b12T4k0BpiLCqCQimf1InKI6Tkj2bXDK0v63P0yNK6U5OP0YPrq5gXNnVvHUU+eRySQx7NP6UMfLL/9QsO9//I/+uXATN3duYODXEDN9WIks7H4E2iiDXLqKQr4Cz9XQ75Hq1cXIH8C0WBSPUSmtSTpNu7ODXDaPUmEJ+/stjEY6lpZPSTdvuw0M7Da2d/ZhmTlcvPAM4gkdne4e1jfehmPXkUlVcGrlguBLWsQRCGNzewO53DzmKhexsfEQ2zu3YRik6vSF7UL8EaMkyoVTSKVyMrxi/qEz7GIwPMD6w5tSDLpdKuCSsJIFDG3GV7WRy0WQz+XlGuzu7sIZskP3YZollAsrynZ02BdbgRjNsxwefdJykbuDI+SKjDvKIW0tIZekWEPH9u67uL3+Eqy0I0yTQvo8YloVRwcR/O4fvIz33qmjEMtD77swhCYYQZEYseOAmFQiEpXACJecZCneykBKFW++H5yQMFZBEzELIRR9HEEipgp5aWUZy2dOixH89evX0ey14UV8pIo56Nk0urxmWhTFTAHRUQRHxy3sdXrYsfvYHfTRIhZHa8sA11bopfLrkNioKLtEinB4ZGTeZAqzs3PSdezsbGLoOjCtFHK5MhYWVoQx89FHt3BYr0nRFXcUETVxABscJQPhA4+QMdMUCIGqSd8ZyvtJibKE3tJ3WYoCjeyHiMeiWFlYxEK5DLfZlk8ajqltJuj2JQuV4R7k7fuCe+fzGfG94Xdp0bHYO1hM9bY93FvfQq3eRDKdkcflEZ/Pi6k5HPwOhmNYmSLWzl8WFSapnHK6CGCTSbcX8IpPmBbhQJMKTEafOQFcxI6bxSssdgE0Mgkgnh5OflrxVsUuLOrSlT9GJQzr39+4eAtsEgyg5dSlTjSh6lJ5dSjY5IRBol4PC7kMYYPizcbs8eIddtqPUgUfabg/prQUyC6o3o8Wb+U9EnbscuqRws2gFzWwJDysrrLquiVJJ4AHeeqm5oVQWjqVkfeVDBBh19BHPsivDMMYuA2ok6HC+oVRghHmq2UUs0ncePdNHO3tSscfnjbYDHBIH0itJ7m40pXzHfy/v5ceX7rwNGKRFDY3twWDWVlcEj+OqJ+V7nj94dvY29/DlStfQLGQw1FjHfu1W3D8BvL5CsZ+Cp3GCHokhZnyPMrFOTSbTTSbxzJMLBRNoQ7GjSK2t7eQSo+FShePkyeegKGn5PHEiHx8BNfvC3Wv1RihWrmAYmEBne4Bjuo3EY87MlSNx/Mo5Gfh+QynPYA97MKxR6iWTwkF76D2AKNRE5EYh6oeGq0uxr6FS+e+CMNIS7dnWUUppPXmHdy68wa0qGJrWBajuXjqaGHk9WAaHBQxJlMZxdA8qNNjV2Qhmaii1yWeOUClmoRh+BJWMQaPUmkRK83PzQOjNKIoIZ9elU1nv/Ye3rv5F4jpfVTLq1isPgvXTcAeWPj9338ZP/izD2G6SbEtjdguKF2aicZgsTANBzA5yaYPCYdsgosFYobgpiE/lF13goY55JkyyJTl1fVFxEPTpHPPPoWeY+O9Dz5Ar99BRI9AT1kYmzrqA2L2NhIxk7pPob4d+R52XQdH3hADup2JX7YauMUE32bnz9g4FgdmTw6lK41EDGRyZcxUZyUF6PBwC+3OMUaaDitVwtWrnxF++7vvfSChyOK6Jm6R6ojIzo0QkCKTMB6KhdSUE49rOxjxJMLiHY8HgbBUvYbhvr54oD915QqqhQIONx6if3Qsm5rqZBTmzdfB7juMoOL7XChkxZWS5lxkURpJUyLSWt0+6o0OWp2eFGxuEjzt0KeZg8n+cITOwEemMIMLV55B3MpKUZeAhgkdTnVQAmcFUI/6t1B5S0aJC3doS+oQXyvxZDVUYJFRsWEBgv5IQVbjvk/qvJ9QvE8QkydCD08q5k+ETYLiLb4l4pIcJAMFw0mlKA4hnRCID5lJCi/mB18vRVfTxXsaNvm04v3xE8InFG/aLEghDqPogmGrSPcVbEKFJcukTGS4EQUQIE9QLNx8fgwSoc8SFcFifcAmKc76ZE4GizJcpH6BOotJ8ebpwsd8dQalfAofvvfWpHhzEB+aeomNBk+TYVBLcEKSYfV3f1YdLy2sQo8l0WwSChghZaWEEXFu+XPQoga69pYUX3dIziKT4A/R6m2hULaQy5eE6tdreUgY6gicz1XQarYlhWZ1dR7VSgXN9h4GAx/1ehPFUgremLFmI+RzZcGrd3Yo7iF+2BKM3IzlcFQjo2QF+dwpeH4Xne491GoPFFXKi2G2uio3+YONWygU0mDCCDv6xnEdvd4BMvkI0hZNk/potfuo12wsL1xGIpFHozlALrsE08yhP9hH7fiBUA4JL5KvTjbIoO/CcwZwnSYihou4SQEJJ8d0eqNNJxVPJTh9Tn9HyObIm26h02simclIIhDpgwtzp5DLLMGIlqFHc2g0a7h972fo2BtYXC6jmJtHQp8XvH53t4OtdQs/+O4d7NypwUIC+iiKuEvMGyiRJqj5MD1XBnEklLmBuRV3aeaCSso6gERMR0I3RNXJQs7YLyYUnTl9BjmKTsoFbOzs4MObH2JA/2xtJBRBmDoG8MWEKubRzUwTLnc9qmFnNJTiTf9usY0VdSgHO4AZ05A0o0gmNER18lljKFbYbVtyve2hh7n5MqrVNPr9Jnb3G9jYOoZp5WHoSeztHYoYQRSVoVw6FIDLTFEdbcV3m7AJPT6II/uETeIKNpG8v5BrroZPlCFfungBxWwGe/cfwm61g0Eqv5dCqXBeQIWn6vr5NdqymnHaGygTMSudRCKVQn8wxPzSCj7z2edkI9948ECaEqZ9R/U4ugMP9bYNK1vBytoFRPQEbJdMmlCIcsJnlm4voESq4qWizRRTx5fizZkBWSa0Mg6HwSxgqkAqttFJN60GlqrsPAk2CWGGYHgY6mDDojBFE/xbdd4BBfDEeOzE70RRSAPsNoCG1EhbJUmFvH4RuAWDOjZ0j1IF+f4/CpucDDNP9p7wuX9i5y3FW3G6w4LPTUPulenOOwhkoKsnT0K+O0R/YMugn80CxV18DcS/iXVzk2XxJubN9yqccwjDRGLNQg8jBQ0xiLtUSOPDd99EfX9f4dtB8k64mXOXlnmQwCcKPpJr+W++VxzHogR+Y+h0Wsjl4sjm0ui1HCzPX0KzfQwz2YOZ4MBxgFQqL8MbDhdzxbzgp+sPNjG0fZxaXsHu/i5GHuPt8xj0HeRyFsqlDHr9OgYDD3o0jZXF82g7x9g7WJebeK46i0HXEVPyRIIT2RFOLa9Bj+XQOGanQXhkAF130O8fixSdsEXcyAtsU6vXYcajMExIrFCv18bBwTpsp4VTy1VYpoWd/WN4HpNoFlmd0OuNUcitCTVPiwwRN4lJMvy4KzFce3s1wWgL+Rg63U0YBodXpAKpI7Lsyhx5vWj6AAAgAElEQVTOaBbGXhbRSAWGUUCjdYTNHdrd+ojF49jd34ceNbG8eB6mUcTudgN37t5GvqSh1d1EvpCQoacziIgvTETLYOfBDP7dH97F+s1jZBIFpKyspMRrzQbSvo3M/0/cezZLll1XYivdTe/N8++Vr672jYYh2CQVM5RGhpzgiDITQUWMQvqiL/qg/6A/oNBoOBEjMyGKFIdDkQQNwAGGIAmimwTQ3qBNefO8zZfep2KtfU5mvkIDJCcYUnW8qK6q9zJv3nvOPnuvvfZakTEKGCNDpseEFDuKxbNymaA/GqhpSZiE6mMBnzbFpahnkkjjhRu3sLm6joPzOvpBBAf1M3zy8SfodJoIRSk6BcQLGUzjMQkiTXtcTBP0whEcU/Jg1MfBoAMOa4uCpgYTex8jZBJRrC7lce3qKl544SZuPHsL0SCLjz9+hLfe+QRPtnfxyiu38Iu/9PdRXc7jzt0d/Oa/+mO8/TYhqxT6/bGYQYZ7Gl3PBzZGKYY5QjHMbkSrIwauRhAbRCY1a3riFqAYzGk5xcz9ypVLSCUSuP/pbXTrTTWe+L3GxzXPQL2fcwZX+NMEnllgsZEkLZONTa29G8/cwn/5K7+CytISjo8O8P7bb+Gdt98Wr/vmsy/hkztP8M6HdxBL5aVvIlaMy6wXh1G0oR1lcLZZZ821KcaUHHXc80QyaY1h17y0MO+x7kUohFk3qYhzrWtREi/gwR7zdmwTj3kvcOv/9sHbsmabnlzIvDUevxhwPa7vcWwL4E5U0KaTnauM5/svBv6LPO+5it9i2WBIyVyMyh+I/jMR1zbCqg/eRnem7ykpoda0JHTCA3VEkjYGgx6o8NftkR4IZLNZ8Jlw8G6uxUNzanM68ibivB+szITxa3LZcHOusQ1qDxXS+PCdH+Bkf9cFb1uTYgmZapubqLVrles9D/3/7XdXp3s79DOM4vS0i0IhhtpSDLksB1ZK2Nm5j9paGNVKFjtPThGPZ5DJ5HH77hHGkwhu3LiqDPtgfx/lchH187omu3K5GkrFEk5ODxCNKj9EKBRDMigp2CVyAQbDAzzZfohEEEN4GkZ0OkI8PkKr2cczN5dQKdfw2Sf7yBfTWNtII5NJqxw5OdtFNpNlqwAP7h0gn69iZaWKaairxmGr1dBwz727T1AqBViqVXB4eI5QKI1yYV16E4V8DfF4Ff2uNRQKhTTCEY4m11XW37nzBMvLl7G1lcTB8ZuIRklbJE88QKvVUSDnn6kYOB5QfXEJ0WhVWuNP9raxd3SAZDaLRquFZqOFzY0r6LTHeP/dz4R9fvFLz+Gzu+9jMGhic3ND6nqlEjVjlvBn3+zg939rG/0GHdALSKXz4HBtd38Xw+NdZEcdrCVjqKWSYEtaBH4KFYlbbMYJXLsxqhIOx0jQIb5UwQuXrmOrtoKjgwPcefQI2bVl9KYT3H9wH81WQzgvdU3S1SJGQUTXPe0zeEUxiAU4igAPBm3sdFvoSUuEi115KsajrqqcL7/6PP7hL/77eOHFW+gOBvjz19/Et//0+zg8aipj+tKXXsQ/+a9/GS+/+ixarRF+9Z//Or72tW+hWFomiw937z1QVuOg4LmLvJPEpDwtGUpsjhplzuAV4uQ+PHHRM4ujHAD9JpkdXbq8hW63g/fffge9JuldxqrwvGtlM87hxGhiNKalCP9EwxSFbFa6JoViSZs3nkzhhZdewpWrV3Dt6hXs7Wzj63/0ddx87gX80n/xK/jL73+EP/rjP0e2VJU7D6mH8+BtlQXfU5n3gpO6jVibciIrjfGwj163rYNJuiYx+h9yqMXNPilDt8C9yDhh4FYAX5guvBi859n6jG3io58CvTUULwbEeYT/fNjE6HYeW7aJW5ME9rz2WfD02vXKIhmsLXh77PknBe+ZlZtTq5zj5x4SmsMhi1n5RcybeiVGqPQHg7/n1DFxwJPDu0kl7mlYptNuq9qKJ+g/mddzIVzCGEKZEE1ASo8npOlf9aGctgsfubRqnCgd339rfQWVfBrvvfV9HB/sCJ6ZzHojdsiZryUhN0/HldgKQv/jP8tMz+sdpJNZTfdxJJiE9PX1skbIh8NzXLtZRTjE8XG6i7N0DXD/AQ1nIygWUqJp1evnaLdHSKWi6Pc4il7B6uoSdvaeIJmM4OysIX50MbeMTGYZB0cHaPeOEI20hG9xsISKd7HYEJc2V1AoTFEpc0iog3Q2hmSCWgJpJOM5fPDRJ4jSZzNVwg8/2kE2U5Q7uiiJ5F13+mK1cJN/evtDbG1V0Gx2sLfbQCyS0oZ79tY1Zdysmk4OOiB5vlDMIhaQp9vD2UmAXOYSUukT9EYfYALqnCdxeNjWEFE+X8BybQkJjmnTlXwUFktlGqY41xnOmiMUy1uykrv/4IGamhyw+uwTuqOHpM2yf7Cj8rxcrrhMMYJKeROv/9kxvv/6OTDMIYhmNJ1HWdbB2SnaO4+Q7jWxlYxjmV6NlGSldZ0aPGZ+bNkcMKF29HCITDyB1XIVy7kSxq0Omo2mPBozK0toDHqqDqgQyQ3LqiqaS6MVgUbh+01mGRGMOR4fAbYHXRxP6YY+RWRsnFdmKqNBF7l0HD/9U1/Cl770Cs5bDbzzwfu4c/8xjk9bCEcTkgte31jDl774Ar76U1/AjavX8Dv/+mv4na/9G8SzFdRbAzze3jNXey8R6jIoBjg2Y8kUUjMoGjPXd9dw9PioDb5Yt54lLCVvNzY2UF1aUt/m7TffQrvZnBnKqhlpdbMijynhTTSUExqPEKHhcCqJlWpFuuDM1mmowKDEw4FaE1cvX5Lq4TvvfYDrz72ML7729/HWe5/h4fahMnWO0Q81fLQgczpTuHOhyGVZxq7wWLFx5Knzwg3Mxii/NGzlB3Cke+eCt32SGaPDiG32d5Z5L6TXC9/rcAOfxzsrP5P3/dFs9mkVwhneoldUtqpm3NyURMHbUz4WaCEu5zUK3MSGliSZIHtDM102V5l5gPWf78I1u0tYOFpmn4XvMc+2nbOT2CkadXJsSxty4lkgbRGubVYQcvmic1Rf0488/EVnDIWQzeaRSbNXN3YyvxFBynOKrA1/WcZvIlaEGZkxq7LUgFoIWxurKGfTogqeHOxJIZOYt7Fk3CfS1DF7PVZrWfYdQuhXf+vW9KMPP0WvR14iFepG+qpUmX1DQfP6jTX0+y2JSLHbPeiP8egJTTUDbVxdMCLYftLSpioU2DwybJhazCtrZRwf8cP3kE5lsXXpGezsPka9cYBqlRgTE0i6lFsH+JVX1rG1lUexSPYHvS6tnJmM4oiGUzg4PhbW3e+FsP34DEGQxnAURrtDSl4cVy49gxvXXpQexXf/6psIx/rY2T3AyXEHQYRj+qQmVvH881XE42M8vHOK1vkItaUCipWUcM3QeA1BbAuj0WOMp3fRaJ+gOxjh0eMTfPzxsQ6sy5tr2NxcQyIeQqN1igH1QcIpjMY5TENVFAo3xYC5c/cufvjxpzg6OMWTJzsYcdquN5AeNDMOHjIcouEpnc6UcX6SxOlxHBglEAmT5M9hkximNL89OUJ+2MNGNIJyaILYoI8p3WyY/TLbZGOSmSkV6YjpDYfKHkktjPSp+ZHExto6ksU89lsN3NvZRqPT1o4kdk21vWkiwOF0gJNOR1xTHtjtCXCKMfZHfZyFxhhGpqBGSkScVh7KaRSyKd1zBqn94yOc0pCAWRUXbyyOdL6ogJqMB9hYqeJnv/IqTo+O8Cff+Ssc1HvojmOot7qqJJT5ODEgr23CNaAhHVZq4pZHxHM3zYi5iJFsxRyWyybptevXUV1aVhP9ww8/EMzBJiTV4ajNrD0injczWgsp4vcSw8QU+SSvdwmlYl5VgQaeCF8YdUKfh3goR+PXr9xCceUKPnu4K2MSySi4QaJFpb3FbJGfS+427uDQAIaatdz5tP5jyT7QPiO7wQ81zQdyFicrvS2ax8MNE/dQ9jyYW2BYhEaUgTqK5+xs+DGWOcZQWYRqDIKQhOqMFmiojs94F9/LPx87Wcx8xKYvF7XNLXj/6Hi8C+EuuPnrtmu3bNXTvm2wxQVBrykujJ2wGJ+jqS/OgreSWuvhMHATEmy1znF8eIjRoKeDhRl2jms5FojXzWdjk5Qpg+6c5IExi+zz04tySiaOpCxsjXFK+/LWBkrpBN7+3ndxfLgvtxxSX33w1rX74O0lI+x8RuitB//d9Pd+7w9x796eKFms2sj0CAIgn6O+RRibW1XJFvInSqWKDGh/+Mk+Dg5aiAVTifWsrWzg8LCBvd0TLC+VcVY/R6czsDF7YqgsP+MplMoVHB2eodmqoz9qY3WFOHQG+Sypg2Xcv3cXy0sZrK7kMAWbjHuGQYHlCQ+TFJZXq4gnYnj8cA8nJy0UChUpGnIsnw/7hee+gK3N6xj0u/j40x/g+GwfOztsYo4kjMUbk0xO8dJLq5hOWjg/GaLd7KKyxKy8hmI5h143iVikhkTARkoDb7/3Hu49POPZhW7fsF5aGNVqZQSxqT5Pu8cseguFwmWcnSVxdEA+eQ6PH+/g/fc/xMH+kdQCJfVIGI3iRcxuhE+aiOd0ymEXwjEphKZxhCZcDGENqXDkO9bvoIwJlvnKg77G5umyM6TWMBtbGoCh911Ek5Qs4GijFJlMUU3n8MzGJdSKFbSHA9zd28b9vT2JHonSFQ6hkM9rQGdn2MFpv490Ko8xJU/bHRwN+zgcDdBg8GbDh+XfiM3CGDZWaihR86bbRrPVVMAhvsd0ptsfgoKukQQ50cxkBqD39K0rm/i5n32Nyrv47psf4qjRx+FpE/uHh2a6LIc5NwWnwwUyV+DBxJF4biTjzToWhtxOOJ3oONvkxUcDlCpVLK2sKhM63N9Fh7TIAfVThmIceFyd2exIBgec0CRkMkQqEkIhHkOtVBDzhFxec3g3zRFmxMyM1YwMByjUNjGMZnHY7GFt8wqy2Rw63Y50uZUxObaJ39iKz34i0DNRhHMycPBDGyOGAYK/GLyZ8YvDrRigXPdC09JPV/oq2xqbLgOfZeIXg/csDLsRcJ/hzbPjC0m4xdwLUI2/EhesHaSxGLwXX+FC8FbmzY9sjTgfAGdsE/eDPw6Dvxi8XWD3CL8zalAQnwVvnihi9RvMcyF4k9nEv2efg8SIAQ4Pd3FydKTDiWJt6QyhuIJ6THTS4d6h/6pEwz7nGVuzMoqp6wcYVxsIImFcubSJQiqOt/7yL3B8yMx7rOA9P9wZa+ZiZaIJ+jH///vf/ML0B2++hd2dI420M7jHYryZE+RzFOWJolxKq6HFDIz63MTDWQpv7x5p4dL7b311VRtl+8m+uuKnJ+eidCUSpiGxvrGJZ289i1p1Cd/61jdRbxwhEmOGn8BSuYRbt57DM1dv4Nvf/ha63SZ63SZOzzoY9foolWLCADkBSZeJSi2DpeWsTr7BkJoIdBux0pJZ6sbaJZ2mzcYppqG2mnrN5gTNRh/n5y3JwSYSYeTyPBFHmI4iaJ63ZIh86Woa1Spx7bGas1e3XkAQy+Ld9z/G3YeHaPa62NtvYzAY49atVVy9simbsBYzxi4QT1ZxXg/hww8O8eThEM1zVh89NBpNjbuyqz4c0GiMo9xG92Kwoc8jdT6oHzIcEL+mLnccUPAOid5HWcr4eIxCaIrSZIIsT/xeH1FXWvLhqYPuGjU0UIhRHJ92cEEcL1+/hesrm5qypBbJOBHg8eEBPvrkE5yfUwieDd8sxvEY9kZdtMgGKi+hPwYen57hoNfDyXiAFoO3YBPSEUfIpRPYXFtCKZ9SFcBGDIMsqVW895RGbQ+naPbHaPdI60ugkEkil4rhH/3SL2Htyk38+u98A+998gC9UQj7+4fqo8wKdF8WCzph3Da6nPFlA+HAzIR5+Mk2jI4/vKc06qWBQa6IK9duym9wb/sxQhP+O4M3reqcvgWzP2HlRgnDZIDYdIRCPCqbtUyCWS/NEfjpgGhACYeMjCJ4rSqRIwlE0mW0xgGQLGDrynVlWlybxNNnJa8L0gYTeKMhqzpnzUyXfTN4MzuUS/nQFCgTyZSDGhgClesuQCJzCMUX2TNutQu4CrwumM8gBc+8cDDVxUD7Y7Bu8Y3dIeByXq+2J4zbpb+zCUv3ohcDt2H3Pnj779WUrB/S+XcK3u7Te2cnVQDWNLQzT0eagmhUImqucghxr6klLFmQfq+N7SePcHZyJL59LpvT5DEDdb/X12HOZIJSvaygF6/ZVwy2Thm85wwf3jVm3tcubSKfiuN73/0znBztG0XSSQLP1gvhIz99yvXn9XD+q/++OO31SHOZoNVmCRzH0lJZ2VGrWQd7Yvl8AqPxUI3ERDJAjpOJ8aT0jlvNFhpNjvEGknTtd5nFmUedUVp4PVMsL63imZvPSm3vrbf+Cp3eKbL5mGAOUrKuXL6MyxtX8MEH7+Fgfw/tVgedzhTtxgAvv3wJKys13L1/H61OGw3SsFJRLC+bPjYxSEqixmJTZZ6bGxuqIqIRChmR491EIlmTbOzHn9zD8Ulb2i2ZDJDPpJBL59BqNtBo1pFO09WZ1z5BuZzD2tINTEGsM4FQLIOPPruDH7z9KZqtPr761efw2ld/GtFICvfv7uDevQPs7bXw4P4JdrYZrDMYDciMYKBmw5rQCCdSXUlLnI8WimSL0EMxGmhIhN1rZcJ01ACdwm3gRLgvoZUwkJtOkR1PkB5NkJxMEZuGECZGSx43g4KUz6zhxr4TM4bVYhmleFYel1defgXFF1/Ao3t38Z2v/xGO9khTmkgne5KI4WDcR5fQzPIqGoMx7uzvy42oMRmhTYjGBe8YxqgWs7i0vox0kl6VfSSDsBxtWHqS6yvbNDZy909x2mhhZbmG9eUyMO7huRdewOVbr+APvvU6/uL7HyBfXkGr3cX2kydikjDoudzYJGFV1i5IzlJLw31RzpYwDdcbM3xRGachNahffPkLyuju3f4EI6pAyqV7qANf+huONy3rt+lIEgQJjFFJBygkI4hHpmKcMOZRV4STlblCXsJE1FuWLVkoQC+UwiCSRWXjGqoraxr910Ne4HqY7odTy3sqZ/aaIDNBr4hR7XhdbIwxUCRTFIbjoe6Dt79HPn92DBI3wLMYvD2/wsMoMyzaEz9cTn0xz17USbnQ9pxj6spgae+10LD0+jYzBUF71VnwnsPlbkBnLlj1dxa8Z8qL8+Cti3CQFOOTrSfrPfD/o2SSUZaAw7idJnZ3t3F6fKSDk45imTTjgemVMGFgNURWk6z82ECfWba5iU0PBS3g/Xw/rqcbl7eQSwZ448//BKdH+wh5Awr3gOw+cJ1aP8Ayb4MIQ7/836anLMt6/TE6nSGS8RTKlbLEvjkhyaal7MvScTW6eMGJBDmMbC7yROHQCiGAKfp9OrrYJKlRtCJabBwZPT+nXjilUiPiQkejI8TJBybdbThVI6acTykjare6ZvM0DmRu8Oyz69i6VAHC/JkYPv3kvhqkdOEhuEVR9G6bgZqHRAHPPENhqXPOoeD61S2MJ1G88ZcfocOGbHcg5gPCYxQKUZUuOTJX6HSDlrrLZDKsrxVRLKax86SH0/oASyvrWNu8jsc7h3jn/R+i2RnhZ3/mNdy6+TJ2Hp/h9dffx93bhHE45s1MOoOI3BVZWk+kz80DhkFaspEk4k+cWasodybCzlXFbI4nrQzYaRmgRoejGJHoSJEk2n4BSHEQZxJCfBpCfDxBitXOdCoxqziHWZj9jrnI+HNRpCJxrFdW8MKXv4y1l17A7duf4Y0//Tbqp6eayqQpKmGT/UEH/SCG6voGTnoDfLS9jb1WC+3pGH12wOkwMxkjEQJWawWsLpUQDY0Q5X3NWVYd8MCRH2aAk/YIH997jLNGE9evXsLljSWMRz3kSiXkapt44+3P8MbbH6NUXUe+WMbeLu/loTWsxHowhgbz3kiIo/hmaKtSmNRBBXCTtGVwHUi4iSwPUgLDuPX8i7h86Qoe37+Dve2Hes68LyyLbXTZWBuazuT7TIZIhkaoZQMUk2ymS05Z/86YycybfF6yXWhSwQnRUThAcxQDUmVs3nhJGD8HxrzYlGc1eEzUSmPLuG1YxzU0VUk5WzBnLcbvZfDm76SnsXdgY1EXIRMLj84bUq9vLBTTOrGoZcHcIdZPBZR5eF0M3x5y+VHoxEv58gDUkNYseNt1eQzbs01mcMzCVKdnBxE+9FrWvlm5yGr528Em8+Yef46feeaj6Q6qqSiBDNYO85bSJfFuayhiOsSg18Xx4QFOjw+lc1OpVBCNBHJd4i/TdWIfwjTW+WXP2bjrfjBJd94xbHwPIBlEcePqZeSSMXznT76J08N9JSiLVFL+P6mijA/koCt46++GCP03/8PqlJNf9UYbrSabMWxAEjYYIMZsI25Bo1RKiSrDYQPCDqQ40W3HLziWqM1GG72eBR0KNXFTSFUrEsLxUUcZNjHwZBZIxZn+D7X4ibUyiCfJ1Q5Y/kZwdsrhGNtMKys0cIgiSIRQLBfRrHelONhutySzmUkzgzX5xFIpjfX1Es5OzxGLjvCzr/0UatVN/Ovf/re4c/dANzoag5pLignEgstR5PMR5LMsmTmSGsG1q+sa0CBLJpVh4+kSUrkVMUne+N77OG9N8OUv/gyGvQTeffs+PvrgETotZlTmcO/238xw2Otba1yc6nJjY0XQx3E2Gqzykc03BhVeh/HBLIDb2DG/eO9jZF6EgASD9oTM9ZB0O/IhIDme6CtPzWntDC60Cej6SXPiVDyF6uoqqptr2Ds8wN27dzHo9tXkyaTTGEej2Os2MU4kUN26hH0yKR4/wj699KYwyVgucjZCw8ByOYulag7xWBiJIIxCLoFsknokJig1CgXYO2vjh/ceozPo47lnruLyek2VHWVwRtEMPrq3j08fHiISz6FQqsjY9fTkRM4jputgz9emOHlHrPlD7JtTj1x/xILZ+2DAJs4+4j0OxaTKXKmu4vr1G2g3zrD7hOwfKjDyayi3EnNsYWOccFUIUfpghkeoZAKU0jEkOB6vBpYNH3G5cbqSpyJ/lvAd25sdJBAU17B65VmEYwmHVTvk2GV4fnOKASI5WD/l5yRineu6z9jNtzesDUsvQ35OQjZcOx6TdqS32bCOMniXvfng7Y4Ky35nrLM5JGI6Hos1gg+1Py54zxuWC4Zs1ovQKPw8ePvA9fmZt/mfStjKGREoEBIqWDgvPj94W69o3qa1H/BHlZ+g5N9o/8wGfOg74q5vIfNmZUfYhPCPvG2HQ5ydHuPk+FDMomI+r4Oa8sUeLrHhMNcwd0HaArTBMReOQYfp87NQ9fKZG1eRTcTw59/6Bg53d5xmvHG8jYVDZKGnpNjr27Ba5DoI/dI/yUyp28wFf3raVNORpykpcIRO2JXtDxgUE+qsUjEtHo8glbKxaw5ydDr8IByhCFmzSNxGWS7rutVJZpYWT0poP52lhCJhAjJXBsISc7kk+oO2SgkeJgd7PXRbU1y9msOzz1/CFG0cHu9iwIGRTkRNPkIB1Ephtp7NBkgnE9LbjsWsSzweTVDM8aSkIFYFZ2dDbG/vIRofoNlpSHw/nQ5JjKtWC1Ap0eCTWTxHvAPh5Feu5PD88zRwqODgiIL7UbT7AT75dBenJyPc++wYezvkWScwGpHDSUL9xPR3WYWYV5U5R9Mk0hkAmLmo6lqnImfZkMa/h/b3s665mjmuiy8FNtvMzBjI86FKHjW/qT6Ynk6RnoyRHQNlhJDTZOUYnFiPEZqh/Co9hPM5BLk0zup1NM8bLhiaJvsoEsZRt03lKFQ2t/C43cCbjx4oeLNtRqCBm4XwTDoCLBVTqJYyyGYSOvA4ZZlNRBFQ/zocwySSwFF7gAd7h+iPRri0sYRKIYFBv4N6u4vOJI4Hew3c3ztHLFlApbqsdXV0fCScmjmoRPMdm0HB2zmRe0YuG4LUOmFGqpJ2yOElDt3EMJ5GEInGsba2rgSicXYkOQOZPjjtbLJ/eGMTMdOB4Zh/IjRS4C6mAySjLKNNZMkCoz0vNmblVzjmtGuASbyA/OpVFJa3dIjz0kXxusB/nsMm8+A9FyRi08qGM4y2yBfR+qGFXqej/89kckqyPGXwJwVv7cFZeHOB+Kngvcgb+VGCyV8fvD0YomekAGwKSz7z5u8zedcfmep08h1e49t9r2eazI6QpyKhBXPHFnFr0lcOC0DPAlXQMlcL5DatO78+q0Q8VZBHz3hMKjF9b0+UfZeKRaSTKbS7XROfothdMqnPa9Z1c6aMx+79oeUrCD9pKYnheIBnb1xDLhHDt7/1dew9ejQL3r6CYjxg8Nbh5sTJ+F6Snf35/zQ8DeJJpDJpTbjt7Z0p2BYLeQUQchvZYIsnOQLOTIXi6uQoMniYawSZE1Z2cqG6JgxLkogpY9nisykqBuZUhpNyZFwYt5KBmzLF1AePx82cczqmUt8ElXKA2nIGqTQbUFOxWTjmTh0TYsTxJHH6EC5trktw6dGjhyoz2NM5PmRTIIRhP4Kt9Rv4mdf+Q33GhzsfYO/gDs4bHDri9Q+xspJGoWAHCrVKOElJMaFUcoRXX72CamUT+4dshuXRbsfxJ99+H2+9+QitxhTjYQJhEPIhH3OgTcZxeX4+P3hgi9fjVp5O5JYadTVU5ZkiHuEUNZTUfOQJIH8wdcVZLrDxweAt/iinDpmFEx3ndCQmSJLeNg2hhgjK0zAyZPqwCuKCU/CeoFArYxiBrM2GXRopm/0ZhZZGoRBOaWrMDK+6hCf9Nt7efYyDdouzZq78toZlNhbCcjGFpVJWYma83/EoNVWAQJBWHIilcEZDitNznJyfoZiLY7mSkTpjqzdEcxDF/b0mnhy1kMxVUa4sSTvi4HDfxO7d4BE3lChc/NxyIrf8SveK8InGj03CgBBKr8+gSsVAsl6iKBRKWtfDfg/tTkMB3PRDBoKxYuEA8YBOUgQk2DsYIhkZIx2EkCmRzFYAACAASURBVI5R4CsMyswKDiRsQ0jIGc0qG0MMk3ge2aVLyNU2MBpbA9TLty5mjsZHN73mOY/Z9D7MGo1fjudMpRyn6U3VRW5eGZ+kM44G6IKra+IuCj+J8z4zXHCKfi7DNoBlzjrxSaIJ+P5NYJMLIV/v4gOiaXe7Me6FQSFb5S60LmDeuhYXvPn/c22PBQnUBWrgHIYwqqExdhaEpjw0ckHPe97YFavFOcBLdsHxvMNkUdlDEA+b8gSHB/uSTqazFPdhnwM58ZTUJiXRSylhwpx+xsIdELJ5c7WQlQPuPZnMxSgsF+D5Z24gFYNgk+1H9wULeu9LXiMnNylDzZ8lRZbTxd0OZzUaCP2D/zwxbXf6Mn1l57rZ7iI0jeiigijHyCnfOUYQjzmJTutMkEjOOU3GFfNODCzr1Idgjk8fx4SJOcmfjmR26gJMkMkae0RNxignx+gCPkAkMkIizhONmiFp03QIpqCF5talMlZXlvDowQ5u394XPp/NRVAqxxBPhFAt19hjws6THWVThE+o313IlXF80Ea3NcFzz76M1177Kh4++VCSrI3GKSKRCWIx+nRGcenyil6n3w/jvNGSZ2ci0UOhGGBr4wVMJsv43vcf40//9DY++mgf5+d0Ms9iOg50gBECGo0GmqYjM2c6JhfYKhI/PDIr6jyPy3FwZ/8u6MSmzUy3gnxU02GIqHPuVNuomuesxsTAcDxtLj4SFLPUQUEEtVAEJYSVgdM6LamMIYpitYx6ry1oghgPNxTBlVQ+Lyij0euiz+ogkcLedIiPGyc46Xcx0jlinXo2SHNBGCvFNJbLOeRzaUmw0o+HDb44Ay0xqiCN484I9/cOcVI/Q62SxeWNqgJhqz9GaxTD/b0GHh00gWgasXhSmQUHxsjnV3fd0bpoTsCkgRvDZ5TMvpUyueySbCfKDLNpqYEamRNQtz2Dcrks6IPzB1SC5EZhhckPFogfbxZUouqROTPuI8YsPALRG0kdZc9HYl+U9bRhdYXBUSiOcZBDprqJZHEJQxe8dXDPnrc7sGdNS129K6+dWJPLunkNltFxgtQgErJ3iH0zmGdzeWNPuGlLNmgNW56PjHvtEx/EVek5H1H17BaD94Ib0hwxXoj0F9qu/u99yLeQPAveLvN+6hSYwzqfA88sTkD6huXnYd4zhowwZKMYkk6sAO6ZSQ6K8n2FORjkDytOO9qz5j2QbK0wb0s2+TuXFJ3b6Q9AqJJcbtoT8p5SEdP39fy1LlYZqjwWShj/2Qgp8TkSakknAjx/6waSUQg2efLovpqknirIH2egHrAqpDSy07NnYtOonyP0D/6zzJQbhfCqNIdHEyQoqiLbeTZJ2GQj5c/sqoIkAy9ftIeRsF1+UDYmSZMxIF0TRNEJaktZ5NmEHNsGIcf57KyPWGCwBzPUICBdj4cATzOyRQxmmdF3wlNh3ZcvF7CxWsHxcR2PHh5LLnRpNcDaRk7myO1WHxEkxdcmk2BtfVWaIr1WWEGUZr7M2v+TX/wSIrE+3n3ve+h329hYX8HScgb37j0SDfLlF7+CfH4Nb73zPm7fuY18cYh8LoGtzS9gbzeCr/3eu/jgg32MRimN2xPjVuAmuZ4lNAM4p+nGDNmef2xNhnkjYtEA1g1Q+A3ILSCdEpdVeqEisZv4VEi99HialYGuce6GOqzrn5gS8w6jEo6iFo2hgqiErVLDCWr5PJZXl7B7coDd/T0drBo64YRrNoMup8ZoS0ad7QmwOx3hbr+BU1YVLniLzTIZIxOEsFxIK/Mu5lJIkuUTsuCdDMg5j6I/jQjz3j6uozMcoFrOYG25YJK5vTF6SOLBfgMPdusKgOFIMDsIZY/lmpWidV0I3iG7Hh5oavb6AQgOPhl9kLg3oWkWgMSKi6WS4JV+r2OZt8SGOIlklZwoXZqA4AsPMR31gfFAB1IsxM8UQSoRIBGnOQT9BtmDsMnM/jiCILeE8vo1RNNFCXFxpzJTX4QAfNZt05Qu4CkTd/KfrpFpsqi2n9TMdg0vShIzA6MxODFiH7ylNqhGm3GBff5sRZ0LdAoqlv0aPW4h83Y0QQv4i9j3ReB2npdfzLwt6LnXfSp4zxkYT2XeDttVJTkTrnKGGnIPcseIv9anfvcHlYlKmdCUfS736wLTx2NF9m8MhsrABaO46U69hlFd2eM7PTlCr9tFQvZjBn0yIYmnUjIH8Q1EG6oxDROfZft766sKBfeoVd2cZCbMe0uYdxTf/MPfw+MHd0UQUUOS1aAcsFgVmn+pPespms2mWH6hn/uF+FRjxlPgvNFFfzBFNs3FGVfgJtWJNyMWY4COIJlO6ga1mh1NWupkU5eYjhHetoj6x0ChGEepzCBnC5SQwNlpB+02FQXthnEDMFvkJmWSlqDF2NTK7TTNXSMh9IctpNNAKhETjY74ZDw5RakaxcuvXkOhmMa773yKXjuMTmuiMuPq1VXp7EZDObz6wlfQG5zhvQ++h43NJEqVJB4+uIvWeQsvvvC8uOa7e3vAJI5CbgPjcQp37t+X+FYsGKJaXcVkXMF3/vQR3n37EKMxyfjkeiQs41LDqy8qIDcpAwar4Vl26Ghh0it249vqfF8YZ/ZNJGbsJudp+aZ4FlbW6UiN6GCzzrNl9X6hWsPJVm6EgwMA8uEIqtEYauEolqcRZLtDXKlU8Oytmzhp1/HRpx+j3myYSh9Hr1MJNDi0w2mkUAyt4QSPxz3cGTQVvJVn8sPRogtTpKMhYd7LxSzydLWX21EIyRit8wz3JE+8NQphGAmUIUdCQwRR02xoDyboThK4t1vHvZ1TTCNJxFOcmOXa65jinzc25oZT8DbIiNeini4Dhab6rElOKI+wBgWCjEFCRTY7MDO5HJLptGllc7iGzB72dki3jFFQyDUBnVv4lNORLOkmQ0Qx0mdLuM/GxiY/ItcwM3ZEE0iV11FcvYJxJCm+OUsoXovi54KGiacL6uBVpm8Qiu0nzz234O0ZDJ6JwVFpZlAcDFFG7jB4gyks87bg7fFt106cOe4YTnwBGJlNVzo8fwaPzQP3BdjHItQCKGDh3qiHxt7x7z9/n88xgHC6LLPM1HGhLyY7F/P3pxuXCo7SiZlXMDPBqQW3HH8keWU+M0Qg3uAPHOPvMHjz2Z6yUXl0qIMzGVhyyvtL15wgYQwTVX9+kpLUXudNuniNxj4JaUZABzltDdNpZJIJXLu8iXIuia9/7Xdw7/bHyJIEEgpJpdAUCQ21sMPPVArbrbbglNBr/1HK8/XR69NSilNc5F4ndOqxRDPg1myXyDBhsKUeCrNZo0FJUWMmNM9/5xRaMkUtb877h7XIOMTTaPZQP2vrZ4hhR6ME+U09i7ghg7Wsn4IE8rmcNE9a7TN0hMtSLc/oSJWlAJXlKF75wk3Ulsp44/W3MR2lbHx+f0+lLOVH15a38MWXvoRcPsDx6QNMpmege9ijB/dwdHCCbCaFtfUMUqk4njxqihrI4JtMJxAOwmg2KTmax+1P6nj7zSP0O6wkEhiOCC0xeFMciU0r86hjJcJhHNPctwU9YxcIy/ZKZ0YLdEX0bGhCpb/BoJb9+PJSwdu55Ei20gVvr0LFV5PrtjVNxJrgRB5CyIaAyjSEjVAU1f4YW6kMvvzKS0jkM3jzw/fwYPuJNloslcQ4FccJffnU3IyjwwGdcR+3+w0N6DC7k771ZIQ46YqxkLJuwiaZZEwiY0llpXx3p18djqLZG+Ks3VH2WyqkNfRCJkmzP1TD8u7OGe4+OVFzk8GbQZsKbnS0kTGts2xk4FbwVvkpdQr9Tkzbgrfx5vmLMAiphApkggRohp2Sgw/vLodnKCnLL3oSUlaAGTy59sZMMHOJCZULJ5zGHGn6LiqNZ76zTWLyMy8tLaFUW0OisIxQqiReu6pSy3FnwdsHcf+7le0s/c2rcDF4cw1LhlT0M2tYqTnmbOXMZstMGmbZtwuoFtDnjUZHDJyzyvXZ5ivQgo3ThVnMvGdj8D6hnAdz/5p+DV/MvOe6KvZZLfjMEmKPe7t78/QIvT/cFu+X/9nPC96sRhW8daa4CsZmmd20on02g1XYyDYSgWmceKla6zFpdB5THNGc+6xu2HY4an2RWBypbEZUUXdHZkbfZgPnNFpm3qJGEfSQCnF2VmmpVFLB+9L6ClYqefzbb/whPnz/bWRSptvO2YFOt2sHu/Mv5R7o9bvokZo6GCL05Z9PTtUF1oawB8NMgZgM35ATlCKOy2lkIs1sNh9bzS4m9CMMM/N0inakZunU5V6aIpeLoVhihmqNOJ5xHL3vdsznMEhyfJmB3UbE6WLDk4UPgt/P0lDDE1rEI1HRgoCc6RE2tjKoLgc6IFjG7Dyp49aN57C5voH3338Lt2/vYX0jJY+4okyTSe1qA+Eu8vlAgWHY5wRkXZOWzz9/FbFICft7bewfHKDdaeHajVvY3uniww+O8MG7Rzg5Isshj9GQwxomcsOgoGx7xLFWU/7SEA4xb+ea4gO2MU3cUl/oCc1OT8fTsphvGbR+1rlkK+92VEHjBZtHpW/cMXhzrEeYsAs+UdqgTcfIj8a4GovjWiSOpQHwwrWr2Lx2BR/c+wwf3f5ULuqJbBrjbBIHrSYwZlYZR28SwqNRF5/2DDbRe5HeiQkysRhS0RBqpQyWynll2ouuKcMxkwH2LQI0O13s7B8gEQ+wtb6ENMtDBtBpGD3ElXnf3T7BOByXYh/fgzZtDFTmKm4lvmh8/GzaqazSaBxsDUmuL/7Zml1GU2VpTFEoH2j452wua3BOv49hf6AvQlJsVjJ4j8SxdpFNz3Mk4XxSBSMhG5vn4cVsnP6YQTQiJsvmlRtIFJfRCyXR6PE1eA9NqteX/+JXL8ADRgU1yqAC+Mxph/xvZt5mRGwmDUals6x6qklmNmfnuLdvj/nDwnG6HTJvx8TFZqHXAPEB0TjgiwHavEc//9digJ5j3oqf7rCcB99FqNBDJ/PX/bzgPd83tg/++uDtVS5dvapkhmvHB3B/AJl7PJEEsYBMIMGCugv8hF5Pjo8kYia6M9cVyRbJNBLUPtKQ1PyuLF6/PeNFWqIlVPqSezHXGtlxcawtVTTg9uYb38Eb3/0zTV0y9goaabWcuiV7iROMBiMZoBNS0Xtc/2JkGiMNKmDmYtNjjOGk7zFAEHPhZiHkxn9jo4Qekxyi8UQIYeYj42oyyDJ4Z3IxlEoZ8cTJSeS/8wJocMybQNw7X4gjSMQcvBBDq01MnGPaZLaYhgTfr1AsoJBPI0Vkf9LH7u6B6Ia5fEwmC1zY3RY1m6/i1s1NPNm+jfr5sRzp5Tgei6Fx3sfJiU0u5vNRZDNUDWTpw2ZQVwM5q7UrKJWq6A3a+OzOHYlKbe+M8ZevP8S9Ow1gmsN4ENPn4EFHqMdE5NlksHJ9nmVzQ867Mn7x+Y3xdAPzAsHWb5aZXZTr3LtALcd1NVcsfFvwtmCj4M4MIEQmCkEWSBMlPRrgRpDCl4s1XJ7GcLlcwdqlDXzy5CHe++xj0SZj6SRG+SQOO22JhAWIoz8J4yGD9+Acp0PrevMDk9lSSCXVyCtmE6iUcmo+84Dv9AcakhlJQJ5tUIMCBuzYp6lwmBeNMBQNY0xNGgZvZt7bp5gweMvOjEYEffPxc7CAzJTlWkPITXxJcbgVvEMxm6icGOOJNyOby2nj0SRBfHF5QIaRz+UlLCZRIQbvAZVXbNMwI5OzDlUN+R8TE8kOmN4FdcvDkwEi05FpfY+4P0JYXV3DxuUbGo8fB1mMwjSgNk1wY4/MYZPF4D0Lf9Z5uzAezyzAjCKs+vBBUdxytzeYfRsWOhd28nCG/s6xO3wzd5Zre76zr/1mwfFixuzy1MXe20IcX/TNdGRFh3nPDgkHF3lIZ/Z69mlmr+UhoaepdZ+XeS8Gcr6GDBSoeeNwb4GNPAxdM9kIE85zaJYFkzFn+PQsG9fdsrKXSoL1szN0O21LIJlMhsPIpHOI0fZO+uPODcklSnYAzg0nZnCJm7D00AljGlE+Nixr5SKevX4ZD+58jD/43d+W5g7xcMImDOBennjYozGM0VL52QSXXn4ZU46aU62NjTYuFiZ6MukllDEcCWtmZ1XO4AyGCcNl+EQ1OCCrexsB5/9T2IcZdyYbF1ulQzZLQMElyrX20O/yEAihWksJhtFo8YQ6AibGz9fm61IkiKdVsZhHucQvZkxjPHr8UIYJfH1qWxADbjX6Kit5raFIB9WlKKKxnjmppHPotsMaWSc9jXhRu0UXnwBbWzQy7srweDxIykWnukQrtBTyuUv4wQ+e4Afff4xmnQ8lDUyJ7bM5aQpjhItGY/LbCQNLoHRepk1cx3lh486D92Iu47BD308RXsjMyzcznT/hgoPIPHi7DJ0ZlWZWDEtnpsD7YjADkBwNsTya4mdXtvDa8gauFUrIZtL46N4dvH/nUwzZc0gl0M8mcNhpSV8lFopjOGXw7uD2sIEzBm81VMm+iKCSziARniCdClAsZMVYYtA+rJ+j2R+xI4R+v4PpeIBaOY98OoFMPIpsEEGIAzKhKfrE8cIpMU0e7p5hHDaTX6tmrFmnasZtFCUSHtvUocXgzcTDgrcamBoSi6FWrQmfPD09RattJg9cW7kcbe7SqvLIeGI5zOAtl/aQiIn6XYGP1mUKwk6UnwwU4t8cUmIwZzMzFMLK6opcg5qDCGK5KnLlZXG/Fzt/iwp5/ukLq3WQxRxmc8NiMiRgwmGUQW8+y5jH+8HqgdOWrFAF0CyMZdvk4wz5nbM8XNB8Wqt7llxcwLFnue4MwruYgS/6Zi4cE4ZdzBqm9toeH7ffFxuiaho6ze9/p+CtNW6HumHuLH2d/ECY68cHb3v+9n4kSvjgbRtPVyU99YkQh/PzM3TbNBU3GI4m1zQbDkfjJsPgTRWcX6rdcxs2WgzcHjLR34XDQi94TewPMXi/9NxN1I928X/+H/8CzfMz6bYTruaUOw9uxrBxd4AxmVOzfRBB6Jkvh6bZLJ23mYl0ZQxL2ISBkC/Ae1HIZ7WwO7R5cqLw3Fi+H83TwLsj8/s1iJMhFkdBKLI/JhrKIZRAN51Rzz4cx+7JAuCmYuZv1kEQ1qPGEzmV/ZH0T1hu8zXicd4eUviIZ1o3djLk1CIpigbu5/MxrK7nMZ10MRr3kUykMewH2N4+x8ZmFtVaEUdHdTTqdWSIbSOM4+O2pktZ4taWkvipL/97GA6K+Nrvvo57d4+pYCDFP05GWlnOCoPBmRiWCXqpPHZjzRakLXj7jrjCAXFvSyfmmdRiFuK679x4Vs7NQG83xTHfPvYOjh8lCiG1kE07mcHbut9hle5JClkNR7iZLuCVQg2riCI94Rh5H0etOrqjPsLpFPrJOI46HXGUI/SupM3XsI27wwYaOtj5mSZIRsIoUySJolfpOAqlvFgcg2kIu6fnOOuMUCgvSZ940D3DSplNzSQSdBia8rn20aDJQCaL4vIm7j05xgefPsKAjPUYpyRtrF+u7tR+ccixuituIpd3YjwRI1tO7iHK5hLldFre1WpVvpJ0+ebaZZbNX2yEZ3Kmzc2DXBKv5Mpz/amxPtciYeDm0Iw1Ivqq/Mi0YfCWJNRkJBmA9dUV5EtlPN4/RXcax9rlZ1Ao10x5UE1UBuSnYQ2DS0wgydgSNtjGoG8BiJRcBm8+ZjZx9cwjVpnyXhC/Zy+J54SlkC44SgPDYD2viTELoGpqC5PT/dC6dAwU/Zlr9EegkkUKx9OJh/+zZaLz5TyHb/h3c5Rhjn3P8GBRPS2EuiuaX59vAF08OWb7R6bBzvndDkI+M4NL2D+bwyYmRBUO0XUppOa3QSWecmj7lwc1FUnZsGw3mrokQn901mJ1Rj8DyVUoo/bTz6oBZkYo+lwz7jp7FVYh8BcHyVjdZVNxJTUvPnMd7bMj/Oo/+5/QbJwjXypK7IzrVtAZCQSMb8yHOE3MQ4ewyQuvhabMslNJup0zcHJikQuVAzVDQQ7VWlVB4PDwSAyUZIrjoATv2bRjt9tGQ/mi/DOzYvo9snHJ1yDNkGpcHFw5PWmh35pKC4WbpN0dCIJgIKfoFUfvuTDJx+WBsrd/oGtiiSOpzvAYuXwC+XxGgZkTloSpjP9sD4pDP4RshsOuMj8xCMYBjg47gnOu3ywjl0tI+fBw/xzNcz5QmxodTwaqBi5vvIzH9wf4wfdvywGHG4SVqzFKbFLSArM1KFTeq0/i/Bdd8L7Q8XeL0PDbhSD81EYxuGVx0y1ifhexQ0+vMqoVgzWbMC7UOXeYgBgb8VfeV0RwOZrExiSKrSCBlUoB570Gjpt1TBIBBvEETnscNNIgOlrDAZ6MWrg3aKLB4KGMw4L3cjqFbBBDkIwinc0oYx6FIzhodHDcGKBQXlZGNGydYLkQwVopQBDiYTtBs91DMp/DV//e38Pm9efw9W/+BX77a99Ea0BaeAZ9Ds9orN+xMLQmndGvKh5vvkv0ParAzS/qmBBSoJ58vpDTAcuDgsGbjR7em5n3YCQsuVYOXXDjEfPm988bh25gRs+bWU8P03FXYl/K9Bi8xwzewNpKDeVKBY92j/DkqIlsZQ2rG5dRLldVqcqoWd1nC65c+0x6CA/5WKqnJtNbF+oc5GLXYxmkP8RIFyT8mMnmkEimFbzZB+ABYcxza+R6PWsLkpZMWK9mvv48F9qgF890Mtz6Qpj+sdj3wlp2DIyLcdb5bfpc3Jk8zLJTwWC2j57+5Ru4szT+qW/QvVNgNFciZb1+zRDq0mazqsVkdik+RTkF53Svu+W0YBw1kZUlqaQnJwdondNExqiBhKgYB6RZ4nR0pCnvMH6evrq3rsJToiGpAE74hmWiLeaRKidWrHHUSnncvLyBnQd38X/92r+UZAODN4cjyfGmquqg3ZKCbWjikjEObLGJ/crPBVMGa8IEJKEzExH0oYdMimAgh2R+88HBsUbh43GC/YQWDD7hYAq7qCxDOJQzoFbydIxC0ZgmvNpUkh3+CE6Om6A0OHVUWLJSCyUaJwuAjUvzKDQ9kxUUi0VR+I6Pjx2eKykLpNKUdI1hNKGs51iNTLqSswHBioCMlXiCTt6U/GRVwLtlGTKVEzOZCF588RKWl1dwdtLFu+/cVdNKdl7MpOIRhKcFbD8Y4OzU3M+5KLh5CPHYGnMLXRolFrx9x9/TdTUN6RabX4SOgDJbgn6DOLRMf69NTm3jhYVqjaT5hKYtfN/JNv894dw+eCtOmDsMM29OYFKRMDUaY2UawXPJHL5YXsGVWgV7h9t4criPSSqOfiKBkw6lLvkRI+hMx3gyaOJ+v4GOWBhR9IZ9dfHXcnlUcxn1LRKphIYeprE4Ttt97B7TEzNp9rKjJjYrCWzUUoiHSdEb4uy8jZXNTfyjf/yPsXHlFn7/69/Gv/z1/wc7R3VEkxl0SeUTu4X3mc0a04PhFK1tAKOfsEVrWXegpiWZQgQUWXpyPTPj4UYhfkgBKTmxB1SzzCkrp7kCezK8Vz54S1dGG9lpj6jxNcJ0zBK6Z30E0r74PLj2McZytSTRooPTBh7snKAfiqNSW8XS8ipy+YJgGrm/q0eysF4cG8keNQONJ4da+OV7cY0TspS3IxOlyVhypDTCzeXyyOfLxqYh80utKDsoaIKhwszreris/EeDt3t3N2tgNNXPD95PB/QfibafG+A/P3jPhnKk8OvkUp8K4FrzPxrTF04L/qzTRXH9nsXgbXvICX1dCN7WXLedbEn+DF4ZD6X5fnx8iG6bEtIu63bBG6IEcsLWDcw5PfDF4O3Nsn3wZmzk2uPaJTzNX0QSqBN/4/ImPnrnB/iD3/9dQWFUq+SH7rTaaJ6eYsx1S3hQ6qOWfOiQevG1+JT/w9FLfUwHgdjQCbFpikXFFdA5Lq7RdTWQxiZixFOqTydlm5rkKcfGXb8/QbWWkN5Fs9WTNhKlLCfDMLrtIRrnbQz6tBybavSe+trMOnijOMzDC8xkUuiTpD7ifP9AI/kMyjavwKxlpAeXjLPZFBXQT4F98sgl6Rij6hevy+ANVgvtFhUOxzJZvnRpSV3f3e1jHB7WzYQiTopjBL12DGdHMQx6VA+xoQfDX/1CNxaBz7YNl3UZsseqPyd4z5IPj297DugMr+Rzm2dIi5vDDoB5Q8Sf+HMczyZduXCU5LnRPTE0eOpzyGUwQGkwxiu5Cn56aRO3ajUc7e/g4e5jRPI59JJJPD45Q59N5VhcAzsPunU8GXUQSiWlpHfeaaqsXMpmUclx0ozKk6YrEgr47wM83j/R6DsHCBLhIS4tZXBpJYdUgFnwDtJpXL11C+l8FQ+3T/D699/DzuEZYuks+uMR2rSdEsvCeO3KXqm+KHjIjruxGrZUFIyrcUnIhCVuOpN1GhtGQ6UiJtdwLGLiZ6QMRqUHP9AIPjeeGpZkrDh9dMFgzHB0aHJgpwOMSVmlKQQPeDY0+6IQVoo5VCsVnLY6eLx/ht44iky+6IJ2IFMGBnH2VDiEpCDrIHF9rtl/HnqzTJHvwS8mT2qSa9ye7i5tnJ83Ua7UUKnWTEnQ2aMJalLAtsEeq8S8BZhjgrjMwOPRHtpTVfD/Y/C25OWpaP0TYBMdTm7ARrohbNbrNaxasdcyE2mfeTPwCmOfQTW2y1ThiLI5QPP8VAM6bLIToqUJjGQXooSDLXgrrjixK2OXzEc8ffBmQskATjkH6dBTiG08EmGD103M+wvP3cLHH7yL3/yNX1NMq9Vqcvs63j/A6cGBsxs0FhXfU4k2mVFXXgwL8/ZZtxxQwsye6YhMJgYjvZHZWTYwa2lQgbDVl343TU2Y4QZynKFv2wTJlDV/6MbD4F+v00R1rEDKaUem/wzQ3BzUnohz3DjBD2OHhXSvvSgPx7llMzXWh+f70C0coaGGetj4pJ5GIhlHrVZR5r39+Ei4OMfzvZBQLBLH+XkbmTQrjDzq500Mh20kE9xIETcOH1ITlBvhaG+E+nGAyZCl+GyasAAAIABJREFUuGVgVnpZVsLsyShgluV413KfWdvy8+Lrs/FJhy3a67h6azaAM8umpw5H8xtvIZuZ8XndxveZAx8QMzPKVZrgvP1nAjyWmTNbDA36SHf7eDaRw6v5Gl6sLiPS72F7bxuxUgGNIIrb+wfKYBm8O6MBdgYtHIXHCPI5ja6fdZrimxZTSWkRs7pKp7mGkmpoN3sD7B7TWWiolCYenmC1lMRaJY1UYNkhXYcYoMfSVAkwCaewd3SOk0ZHrjutbh/dQU/KfUweCoWiNkej0bLGObNM0jR1H5kFxTBysqfEJqn7ofKUlMMhxdOs8SQD42hE18kgT+zRgrdNZdqpZ1kvn62keTmcMR0q81bwloC/GQfTtIGZd7mQ1aY7a7UFnYymMWTy9FGNKUlhxp1KZxTAc7miaXITivM9EQlcGiXXGEsWSDTk4zScZ6hxKIy9gwOcnzewtXUF5XLN5G98I1BsFAZpF7zZ1XEuLv7A98tvkboqyM9VlH/XmbeCo8HZs32x2NQzwN8nRn/z4K14qW3mabQGoVjw9gMTFrz5+QQzOlsywUyCktxu0WQ04bGhxMvq9RO5UJGZRBhOPbkoMW8XvJ2xsFUyC01KudC763GHhJed5XuNp/QjZV9ngEoxj6+++oqULv/5//I/4+z0FDdv3kQ2ncbtH36CxtEhkvRrlRSsBe80XXsYvFeuYZpIEvO2kWRyCBmgWVISbiAkwjvO04cfgEG13Sa0wqZhTF/jCSldhBRGwnZIu+PJYqI/Q7RaxEpVuKPZ7MmPkcwMZlScFqOjciwwjFxNBo0cU5d5LCErgf2aSDQeJuGNaIxEd+qahDVSTwintlTTKOmjh7sKKLStYmbFiSSzGpsgm83KzYd/v7u3K3ydGT2zGt4DGotimsTHHxxh9/HQrMhcb8dnKRKPUtZtQXm2AZ/ix3p8c4bb/UhW4Zoa7kH7kpTwB5sqi8pk83J1rpOyyIP1m5IWddJScVOJWtYaHw8jlogKo411OtiYRvF8PI9Xqyu4lC9ib38XgyCCg/AE96l3EiI7CAre55EJzoMQQsmkFu9Zr43usItULKpxePYqyFyhIh+DIJUDG70BhhIMovLhCLl4CLlEGEGEcAdZIWEMGTk4CZlIC2LpjoCz8w4ebO/i+KwuAzQe7jwUVldXFQgPj441GmyNJmbd5HhT9jUiaQfKwxIHTiWTZgQxYOLQ0XNmBkTqKBMuHrYmYGVUVh4EGo1Xr8F0Mhi8NZrMjAcjhMZdTEc9BQLDV1kl0QdzjFI+g6VaDfVWGw+39zEORRSk2TOy4S0LqFzHxKjpgZjPF5FIpc2swwVeqXg7rJvBWwYU7u9EBeWI9niCew8eyvbvxs1byOVLwvlngziyj3MNc9FGL7IfDG6aN0/nNNb/D4K3UmsHV/jkZFGU5PMC+E9sWC4Eb2W3Nm0pR1JP03SZtzSxncGxRKnUdDS8Wz0FwhmEWZl5149lOjwZsmdHGWmbGWDmTdcrMnxM+tb1mDTl66pip3rJeQvBJtJN4TMwjIaVUzQggjFGqZDDKy8+i377HL/6T/8pHj24j6986ctIxxN45/tvYtBsypida5BoBysGwYGMh5efi085vcgHzCx6GiKQzoYgObKBOp409mXw5g9yEzComEsyszMGWfIPiU8yyNOAOO8Gc2jw0NVQTSSawHgYxnm9pXFUTVhGYsqypSvEScuIBW8zcTDTAllT0QVXBsScNmNWTr0TUgAtu6eYFZuinAzlRjmvN6w0Thjc02jSvDWC1dWc6Ii8/kIxhcGwheG4h0GfDuzmbLGyvIl8dg1/8e1PcffThtQNjX5k2KkPmMRfeW3a6o4K6MchLVGeU6W87OvTJaFvLKrUc/iZthwXoRMZYoAybNDGx/z72TScm4jzKYtLQ+wwcfxiqRE6CcyAuBtkWlwbAc+lCni1tITnl1ZxenggKuD2dIDtTku0u1F/hC4dlKLAOWcBMhkkMzk0hj0cN04x6pOZRMkEcvBTOpS5UClz1WdFwsBMT01WbWKZcFJxYDKmYVL7gFg8ingyo0MhEqTQ6Y/weHsfddrGUTucusmxmPBkLlrS/o6OjjWsIL1keklSV4e0VUJwqbQOaAZlrklCepRLEDquvgyHygZKGgitxJNJ01cnBctPx/khE/Y4WAXS7o3DOdM+pkObemM2RnxyRIZWr6Wx5qWlmiqF/WPCTlNRyximREUUg8vYVZqliMRcEC8oYeCgGSUKhMPyeWuxiMJkVZ8Pt6EwGs0WHjx8rJ+5fuMZJFNZG/93kgGqOAxPsEGuBR6yL+3/JsHbEaCtQHT3ZBEaWIT0fvL/uzFyn1y74P005v00XOL//BMx7xnJhtmuQRO2VRz8pGYzD0E3Yi7ZV6u8pOfjIFHtF2XdnKgeoHl2jGb9DNMxrecIsdk6YxCXEB/jk5JK9jEu3uN5FeACNx+pY/6oP8Z3VSIRRiGbwfUrm5o4/t//13+BD999F1/58lcIZ+Cj995DjCqubIDy+kjhZvOUFaMalq8tTw8PT8QioVFCNGaNyEyGOrVRMzzo03aMpw9dcThvb/AGs2/pkwQm8apBH7DTTxEX6/KzKRkhDhuOodsZSkCKOhLKCMPEHIcWvFXhGZZuzUcTNRItSu7ZNlBhdDzSbYihhxGJUYvF/AVtOtOyE+vO86AJaUPlC0lUKzmcntEcd4DllSwSySnC0ZEoQDIobg1xaeMacplNfOP338X2Q16r6WPwPY0S6UFvvxL9yW287AttRkdB8g2RxeAtLrYr4fxY7Yw2xRrFTXD64O35Kf57/GtZY9lRsrgQCSVwo7upvhAfvv+eGJ9vGNHxEIXBGM+mC3gmnsX1dAHhwRCUSd8OD7Hd78jhnjS17mSIo0EHDYyxtL6JzStX0aFQ1eMHchfh9UUTKfVC6LPJzJYOJcTMKUtOXDlJmhUPZ2pnD3rS2mYuy2dOWI7fY+JSzKCj6JOyOQ2JKsoKidAGezIM3kwk9vf20esweLPsjSIaJMQyYcMy5/wFuV4I7XCSltCDsm7pTE/RIY99NJQXYSabF81UeiFO+MkHImZifOacMJa7CqmC4750f/K5gqiFjfMznB7vS01xfW0FyUxWTJrTetPZgpFZxR4M6V2mw2JD82aBx4BLSWZWAeRse5ccBgcL4DxUDKcmnt/t9bG7f4DjkzOUKjVcunQVQSKl12PwF5KjaOvFy+ZWXLO18xMyb8PhnZTp57BNFtff33Xwfjq58X/+64O3rX/JQgjK4JFlwVvZ9GLwFtvEgjczaO4Xgzxd8B6bt2nj7BCtel09NLrCk2USiRE6SQqKVJNUMwdkOl2sbPx+VnWmpMxUQfleeuZujp/kjHQijrWVCrbWVvCbv/5r+Mvvvo4Xn30OzbMzPLp3H3lWkP2eQZ6uWcnEWTTuy89lp1TNkmA8y8Eo8UteJLNehgErEbPZtE6f8/q5HJMZrG1QgIvPWCLMdilkxc3JppLRCWMakul1Bzg761jnezZ0QUcS6k7YSD03GM8lZtF0VufFcppTbhISEKJGtsEVhEvSmZianTRToPkCsc1kIq7raLf7ohSurFTR7zcxGDeE3Uv9cNqTkuDaRgnR6BSNZhOTURT1syFikTwwrOCPfv89nB7yxE64BMhj3iaQEBKA5zLs2fj2XBnNc2sX2Sa+4SgivyN9zQL2LDsy/RJlTBcwb8cAmLEA3ESdpeP6pSzCBW8+TzXbCCVQR5x4MBdREEIQCSE3nuBWpohnggzyrT7K8STi5QLujNr4+GRfnHzCIK1RF3utc4TzGVx75jksra7ioH6GB9sPcV4/MYVD0qamNDumb2gYoWhIBsdDrY+4dE4SGoowLnx3QCaJTbhRr4b/caURShkpCLPJHFeGSr43y0yuy0yGwwt9HOwfokfnH05USteE0B0PijjK1aoCV0uSr31NrMm8wQ1w0Pas2+8qMchTXD+dVSPedMOdpswMDrORde4LuquEyW4a9fR5SqUyCvkizs5Osbv9WLDKcq2GcrWGbm+Iw6MTYeJUWJTkrB/U8tZtfhpUzdCwynDT/zFXetHfvBQC76n0yqOqZPePTgQRLa9uYHVtU4NqPPxIX9NBLuaGQUoKZAsmB7ZkFwdo3NpxmjvmD2IMsad/8bXVpHuKifJ5DJTFLFrsKVUDtl+8KJZ/vUX2yywRWWha+gnVp99n9mdXkc5G0MU6Ma48oVvj6M8nVH0lS2iS98qy74XgPeqjRdjk7EQxLIgR82b2zWlWiqvx3hDeZfZt8OYifs+/J2Si7Nzj/A5X532wWQyTBaEqJS0Et9ZX8Fu/8Rt4/913UM4V0G810T5vIM6YOBzq9Zh1s1nJe8up4VBlPWqMMlGquElCyGZTZno6HphOCYc8kiwTIxpf73QGZpoQWKMqlSaPdaKMptMmBGGNTjYXCWUws+Wia7d6EryibKuxJpwynPQrDBfM55PI5jIyICZt0QSx3DABh2FGBhcwO08xeNNObWwC9ZHoRFKdvF8U4l9ZzWNlpYJW+wThKEvlgRqWnd4IqfQUL768oQOA+zMWy+DB3QNMhhn0O3l84w/eQ+OUlADT6mbQWVy08+A9745bwH26hJpvDsNX5voms/Dv+Nj6WTfaPl8M3v1j4X18RrSAHfrgrSYeA6G65m56SBLr/LuRAitdsbMArmfyeCFdQqHZQ5bOROUCPh408NHRri3YaIDj1jnaoTGqlzZw5fpNRIIAdx4+wO7hnhT1yqWCsh1uMHPpGSMcpbY10KRs8IgONGHBChQBY5NwOI3gpN6SFCuvhdcqA4AI6Z8RdPtjsZUG4jfb4AqrOnLJWckRNjFRNIo08aNxynUq/Jhcawb8VqupEWdR7IwxqcjsR83JjNH4fCKl4E3anTGKTO3QTVLZASiJUJa+Q4ASsZJYKGBpZQVtQhj372E46KBUKKBUrmos/rzRFFyEUc+MlGex0MMZbgzdK0POWCHuMHb0OQVtZzRBMSRe58lZQxOlDN78YlDnIUYap/j+qjBMZdFrzVzMmOdDOB4GnP3uhb5+DMd78XV88FwMqovBd46l22Gh6QinyeMPBh9wPR998cCY/byTF/hxwVteHE6QzR94TG558Cp4E0SSmJdly/YZ2HBm4kHYwyQRSCueyvqsh079RJg34RdTqCTykFZ1x6ydRjN8LnavLwZvP71JSFHUAXcwch1zLfL9eUCztxhEIkgno+qlfOuPv4HdJ48R5+sz6BBuY9VI43HOIcQTCt5EGKQqWN2IT73VEjceM+pMJqFMR8aXNGp1TjlkdhDz5oZicOYvZrn5QloZdr1+JpMEQi/Ec9jIYuAXd3s6xmjAYZcEuk1mIqYXTg9Kig/5aU0G5XK5KDiFjamRoA9mJlZyWMvaXjOR4lQmjSFoaWW64zbJZKUmtVNI+yMmv7KcV/ZOrJTleDQY4vKVktQEeU2DPvDw3hHCyGPYLeJ7b9xHt8UFQIaMydlat9rhzl7XwJXagnE1JWcTjrMF4laji0H+YzqhLsfBdcFbEMlswMYmti5sOp/GzwKB5e/zX0ZV4t0kxU4YvTpl1nzTeDbI3oggjSm2kmm8lK3gUiiBeHegIZ0fjs5xv3OObDIr4bHDZh3RQgbLV7dQW15RA/n+k8c4OTsRTrdaqyCZiEn/mB112pZxHp+ZYLNrXH4ii7k0R4uTGlihp+XdBzvibpeLeZkZU2KzUKkiGs/i8KiO+w+3cUZ7NkJnlFyNRRFPJKV8Wa83xPlm8CbVlGPoPKfIec7mzdGdRg5sVk4ZvBnHVEI7dT5WAbFAdEGKYDHw83Ul00CBMZXarhntfkaZ99SUBcm35WTjxuaWvv/unTtoNc7UtCWbhPgzediSVBtwwvhi8PY9Eff07Rk7vRqXnM4zaGaGyqop9xA4SKaBUCSO5dVNrKxtqokmBUEXiJS5a2TbBMoWM2+b/DWVRQ9LzAM4/4n88AW5WPd987PHUw9d3en/3Qf7p17X3sMHbyfYtCBH669tkW3i1/PfKni7qsAG1UxCQZomTtRL2fdMb3yuyCk6pSinfhisj8mwi07jBL3WuR3AytoCRIOUzRQw6LhqyCQy/H43azU53tDYmIF9ptPuHMVcQ1UwI7W9KX3cbmDn8QN89ukP0TqvIxkLZK7CwMu9w3XEfhITKv6cIEH2cSrrwZQZtxcAIn5NrRMGP40NU97VdF4UKJnqE3tkoPT6E2SW5HIZvSiZKFyMxKCNcWI2ZXTiUded1meTQKPopFBp05AOFidubXANjT55SBBv55SdUajYvDHhJYU1VQNxJJL0G6QJAhkvI6M00hUoZD8XT0yRzsRRLRcUMA8PT5FIhpArcDPYKDKr2lymLKuzM/lS1vHRezvodZlRkproJteco80sa3ALZtZYcX/mg7MHOi8/n0LDZwbEswzbYXYqIb3ynCCRp39yMTexg2wxI+FS4vlGUSjx8R0rxgbM+GeyLoBkaIrlWKDM+7lEAeVQgG54grdah9ge9ZCNk5M/QnMyQGljGdWtdclgkp62d3woPDkdRFDOZ+QwQ/iDi5GHrgTnqdpHyMYZJafjlDZgII7jvD3CZ/eeKFNfqZYpaoBssYirN26hWFnF3QfbeP2v3sTewZH5UiZoLMwpNWJ9QzRaHRsnD3Oad4w+MfQJUCpVECQoRNVW4OZ6ZNCWaqUGrIY62Hl93LSU9OWBwIx1QIyeJsIueHsPSS58VZ8cnhmT0z2WWBUzIAZvBshHjx6gUT8Tw4VNUBmbcOiLQ2KDngaa5sPhNlyleZyFJuA8e7MsUs/UNS8FrNDhJxrDebMrs3ASAGrL61hZ3xLmL767WCuuLNdQyNOMJacqKKhyXslpnQgst/W2OBr/edn1hQr07zB4Pw2Z/G2Ct4dgZhQ9kb1NE0a0Qe9IJbMGly0r47L+g6cD045rPGyj36pj0mtJu50HNJMEwiZT0lrZU3OTk4KRvNiVDlnGyZgNcfF7JInhOOYMwjwNpInC2DJG/fQEjXM24fdwdLCHXruNBJ81F5EL3gzgKdK0OcvAPpBs+4YILW0FkoRlRsVfbAKK+0xxlsFQQZiCQ1zYLEEZj2gkzAxOuDg3xXgoqIU3m/CIBmo4Oh+wsz+SW04un1EG0OuOMB6E0WlTR9mm5Gwojua3MRSL5rBCXi5Hl22EeCgWDLNeBkZZhE04TBOThVoQY8bN/ckSiYqICXN+nrApFUcuT22TiaY6W60u0hmKYiURivAz06cOuHLpBn7hP/5lHO738Nv/6tt44y8+krkD9UwWlQB9s1WbxGOAbiN6PvVMS0IWaIYxWpi1XIu/XCU428B+wxot0elbzE70i8L5s7FNe/H5q7r3UWPElWsyInBO9Xxv4/FzcAYoh8K4FeTwXDyPq4UKBrRj2n+Ah70WMrGkuMycqqleXkdhdYkqsTg6PsbR6bE2RD4ZQ556KL2uDlquk1gijnAQoN0foN0hZMDSb4jlSg7LNQbXFB7t13H/0T5yibi0jFldJTJZXL/1AlY3r+Lx7jH+/Dvfw4PHTxS4E9Sfccp5hDiIKRMSYMBj4ObfMeRVl5aUqdfrdZOTlU5PSFCalOJYnTGD5mvp3jKjp+MOEws2R8dqbnvrMfG9WbLSs1V24gOxD3gQcA8US2U9S0qH0jiCjUweBnxtUyvscSJJmZM4x/7py0x5jir7A9xKel/BGTebC1s0xiibaxFNpjY7fURiSZSqK1hdv4wYJXQdBKAKj3grg7fwWAcRuNLes+6MbWKHiJ9RcBInDjP/MZm1T0SfCtpz/PliRv83zbzVxFv4NYdx5pvlJ8Em1tgnS8spa/rgLSMD613wyoyV6KFIqwRYKWmK3g1djQdtDFtnwLCHbDKu7LhNRl40ocx7xAqHGbibn9DBocDtBa/Y3yFaYMGb2b9BcQaDSGGTiMN4KC/KdruBFic6jw7QaTQRsGJiZTmZgNIWnJAmt5seq6ReizTC2YMrz2WnxEJJl+NepVAT8UUflMkyIc+R3U265zBD13hmGIiT4z0eKtAz81ZQGk/RarfR63VVnrOLz+8tFjNSeKOyYL89xBlZH3KiTwh3GtDenpoZybgdFNJgNm9FBRseIoEtbura8rAxhgtNhsk+YYZsOC9PPOKUhUIa1SVqtoRxctjE0WFdQa1QimFpmVTBvqMVkfhewH/w8/8QucwafuPX/gTf+uM3MR6QIWCTpxZwiZ15MwXPFjERKB/IL2CCDpO2EDsHOCy7tuaYYYAL2daMCz5XQFvM4J+mUz2deeu1ecCpYWPPQ5WT27Um2TtFMhJCMRTGjWgaN0JJPFtbRSyfwbcef4JP6ycoJXKIk76WSaB0eQ3ZpbLK6cPjY5zUCS9NkKdmTTqNbn8giIOBNpXLIhQEqLe6UpNsNc7RbZzgymYNN69fRpBI49P7u7j/cB/lTBrrtRwmZAPE4ljdvIy1rRtAJIXvv/ke3n3/Q0zCEzPGkJUYbflGGAw5pm/a3YTdyMAgtbFWW1Ynn8Hb8O6B/DpTPFA0hj52UrLOgcdlq2xc8R4NhiPpnHhWkcwtqB4YiyARiyLC9UUokd6qHNOPxgTXUYOCWLom6dRwJIwxwbjfw5RSAlb2zNaRBSGv+TfHYT0eKwqagpHBKfziQM9gPMVJvYnuYIxwLIl8sYa1jcuIp3O6F9xHlkxa89MzL+ba0i6wOtqhBVajp2iq0jleSMzqxwTnz8O3nw7c/nV/FPP+8bCJNEKeqgZmWLFbuz85eBtMxEalh034weRV4KYtlfFeIAGQgMmVbJCsuP1cNyQ4NE4QGvVRyqU0pNVotgUFsroZR0w87ULG7aZ+De8m/GnPnGuQ08isApnITIcDFPPULumZKNp4hN6gi/p5HY3zOlqNBqLjKTgOEaPnLG0FI2GkEymxZFjRSZSMsePFr1QUvMkg4f1jhCcVhswNPkwJ2kc5st7RhCLhacImBnGE1JjhSDwbgVwwyWRKF0Y9WmY5ktwcjZFMxoQJakqJxgtNUhCHwvJYtsruiawSnkgjBnGKx8wpSxTDSqWoa8GSdDgbuvh/aXvvJznT62rsdI7TPdOTBxnYgM0BSy7DcpfU7pKiLIr6JFFUuWT7F/9DtssquWyXf/hcJcn+FCiJFEkxLDdnYBM2AQNggMl5pnN0nXPv83YPdpdmyWWwhsACM91vv+/z3Ofec885tz9oKXgTPuF6U1nRJO4ex8LCpPjcvElry/sSCPEgOXayiFNnxlFvmuUia8j9/RZOHDuDc6cfwfO/uoIXn/tI6koznvIkRQvddM2hTFMGPpKFa8OFvIrZkGshjmLTDvH7dBHbUl5Oh3TI3c4suA9x7eAAd3vG7S9hJa++rM/LhI9NPYo4guESSzuOER1HTMH7XD+NuyamUZ6bwi9WruDDnU3MFyaRS2bQSg0wefY4ygszaPd7WFlfwf7hHjgop5xJo5jLSwa/vbuvMj+ZyyDJNdDpayZq7WAfzf0NnJwfx/m7TiNfLGHx5g6WVnYwnstgskSVY1d0w8m545iaPYGp2VP48JNFvPDSS2i06sjmjXrK3guDt/mCmcBCAb3Fyiwu0Qt/cS3zuTKA09yeATzy1ebw7CBoiZHtxHtr0FiL+KNvDkFXxBs15iypaTkaH0E3Tfm427owGwkOnSBX3PzdaSEgFW67iRgTBKNw2CPyR0nY0YRGlglaoB7SR41m5oZLhIxSadSbbTV625yPmsyiUJrE8ZPnkB8b11wf4y0Pg7dVgoZ7j7JHtJwduglJRBQo1VYaYrh2zUeD+RcFdk/kbQWHJt3viHmH4B0dKJ4sGUPLEpHfNXgbZZBvbFqHoFaNql//PKzm+dxNpWscmEGniX7zAJ3DHcQ6NcGCPMS3t3d1uHc5X5YNRcq7nell4kGzbBDEJu0H1x8Dd10isRC8i9k8zt91N6rVuqrYTr+HWqsuxhsz8dreAWKdPjhEJRtPIseeD0WS6ayuUJoE9WFiiD3w+PiAQZPBmVAHBQ68YeZa1lV2weyY2TADbps+zynj3LK5yHE9zGAHA3pGMPuZVHxjes8v0rI4/ZgLk81NTWHOsJFJEQWlycSmyfU1AQmze2bVFOAEyFj+KhkGbxt+TBMpTn4hlkmjIPqiFNhkdS9rSqj50PIFKkWNsni4x83FNdBHeTyNk2eKmJzKyb52d5ffH0NlfBr57ALefWsd715cRbuelvQ6LGAtSEaO0RPc9wE3mg0GNitXZdVOCPxc2lWkGhuySaLF6QY6o5smpG1R5u0LbnRBm5+JBe/Qyhx45i34hJWDixhIsisNBrg7NYaz/TQWMnll1y/v3MLi4R7m8hMopfOo9lpIThSRnSihl4pjr3aAzsBYIiV6c+cKOKx3sLKxhWqroWbO2MQkmp0ednb3UcikUCkmMV6M49j8JPJjZaxsVLG6UdWA4sSgrYU9OTOL42fOITdWweTMMVy7sYwXXnwRh9V997Ph8FcbiE1BFdkVZK6QI00lsPkkZ0UvDDardIbTuAb2Z8jR56Kna6Db9HOBsdkpw0LCZw7BUBgUTPBlckaOeZqDlTXiWGIO6Q08AmpIbNf0D0xE5JlC2KZJB0IqMM1mNZzBFrj5n2ZfEJ6zBCZHGm+2ptQA40CRWhNbuwfox9gwyyBbLOPEqXMolCZ0P+R0J1EO+wMGK0WWpSONRMfqvCc7HM2n9T0y9ixc12iw/ry/O7I/fKH+fwneIYBHA7v/A8Hb5gBT4TcKmzhc5QmOkVRD1WG+6gzevcYheo19xNpVTJWyiPd70hYcVqtKSqgMZhZu0KQdEt6esufFpJPJAxPSLumlPgkJMam7773nPmxv72BldR3NTgc7h/siU3Df1vb2wcnfrBXzFHJROdntajg234SJcNQTO3+hNKA8mEIcBtfSmHlCEPogZ5pqHmazZlpPG0uzf+WCYkNS48TUCDJnPwZ2Wr8/+foKAAAgAElEQVQS7ZGZ0CBMRLFJ2kyaiMcRZiEmR58UZk+5XE6OagzMVHymU/QrYdOTGTgrF4NfBNVwHFCHZSrdA2OYnZ3QBiduFMaRcRXS3pUQAe9wp2UULTkoFuIoT8RRKmVQrfPgamFmpohzZ+/A+loDF1+/hfXlLhpVCnS4Aezw13Ig1uTmSFrUZLjJX9pEEUYnsfcMftzkWA+5YrfNDhzhaQd6WsjQhoH5aFPSrmVIOYw2j3XA9Pyi4K1igYHbv9g8SwCZRAxj/QHOJXI4lyhgIpHG+LE5rGQHWGlUkWvHEG+wImui1e+il4yhk4nrC5xVmUujnEqjmM2iUK6g2m7j02s3sF+ry9ODjTuylbLpGIq5GDLJPioTY0jnCljZONDXWLGsSSVMAOaPLeDsHXeiPDElut3q2iZefe11eSonGThp19Bjc5lKM7PkZPAWU6DXk+ETv3Z2d1T1EX8WXTVFbrTZa9pIPR+24MAFaX0tmtzToWQQU3bLIC5fZ2kc2CxKierIkly8CW8Eh/NXa04b1BpR3B/0Y+ZgY07gkQdKlO170Jbq1R+Xe3lb1eYjusgVDl90a0wksbNfxV6tIXYJxUnZ/Bjmj59GaZyughS0kSZLthM54aQ1GKsiYnT4Z7awFtS5twVv/aNxKyWrD5VkVDHclpVHJ1KUXoxk3r5nfO9YP3TY/ZFkPBxeSpVHmVNG27Tn4A3e0X8Ob+dRc0jRNRgqDHFnEA0YpakuQ9HhvSfvDQXok8+s06yi3zxEslvDRJbq4K6aiawua+2edApybQ6kAL8WJXA0PtP8Vq7VpgQ/4bLpiHni+HGcOX1WOoCbt1YlZqu2mqoGuYaqrGAbLQXuHOmE+mnWVWY9a+Mkve6+46HygH7ZzEqorMwXOHSgJ6rVOI11kknNUmvUOUXFxi3RoJ5cXonG1Mm1Iax0ZaOqslZrIhVPqanDUrLT4VAHm8HHN2+0+yiNZVGkQKLZEd5OArq43t2ufp7ZCVki8vjmIAcGEJfGd9oM3G5klY5heroMHkxsGtm0FC58U1kSC+dno0Q/WHGSPkjTKsJW+4c17O7QozyJ+bmKbtLyUgM3rtbRrBJnSmIQo0TZuNI8fcwpOeDV7jGtkUpm7m7NKT/lI+/usGiP0vsC42C01LTsK1qdDqkMzeqjppORoKPKwGtwg3H8BJC7rPOX+fk7XMwJIEtKaH+AM/Es7syWUc5kcfbBe3Hia4+ilUni+nuf4MPXL+Fwe9+8PcgWKqRQywCdDP05MigmUihmcjh3/m6kimN49c238cEnn2rayIVHH8W5sycRi3Wwt7uO/d1NsVEYcLb362pK0s6VScL+wb64/adOnsTk5JTsWg8Pq1hcvKZ/Y0nN6SPkZhPPZXORBzyrQzZvSP9kxViZqGB/fx8HB/vaWJNTFTz6yCNKLt5+8y1lThSaGbxhUAab5czkKRpqtslc4QY3KwSOyEslBsgkgXyWkJ35ngScOKBozPZZ1ZgdL5vxdMwk08WMsaTyk9OfBU175uaNYhis9QiNhmpNeQVuyfltclU3FsfG7r4MuwzbjsuqYP7YKYzJEjaJOP2DhPsmjTboePlQhm7dlSizDYOZ3THT/t5CgzXjbqOq+pK8Pfs+slKDJsM9f8J76fcR8ylVCCF4R9aqR6OzWDBh5JeFrtG3CldjkEd0vd5DkALStCtSqQYFVuBdRwZcNivUwDMy7NoWR9o1ZPoNjCc6GEt1sLOxis3tHVTbA9TZMHRrCh0woibb/TLbXqMUi6oa+bWTkJHB6RMntM7J1b+2dEvrrUk2C+cEdLqo7u2jV6ujkEyhQHM/DXTh+go84XAgDhA7eb6o4M0sltkwsWJ15WN98+AeDBS8mXmHxplOd56YdrgL25ZbWyqFVsMYHbFBQlk8AxmDNzNmQhv8OU6QZ6afy7LJyTH3DVPBUU00YGlMGIbZvXmWkEdO3JJNIGuGtpWpG87I4QnkTAKZXMqGF1NRqEY9RULGnKke1BXAOZXHmDLAWCmD+YVpXLl60yc1EzqpoFFN48P3dnCwY9mM7cK4QyYhePumc263uLXeiAq8eS2aaIm5sszhjpAt83fzThkV4Ywk6r7Rh1mJNzuPLOOjAVxb1LnjYp74QjPXxy7dcTVAoNDt4my6gLuKFRTiScyePYkv/afvYuaus3j3tYv49b/+HPvbexqnRgpefyyD7UETB1QacoZit49MIoVjp8+gMFHBh1cW8cnVRTn6ffnCYzh75qQEVNXDHY13IuUqnS4II1/fputgC7VGTY0aec/Mz4qCZ4IoKxFFi9IQY6rLOMkkK5dBUvu2t7ewu7eDZqMp3v/U5JTNKz04VAAfGyvi937v93Du3Dl88MEHuHlzycpkijH84ONzS9CDfK+GGzdXUWWSEuMBQdppF5lkDJPjRUxPTSgTN8ENdQxca/RmJo2Vzyuhdby1tS3fcGbbUgbLG9+gNusNOoYbsidnUNkkGAvgUt+xfxCn1XEGuWIRjU4Pq1s7yvoseCdQGCtjfuEkiqUKerJ8zeiaTKHpmfcRdaVTAYPaU0n20LMnWoM+PPd25WAo18PaHYX1hnRZF9T9B4K3xZejFEaN/YroVUcDmG0BY9OYknRYFcgmloFUGhI/lfQc9B+ejButlrCI7ruzQNgzQaeBzKCBiURLwXtvcxXrNEXrDMSkkve3V7WCKSNpvvXpmPBIICTM3RJXihmPzc7i9OkzqNYaWLxxU4JBZt+MafS5b9JEr8XMm3h3AhkOkpG3PSvOkd4XY8vCHYUBx58xaFMWT6CdDBH5YJOhShphx/FipXxmncnvV/B2+0Uzk0qi126LksfspVIpacG32g01GytTZTU2eSHXr9+UcpHoLNkClGKTacK/aanc0DZDMh3X8GGqkYgLVWsc0WWNVLMG5cHBE8SsZcnH5UFjk32Ms04KYjqZxfb2PiYm8uj3W2hxyk47gfseOIbSWErTejKZAjLJMhY/3cIH72xgd4sL25pAtLENLoIWHJ3SpVPfOt3GIrHrjhotIUOPfE+GmfcRLNGDsW2Q0CQKEdqydr2+L9gA4wwXsB8A/iMaB5Uw5olV7cR9yYeWtRqSg56C97l8GXeVJ5FHHJ1UHPd8+xt46JtPYGtlC6889xIOD6pqmJK/3U7HsNNrYKt+gL2DPXSrDTFtcoUSktkc9uo1DR9mgJ2cqCCdiKPdrJuFKm+YzJ/SaPdjyjZ4Hc0WD9U6KpVxzM1N68DVdQqeM941T8BSiX7YZQWzQoESI+DW0hI2Nta1LriBKxxUPW5NS5pRcRMuzM/jySefwLFjxyQpJqWR8wmZjfP12Yyneu7KtSX88tcvYvHGsolitPG7GCuk8ZUvX8ATX3scOXnNs0plYpFGKmnrlT2aldU1vPraG/jw8kdG42IzU1i40VcN5gqe8AataVP7QWtjuQJryQRP5Cwz686PjYnbvrq5g54Ldph5E+uemz+BQqmC/oCZttmValiFYDxjqgyb667qDA3FkVw2wpcFQwyz7ihrH0kWvjjzdsgwalgeTUp+W+bN/TNqhBVRBZU1D1/3s6l3gIYMbooOFPcesUPT7ZHd9kC5WDgk1Ni3zJseNlznUi8y4UQDE8kWyqku9rfWsbqxjmq7jxohZFZUEsLx5DZPlTCHk59DWbeLvVj5898KxTzmpiZx5swZDSy/en1JlT8rP0J3VJWDLoZMDhgvehTp2MzYkCSMHl+x43eVBhpy6Vl0j9NLaC6VzZibmWdBvH9SV/bNDFzCBw5g1cR5a8rwArlYW00KQZISZchPuduRF8n09BgqlQl1xW9cv6XmJ4M3A22xUBRsQ4yVN89mRRovV3MmE8ThWxIOsfRlMJd/tRozLv3WqCoTW/CBMRvP5WOYrJQ0xHhzY1P0Qn7GRKqPja0+zpwt4M675mQbOz1zDL12Gh+8u4IrH+9ic41cXeJXFHkQMhpmTUFyHY1e8hFThusPZyAaXueiHUfBj0Adt3Xzla2PQuSfk3lLSBE9xRE83IN76H7zhLHgbd7U5j9uTctEv4d8r4c7SxXcUaogxYCZSeD8M0/g0ae/hUa9jbdef1sH7eHeAT768EM02Z0ndNLjFJcaLf+QZE8gluSoAn3FOEGejUFRrxgAOYeRWQVl5VSfZWkliL5PeREXOxnD/PwsKhNlJQOE39gc393ZU9lMSOXsuXM4fuyEsG9+nlrtUMGb/sdMNqy5npTknY6YhPtIb+XrnT59CnfedRdmpqeRy7Ni6/qYqYbgB0rkP/p0Ef/0z/+GDz++quBNfLzdbigB+aM//C5+/9mnZdbWajREg+Wa5Tomr5uUyBdefAk//vFPsbq6Zjg8EwungYqu5sEi8oZXIPHmd5jMI7aC+7LLc5qj+fJybdza2cPW7j4S6ayxbAZArlDGzNwJFAWbcJIQLXmN3y0a223Qh/m8DwOqpRlD7DZUIyF4/y6wSUhAoka6QxvhtaJekUPpw+z9KGyi5Oe2aTohgGuQwm/5FbF1vNo0Cp9BU5Gk2UVqGhDnXvh2LZbZ63p7xnZT8O62kEUT48kGJtJ9VHc2sby2isNmD7V2O/Lc0Wv4PQ/3i81rVW5cCV6BEZXgcJm56Sll3slECouLN7C2seOOmD00a3UpK4l1xzpddBqcoGNQm5KY4aexdIDB2+AKZjkcBUY2ievufaPw3tmHIhZN+TydMYJrHwe+0i7TYA8GV+JGlkFZZkz1ZDZH5SRFNTkF5sODumg6bIDywphNERPitHkyXzT4VYNX2czkohzYgGDNMaRoISFDcn4wch/5UGQWE+NNo983AwUFGjw0JiS5Z3OV39toHWK8nEGj08G9953E+EQBt24to91OYHO9pSk6BzsJ3LhG3iUxM3rlMnhHoKCLAaxZqQxHAT5AGtZ9tnxLYF+woTpC+7u9ix/Ku9uDt7cnombPEIyxd4iyjegHfaiqgrdNn9HwW05C9+DNeqIw6ONcuYIT+RKS/T5O3nUOD3/3aczdczfW2DB89Q0p9/Z293DpzbcwSMRQmCqbwVU8hgwDMLE6LizaF7DLzrF4NJPqmChFtr7ypbZgzgyiRi61XAXNh4ZZJ+Eximls2MhA8BvLSG6I8YlxBV8u+qymJbHJXMXWxjo2NjY0ZZswHN+L62h8oozS2JgGDbNKZLBmsKUA7Nwd5zQfld/PaTTEGgvFEja29/BPP/oJXn/zouTyzKjYcLrj3Gn88R9/Dw/edx4pOiAm7PMQ2uP30Q1wdXUD//TP/4pXXnktaiRr6okgtaNWwlGTyymnLKtFSeSBGqiB7oDIPhIrDh4Sy2vr2DukEIrBm43XBDK5EqZmj6E0MYO+AjeHWnjDcgTv/iLMezR4R26ZI5n35wXv0az7dupeaNYHmC5UGyHuRl5u+oth8LYGox044dfvnnmbm2BQOlr/cgQ+CYrlABU5lMl3UuBl3PD5oExuGOdYmcV6bcEm5XgdUzmgebCLW6vL2Kt3VF2SVkoLCiVbHrwDbEpuN9cb/9uGO9CTnt4+BczPTuH48eMoZItYWlrG0s1VmYzR2VIiIVpkcz+xKdpuqzILU7xGzy99xpnTmQFPBQVvSpvZzFJzJikbWD5Uske42FsNKifpm5031SONjsgoIeLGJiFnSIoJQv9kwxbFShgvauoOAz7NrohjShjRo5KS07tpR2vZNIOMWbtaJzo0HXkw8PttDq1xluVgR+4jN7nmbVIdysythzR/Txnfkln3yRPHdRM5y7Dba2JyZgw9VHHs+DTOnjuNty++g48/WsPWeguF/DS6zRyuL+5gf4cNJwZvs9vU6EQZ3Jh62dwdrVmpqduhxPOsKyxI2cU6pqeQG1H9howDezijGJ8fACMy+8hwP5wMbveqhRP4uGEB02xMq9Sarf22NX3px0DaWzEOnCxVMJlMCwP/yre+gQvfeQaZ6SncvLmCF158RSVio1rDx+9/ILrm2ERJlq90Q0vz2XfaUh9OTE8ikUtrUasCo51ss2kiCVkWmB98rdHEbrUq6CSZIr5tk2tIMyUdj5kQS07STHnNfP6FYgEzM7PyLuEmYEBstWqCQMjq4OKuVCqCRibGx/WBmYCUS2WD8no91JUUNDBRmcD09IwdEG0OsG4p82bj6F9+/FP86tcvyNSM94mv89CD9+FP/+T7OHX8GBr1Q30O9luYWZHmys/z1luX8PNf/Aq3bq0KtgjwiEQZamRaBTIsea0Skle388kDDMf1xHVNxgLZXtY3GmB1Y9NUfvTAp+0AOcCFCUzNHsfYxAy6YOBOKXgHM6tRb5OI5eFsD12jNyyHkImHhxGGyjAQjojKjgRHX7XRh/tizPv/LXh/NvM2vNgM4D/nl6TuQ1aM7bWjgTswwgzqtpQ73PPAN6FXjR3wTDxtIE0CHaR7dZRRxUwxgW7jALdWVrBz0ESVIyFJDfVK3LxkjEUmNpPwbrOPZkzlmqHjJKFBVpel0hiK2SKWl9dx7fpNtFo9uWTSsphDstt1UkxZvToZ1eG20BvT1uczqBxPDASBOAanhUNBgg9DYGC17Ji+xvQTybsu3zwfmHUz01JXnPatyrzNR5uNQQZdCmx4INCghyUnsXI1ndpdAfU6h9VgNJtE3hNuUk2ib3PBmm+GJlINiGPToKiBerUq3JHSd8qRiW9XJnKCSrI5IJWkdWJVG2FmakbSacpRC2M5PPjw3ShPpNDpVeUQ9uprH2Bn80AwSSZVwVhhAZ98vIIbi7uCUmIuk+c9OBq8Q1AmNvVZ+l640bb0hpxuY62E8s4pVC7cGF2so9SqENr5ewBmgiDoaPbt+F/ogDFAMBCSFeHTjohB52lHOVZGrj/A7OwU/vBP/xj3fePrSBSKWL65ihdfehXdWAzVvQO89cprOqjGyhx0oAkDyhBkabkwg0ce/xKmFuZQI8YteTYx2Bg6gx6ufvoxPv3kY92B+YVjKE5U0BnEcfPWFq5evYliIYdz506puUyLA87v4/DVG9euyx3w+InjOHv2rBIH0uBYoYWpS5L7JxKYnpoWJMeNFLBmHhbymaCgQtYNdXXtzZ+ZtcdArBZm34e1Bn7xi+fw8qtvoMmDg89m0MeZ0yfwZ3/2n/DgfffikCyWfl/WtORys3Jc29jEv/743/D8Cy9JlMReDw8LU/ZJe26n54glqRgn2vgOYzmYoQCu+ZgUFnG6VRbj5ZIOTapYCWewUUv+PDd8NjuGyswJ5EtTaA2S6MVMQs9mZeRGGHjjLtT5bbCJxbdAtbMezhAv96B3W1Y7mn0PoZMAxRzFvH9r8Kafx2cybw/ekSbitgAu2NZtaiMh0VGHv2j/hMcQ4efDZ8A9YT0QU24z4KZoltavotQ/xHwpiUG7hpvLy9jaq+Gw2RQ/m8Gbr891Fu6dzbm1Xo2mgsViWJhfwMMPPoiTJxe0NhUfBwks31rDtavX0Wi0JdrhgU7opNduqedh1tnWvBfcqexxSE6ITR6PDRgYQ5kfOMsFZhfCgNpuw8ryjkIaowtycZpJFKEiM7Jn4DXM0saosfxg2WAJp2WrbISm6audSpgxVbOp1+A1MFgztSXON1akLSyHrJIqNlCnltkGs6RTp05gdXUZy8urMsSv7rdt1l9ygKmpovxMYmiKashMjo1KduE7HZbtXZw+PYM77z6B4lgc45NZHFR3sXRzAzHQ5CqPw/0BJidP4MbiBl57+RMc7tEDOyv4o9+l6s6cC92TxjNqqwICLD7E9o5yWyMczzOEkHFFWbfDdKGAHMUODbXxTrlP1glTesLMSisb7TmwlAwyaTU7CZtoJqT1Cehdct+Zszh/9gzuvPMOnL3nLpTm5xDPZLFyY0UZ5VhlAtX9Q7z58itqwJQnxiT3bdZrSMpdMoHTZ8/gyWefxsLpUzis0hSKATgjC9dOv4O33ngVr7/2stbdww9fwB3n70UslcPFSx/i1795CTMz03jm6adQLhX02jR4WllexpuvvyEO+EMPP4SHHnpIWDj7Gcqv2GRhBabFTdjBBGDRJvLMWY10/huValIOm7Se94askGqtKpvjjz+9iksX38Pq2obWPe8XN/GZ0yfx5z/4Ezx4/32iADJblwWuJvf0cf3GTfz05z/He+9dVmJBWI/lt8pmnbLBE9yuW78i11cP6srKbVI891CGcvwsB3AXMF4ek60EvcoZLOoNNtq5p8juKgCJAlr9JNpIS7bNcXBcmAZDDP28QxAbDd4qx/2SonX5uVj5SMC4TX15ez6sdeZrdBQ2MX79UCVpjpnDQCvjrRGm4BA2MWjCWAOhXa8XGlGrjkKHQ8vXYeLkGXmEeg6rnv6AXkuWcFJLIg2e7I17SHVrKA0OMDeWRKx9qKb05h659jUd8IJNGBVlC2ufWwe3mS+JmTQxMYELFy7gsQuPKusmDZGag2atiZVb6/jg3cvY3NxWgkyadafZ0s9qJXvwlhzMMfvwmXSwTh6HMm/eH2uW2B2kOCeUnFKH+apTFt42D5EgSjFqIaml5jhI6TzvNmlS5urFxUwGS1oQBsUzvBopLBsNE87kM5roTqhFTZpMVoY/u3v7GjQs69Z0VvMuFxbmsMnOb62GfLaIrfU9xxcHGB/Po1zOoNOuYnyiqFJla2sfu7zpu5ys0sfsPJtApFP1cP6eGZQnaSbUx8mFc7jr3EN448338dHHi2g3gItv3sDqrRbS8TzisZQGQphsOQTvsHCcXa2+Rwgqo0vbFtBodiK8N0iiQ5PF5bXhJ8NGUJWtTE2r2AzzfbamnAN9qIUyEbepDM0/PksFNgoBOLmIB2kCmJmewje+8lVcePhhVCYr6PIl6aWQzGB1aRXvv3cZ86dOqJS7+NprCvhzCzM4PNzH1vq622XGUKpU8OjjX8GJM2eFA4dmndg/CeCTjz/Ae+9dVKB/5NEv46GHH0OpMo2L71zGP/7TPytj/uGf/4kyE2beXDPvvfMOXnnpZZWjTz31JB544AEFaO4Lbo42lWtKDJiVhOnqNLd3aqfjmF06Bbo+gPdGmZXcDu3nGJCvXLmKl199Ddev3bBnJ2dBqxovPPIw/vyHP8CZM6exv7urCjRfKOj3m8urwrmff/EliS7oe2Ezg0fH0JlPNMdwjXSZPau17I/rgKq8TCpl9rridxt+z3tIvxV+Zl4T18NYaRwTE9OoTM6j1hzg+vIW2oM0Bqms2CgahjvSRDN5vJ0anxe8w5oMCcfncbxHs/DPYt3DdR7+zdbt7c1Ry1QtANlAAv3ZZfwWje3ZhENYr+MsEWGWIw3+0esYrTztz5YNj1aueubmxOUDxdkDYvA2PxseuDxi+e7JWBfpbhWlwSHmxuKIt6s62Dd2Dyx401raD6nbg7dgKO9lEMp77LHHcNcd5ySC1Gcgtt5oY3tzF2+9cRFXriyqma9JYYQX/PoYsHlAUMBjMLQPUQ78+3P3FQfEs+s1qswoBTbKErNgTXShoTtxPBHYqZaktwOzEpYHusUKzqLJuB0iSz49CFcNcTPyjclgIROg2ayadJSTUsTj7WKsmNX0d5v2Tqyoi93dXQX9XJ7TcSjwyCvzYdbFD0l8M58fw62lFVC4wyyclET6onTbdXCwMptXnMqztX2Aw8M66rUmsnnLfjhC7c67p/DIhbuxtbmN7a04vvr4Q1hb38K7776PfLaMKx/v4NqVfcR6GSQTGXmFRAILWqGO+D5Its0T14O3TmC7RREWFxZU2Cjm+mnNGzF+NKyUJbu3f3wT6FRXhmYsgpB2mArNN4849z72ysVBZF3In4bcYFn/8ln0kMml8cijD+ObTz6J+dlZs8aUs1sMaQ5hWNnEpUvvolgZV1C5ubiIZqeJUqWEg8N9rC3fktsaoS9mm2fuuBNn7rgb07NzmJyY1IxHKnAR7+Hy5fdw8e3XtS2+/OWv4WtPfAuzx07g3fcu42//9u9UwfzlX/4F7r//Xh0QO9tbeOXll/D2m29iamoS3/7Od3Du3B0W8BgghdpYc92yYDswlL16Vm2ZkMFEBv0Z/hwCCqf/8OeWri3i+eeewxtvvqX5mFzrvFe81kIhj8cf/xK++wff1QxN0QR1AHaxs7uLq4s38Pobb+EDTvmukvJlgVsDHbwhaZN4bJTayGKw6kFBO6HGajGfFTaapW2uTLSMDtvsdrC2uaFeDWEoJjaTk9MK3hMTs+j001jbqaGDDDrkp8tqIqP1EbjHwyBnwTvKakfYJiPh93MFOsPgbdn8F//6fMzbCbRfGLyN0uhHzG26B5ukMyQBHAngYX+F4RVR32c0eIejyyszPR8P3Aze8qfhf3NFWeZO/lQI3vNjcSQ6Nayur1nwPqwJxhLm7ZNxxDDyOKeEtU8hYlFMp3Nnz2FqclKsqkRiIC0CYZNmrYWLb13CpbfftYODFg5s6gl6MRGZxq0HJeftwfvuB4sDBkQO5mWgpmeF0GplHhx2YNOSCeHRYL5RJ+NEJhqu1uIp5+yGAXmz9CFhCWQ0PmsAsBwxTxSb6k1jKXbruZkomKDFJhtMRQl5CNXQ44Sc7nzBmjYMbKQIcloPGSnZbBLHFuaFna8ur6NeayjokIVCjJuYqH3xpvJm+BzKXttUlwNmM01MTufx7Le/oc/7kx+/Ity8kM9o45dKFdy6XlUAbzVoC5oDeoFXam6HWiI+gZpDHmxSuCnuLHib62DUTBxZ9YbXuYVlEBqQdeCuKOYzwTNwyBGms58ZyHsoUCJuKk81TZx/rn/tG8Rjxu9m3EV/dPYRyPp55tln8O1vPyv2UKPF3gIlszFkkxnsbGzjnXfelYNVLpPB4e4eqs0qOvEe1tfXsLa6jBYNd1ptJGIpjJUnUBqvaAzY9NSM+Q+nU4inYrh+4yo+/viyguLDDz+GC499FZMzC1i6uYznnntOQ19/+Bc/wOOPP6Zs99riFbz84gu4fu2asO6nvvVNzM7OeZnNZ+fls5g+7PuZPN3ug538e7YAACAASURBVOFOAQsNQZzZmw4+P/yYhFy9cgW/+PlP8dorr2B3d0/ZLvsSHOfGIEnY4tFHH8ZTTz2FUrmEthtX3bhxAzeWlrC9vYeri9f1OWRoRZxzNHhrtJYNETZT/oilb1Q20Aguj7mZaYwVOAfU/Z+VfRL1SGDn4AC3VlelDiXFk9ARRVAUuOULFeTHptEeZB06SQjzTglisQkwgYkRwW9fQBU8GrwNVgoBOwT/oYrxi4L3F/O8f2vwZsB1S9hhZj6afXvw9oscvS6564WLd18fvcaRzDs0KVl92p9thgFxa8Ic1BXYQHEyeUxO10amW8VY7wALpThSvTpW11ax7sE7jM3TtYiBFOYbWAbPYebUGNxx7ixmZ2bU5ObSJFkiTcdHMtj6MXz0/kd49dXXVQ2yJ6V1rHjlSl9nm2hYhA9YkW0B3/e+R0oanBFsJPkPZG9QVckMUg8RZJKwyx8X84ALlV1vWl/arbOFyYDMF2XGxRvAgGH2rpbu89/MNtPKI5tqzpcgPmiSZXIhufBIE+MHKpUKUteZsIJgP9kqLF3TmJubEkTD7z08qJmE31kcnNzNzUDBj6iLKR5ExNoNm+fwhnq9ZoyCR+7AY196CB9/dAUcxnx4sId4oo+pyRk0a1l88tEmtjdpcpQR35twhEYc6RAzT3J+Ps1cVPllNqyGbbo50Mh9GoVOrKdIUxxXiSl4U6BBaCRge/SIMSzOvLo9mDsWKMtQVT7cdP56zECD4b8wUKNTkQnE+8H7/ORTT+FrX/+6DkVmkhoMTI58t4+dzW1sbm9h5viCPKwZvGOpBBr9Fj7+5CPcurlkDB8a/vNwYdbJAalZDtHNS5XJwzqVTaHZ5kF8qGajyv2pWRnbc4A1Z6LyGf/Zn31fYhqunffffQevv/aaqjzh3Q8/LHWlhuqq5zIqYhoKXwJT0jJsCyR8JrJ4VTYEwXRknVCBefHtt/DKyy/rz8yM6Ki5ub4p+iEPPB4+jzz6CL7//e9jemYGh/Uq6AN0eHAoJs3GxpYalazSlIiQeObjEs3JzvFubzaFa7LHaqUwpwvNTk8rQcn5AG+rfFM6LG5tbGBtYwst7i0FOMP3CW0VChVUpk4CqSLq7OeI680xXVZVsOoaFdnYchkG3lHMO8S/EPg+L1D//xm8uZgi6GMEG1diPTJpa/Q69f08bj2B0YnnVUHE7ArpvD48941VZGZ5bYZRRsXz/jKtBViV98k2OcRYdxfzxbik8gzeazv72K/WBGWRFiuRIllXhLWYwWvSWB/lclk+JqdPncTkxIRbO9DCo6oqjPAr/bmXbyzLw0c0bPZROl31prTXlXkbVZDBW8Ig2X/4vXrsa1MD+w9rctG9iuN2+AkWF5dEpeJplcnkxKtmk4fqNzZMZN3j3gN8sDaKjJQ9o0sx6zXDHlf4KaLZiLJsOq0vK/MZ7GwaDksKOaJ52kncjxdN1gFvuJqajtmWyxw7VUAhmxNnl41Jhj6aF6VTGX0v1aNdzh0U35yMGCudNMvQDxU2Lu+667QCPX8xu282DzBDes/4OXx8eRNXPl1Gp0XGBg+mhG0MLYwhjkdMMgRvbhLxmH0KvGF3dqIOObXDTazgzQBLpZ0myxtV0jJ28nrtHioYsSkSmiPOJ+XP8r7xusQY4tikBF0YHWJhBcIRXlT1xSAohB4LswvzLuQxBanEJ5Smd7p0BECmkENtf1/NyeL4mAyqrt+4ho31DRQLBc1tpHk8PxvtLflFuih/3ozuezqE+Fmskcc/p9DVB0piYnwSx47N4ZlneJA8Lnz4zddfx+XLl6Nmz8Lx427Iw2rOqjoGNvZaWGqy6U31ZL1WlUbAVI32bAKEoaEKnJ6TJKac1Og9Cn34s/wck5MVVA8O8cJvnsfFi5esUd/r4fz5e/CH3/se5ubn5JDJy85lmZUXcWt5Bf/4jz/CG2+8ZbgkN7GPnLPS1zahnWyjsEkYp2cMq2I+h8p4GZXxEvJZyv+N7XVQq2Lx1jJ26e9CW9psRo1+3oN0Kodcbhyp7Dha3RRa/RQ64AxQVqisQI1D/0XBW+vxNreQKOsdUQyPZsKj1cznwyb/8cx7GHQ/y9GOphrdnnk7Pj0M3pbsjM7DlEQ+YhHYIBfBacy2dch7P9QPNlYuFry7yPQOkWttYTZPc6om1lZWsLa9J7aJnCf98FDq6dWfVLtx+i1NY25uTgczGUN0vJS7Zaeh2a0ka2SSWexu7+ONN96UIE09HQ5YJ5OFe8UHZUjBwoRWSvcQvIHYo1+ZcMk8VWEstVIo5Ar6/cqVJWUa5HBziLAmF3OqOLPadNYD5o4p2WQ6ZbiUMFYFcJ5G9oaGBdugBN4xBmli1MzCjZ6pyYtacIZjcthwT3a03ATsxHLxEE/ne5Hny4Z6cSwtShXJ9VS6xWIpdNs8OCzrIGE+Fu/rfeiVQi448XbenDQXOBWcRfqQ8z07aowSqmk091Auj+G+e57Epx/v4o3XP8D+LucistdqQUDNXfdQ4boiDY2B1Zy/+LlsCk/47Mz+gqe2sUIccvJNZorRuMEmwdHNKV7mo8Bp6qYgNYqmL0BRLW1yh0oy2qMS/8/klMGpqScrVONcE6suFYo4e+oUpnhAzUxjenpOGTObcYWxksaP7e7v4le/+TWuXP4Q85VJTM5MKRMnT5X+wqViSbiwKhr2OWjX2+ugK4YSg7apZ7WwKTuWPL2ORrONg1oDa+vEmFOYrJRx+sxxnDp1XOHk+o1F9SAoUBFcEo+heliTGRXvLYOkVWHmoS1Fp1TKPCBMiaas35W4bJQTgyemTCUvK0LO2qQRvoyIGjbxh0Mc3r30Dm5cv25ZPuI4fuKEMv9iaUxwExMUvX6CM1v31Be4vrTkz9ljtJIC95IOAdymJOpnbciDu7RrUg9QLhYwXZlQE5nZOPcEP8khxUDk5JfG1OwnfMP7MjbGsX4pfPDhNbz/0Q10Bhn0Exn5TbOMJ3Si8t/hj4il9DmwyZGsOzKlGlIFRzHmSBDzmegdYKH/AOY9EnCPQCJeJARvmNG3jDB4Ei2UVNteFEzmFashmsPgbezMAJloMJpVIkEurxGCjhqQOd89RKa+jqlcHzk0sbqybJ48tMt23n44BLXGXcFMphV7JKzmynpWRbHsZFJFmJhxoEOtRAqNWktriCJBDaYhk0/2Htzbhncr+1Zmb31CKyZiiJ2/NzUwgQyVaIavJuMcctnBwUHdJfExlMsVOb6xe8/UnsGc2Ql9aflCLDmZ1dWbTQvW3l0Pqb44j/TyJgG7R1oMhz3YlBIC+Swj5YOrphMpeVQdmSgoTEKXqi+d1uHQoG1jvy3lphmouVqzTV8Xs1C0LvZAzU75pNBmNs+byPKD8+T4mdvIZWlnyzmbxK46mJsrozcws65vfesHuHmjied++SrWVnfRqhPDNB8XW8hk2TDLYWZrJbwJAigoMgycMI81zfiztrgNxhj2C4zSZl7AzMLVtow2njEsZCylYEV8zjD1gP9ac8rHrg3ohJdGgQN26Z3O6MBGaIoHVB/tZhMP3HMvvvH1JxQUOBGe48nGxkqYmZtDYWxMzeGtnS38X3//X/DRu+/h2OS0cHIGeq4DwlLK0AlHsJFWKiBXzNmB5sGJMAnl53zOLWbH1ZrBboQe6nUFb40044SaQVvrgBlwZZIT6ZMqJdm0psUrTwYdVl3PcLWeDANmH4XUUiYXOkRH5ehqTA2Hz/Ka+IyUqTeosOwoMeBhQ/YKIRE20QNFm6POpjgYOUWzqk7kiUJ8kirQ1bV17NCDWfRZs+yMBDj+3grkCsUheJu3n2XGFOWYlzQz8DOnT2GyMq7M+8TpM7jjvvvkbeJnuCyS6aBYLk9id7eJf/3JL/Cbl97CIJ5HP2bzFeW1oeSFZIPhIAZ9ps9pWH42eB/FvEPw/l1gk2DKZhntb2ObWKVvSY579owIboYQimG9liLLiMTUzEGgQ1gyNOxDF9gu2JxtPXhHla9ns4JyNaDOrtG2ZRw9YeUxpGM9Be9kdRmT6S5ysaboqwzeTaqKxSjwObHamz3NGOBn4lqkmrcyMaFER0pfznXtMalpm9qY8WkQR6fZxuXLH+Pa4nVVgFIht9hADfCrGZ+JCuyJSnSYfvPrC4ON9S20u3FUJgvC0opFKtlyWLy2pOyaFQIBd04q4eLUmCnWZ/JwIG/YVJe84coI9cYOccjRkEGsrdekrWftkLCEqe8s4Bhnl+IE/tLfiXJHlZvhu8KWqJzzhiiVmsSleaLxm5XRI46aj98iXsQHx+DFmZyETjKZBErj3ODsMLPk5kFkyiZyjDmHc2qaCiiq2A6wX93Dt775p1i91cFzv3wF62t7IAJjl+Ue3hp/ZBtFgcGZMsSPm8zUOsa00VRySf6tj2ANRIddnDI4agNqTQmDPMSmCHCJaIF2QETYeWTg71UMm1X87GnOVLRxXTos5EcTU2b87NPP4E///IdSL66troqvvLG5pQbwqVOnceddd2pQ79vvXMTHlz9Ep96w942ZVYLtE2bAXeWU8ZTBPnwObPgZtSmICszrg4d+GIjALLne4OvEceLkCUzPVLC0dA3V6gHuuOMcxicmBEswI+G9S6UpzLFAZD4YtjFD4kEohPeTa48BWVWgM3SknhPbxNRvxhazdRqgAEFSrBJ7ZjesQMcDPpPRoaDGvc+E5NpVJdFoSGtAF0Pa1NL3J2Jg+QQXg04cCHf1bIgxShbZ9HamBdchabDHji1IMXrhy1/Cl574OvKFoglIBOXY9aUzBWxsHuCf/+VneOHlixjEc+gMbMKLAh8TC0JxdkREE9xdEG6ME7NQ82cZPHJEnzjCOBlm3kMYZpSTHVqGeu3IQdHrDGdNWfixzNiYi2GtBoqJNeGUuLi3t8VkPken+OkF+H/8Xm9K88/yPebaNHWyTSXyfpHbUAdbZOHIUpdyDZjXS9iFmqrjjc50rIts9xA4WMJkuoMsWrh16ya2dg5lq9GXjwNhVMeifV8yeZkol8WSGh+nEZ/ZfqiSYlXaobU2rGHJGNfu4NOPr+DG4pLiEGMkCQBMKKQ+pyJaz9Kx+iDv5zP+7//iicG160tYW9/GqTMn5PNAEQCd4a7fXFbwprCBC5+lNAMKm5nNBpWRQ3zKLBmPupHZf9OHxNwJmTFz0XDxy+QqBGXnRZpPiDcD1ZsxMyV+cgY2YrYStbBR2+dU+ri8Loj1BlcyuuBRakrmBzNOZoj5HB0I6XbHqfE5JJMMgFbGkz0zPlZGPlsQ4+X06XkkUnS8ayKejOHs6YdwfXEfb73+Aba3D9Fv8yZ6ECGtUevQzICIqfJzkoFBKhEFFcyUQ/OEAZgL0YKAc2/9YRAnC85kCrZupK+sxPFtshkMpwuphuVM+l4fCCEal99XHnQpDsjwKoEwQjBG+qM/+j5++Jf/jRbZ7taOGpZLS7fw3nvvy9aUMnIuPsIg+5qtd6if5XPTiDsvr0WPon+KgrUFRsPew2cw6py+I0AFnurJzyGWwIULj+DLj38Ji4tX8NFHlzE7O4NMLofrN5aws70rCCx8zkBzswbXiK+FZ9whIPNwDAIlhQDPjgyyIDZtkImqPzqYuVCMMBCTkeGzIKSWs5I2lpCnydbWpuwiKCAjR5ducNwjphcKQi3z5uEhoeAdhBd27JoII7QjXF/BdcJM7eTJEzrAnvjmN3Dvg/dr38ltOsyZlCgjqeD9k3/7BZ5/6SK6/YxUqzEeYmEwriAFW68W1uwrGiTgwdtWcwjecUFs3DujEIbd/wD1he8NObv9PQOjzECVXAzZNcPvGgbvsK6dbRcFKO1jfilgh1pllCIfIEljy+q61TC3fhrBQSV/fq38JruugfoBCtzaU/RksoND/z8gU0fjN3SX0iRfdg8x2LuOyWwXyX4dN5eWZB3cIi7twkNLTK1/FqYvjZdKmJubRWVyAkUe/GlaNFhCGw3tcDIBs+xrny7i5o0lDDr0ccojm85rn1ERTJhOB4xn+vYZXZn9x0/fO2AnfXV1Vb7GnDFIYQyHJNCARdO6Gy1lM1YmWHaj0VORmurIbdaDYKAQ7YWCH5ro+1BVTT52VaYsMYONqjc+xUZxU3O9n0peOwA0A8WmImhTEB8m24ROcWK2EOrxg4WLh5te2Sdl+z1K9nsolXMoFFkpGIOFmfpEqSKKV7Ne12zGeLKLciWPmblpxJDH9noNq8u7ONhvRg1LYfK8NnW3XSLPyoMPSMGbI+BaWjRhgrd5IfCQs4auOQhax3o0eFvJO4RNxJeXx4xllIFtEjZXCDS8R9aBt0olZPI2W49VSEbQDQ+Zp595Bk88+RSyuZyNrOvSaa+JK1eu4JNPPkWtXtPpz/tomF1a1qsHBwc6fJWJ6tAMU7N90ocHQzaaaQ7F11f14HASYTRizFyYxLG5tk6eOolHH33IA+Ku8EJK1m8ur9icU/d2oQBMDUvCJTSx8gATfjdBmE1lMqMzjuozT5XABlDPQbBdE/UGJcmmP+D36ZpLY1EwN3zdejBs5JN6x2dAiwceVJcvf4if//zfsbmx5fxup3W6/sE8n61paXJ4rpQgNLGMdxQ+C5UEjYsef/zLePrbT+P46VPGwacJ+8gcTPLdN7f28ZOf/RLPv3gR3UEGPZqnuSWC1hyv32bjjQTvMAbOcmEnRY0wPdwS9rbgHWHMnnOERmYIzFHwVkAMwfuzboD2OkE8Mwzw7KsN17xV0XLE9DewfMVhJ4c6wkANyxzMIZBNQcaQKDdiOGfyI8ELf5evoKEGvKei8hoLx0abGaMnPegg3dlDf/+Ggjfah+qFHBxaYkiokJ9SAjn1smzyEj8b1enzC3OYm53BeLmsKrjVafq8U5IGFDwMXWj3cOPKNR0M/Q6HqTPZsn6FoFEOkmHFxQHXLv5woSliF+4eH3zpS1/WBjv0ZtLWzi4OD2sypWf532BzR6ZG3BwuUnH/6lFTG8sIzXhczcKR5lHINAMflywEnlSBuGSKJHuwwn+drxu69CG7VDYTMEyOQcskxXtl04xZERti/LCyYfVDQJtb10aKIYdCpAWRMHvnfM2xQlnBu1Vv4uBgVw3OymQJ+WJOh1ghO45GrYv1tV3EBpT357UhNDRZ1xM61mTNsDnXVTea8xFDqWiLxRz+BAU5+0DXKH6ycZRN1j4M3uG+Rd3sELy1lg2CCV7qFkztlFbT0/8tjNti0y6IEc6cO4e5+XlBPlLzFYsKdgov/T72DvZx/fp17O/vKrDl8jZIg/9G2fvc3DwqlUnBMryPDPQ2ocYOMrM7sAAftp02PA3v1bxs4OCwiq3NLQXy8fESyuNlZSyEbThNh5xbVilqfg6osiVtlPCJzTy1sWGeBYq1ab0AC4LWpCTNNCj55L/sHFrCeAzg/Dz8Xn6ZDwqz8FDt2Jo3KIBtA6eJyk4ihheefx7/+T//n1hdXXejNT7foQhGMJMHb0MGndoghlLAvEMFwc/E9+7j2MICvvP738HT3/0OJqamndrm4/O0PozHTOHZz375Gzz/4tsevCnS4T0wT43wP8tiA3QSMlpmoKM5sQfUwDzz/R3W39B21Z7mFwbvKAsW12ckd7b3Gmbz9jqWxFDrYDM3SYc0uNB+D/BgVGuO8LpDNhr0Owr57B9oFqi9tTE2zAvIMnA7PnU/HPO24M2QESxzLXgnWrvo719HJdtFp7Ynr51Go2uZu0+oUkwMVsuCcswCZH5uFsePHcNkpYJkPIFGs6YsOkDKRgccWPBevI7lW8uwIVesJIw1xvXIX4TnCLf43QguAYg9dn5ycPLkKU28ZuNla3MHdTE7eAMZvG04AzNtixeWSQb639HHb6WMLf4hpSWUuqNlmB2kIw/XwX8Fb/cyNhq1Zyo+U89I9j1VVnaCDwSdkLlido48pewgGHb36RlBlShZJ/RhJlZOXNY8BErFslg0vMmkFtLvgLRCDXjIZHD+zvOoHnbw3rsfiW2Sy47JDc/YGzx9rSy3L2M/6HR2qTI/PxeQGoz+vQEy4n1m8A4lqZWnBgOF4Mu/C5kjO9BRnTNijBNl327ob5NZHMZyCT6Ds1Sy3S6KY2PiZJPCRKMvHoBWblpqRc8PwiNq0nUobEoJziAee+zEcTOYKo6JVrm2tiIF4FhpTHaXnGgjp0qKgjo+mNel0CEYqInZaivLv3jxogzDpmem8MADD+L+Bx7AzOwCctmCDhdaCHO9sTGsQKzU47NZXQgG9vztPoa+gmG83ky0ReSB2TBnmQv54RKCjIgIQdQhBRwxS5ulymdMgdHf/M3farI4WTPqaYwG7yjz9idmkSiaDBMMzvjXondm2EDv6B7+yZ/+CZ565hnNAjXmiu0rzXz0am9r+xD//usX8dzzb6DTS2EQJ3TCz2Ve0qEhGAK3jgsGV7fdHZIXLcwPGVBhwMhnTZ5sf/+W4K1ExkKtqmT//tEMPWTf0ffImsODtyizfBbDtWj7ZwgVRpmnArSxesIEIsu63SBIFb6xdoyxwarD9Aja+V6R0ENbUJJn+zxkU4M24o1t9PZvoJxuo3WwjaUbS3RANl63H5La8+61bXoZY8TNTE9KRDgzPaNEhp4mrNqkKJeNspEmSKvlobBMR0piMXw4dFhmAkLatBhzJmoMWWJo0MYePDcxYHOIG3p7Z190LAUOZiAa2EtWgzUR+ffWyAlc5aPY62hwNj6i7YfATQzNugAXhG6tnZLG1NDJGTJG/cPQz8COO6OEkZnA4KpBEnSxSybUPAgLRw/QN59lqMzi7GfIJ5dYJxaTgRL562QOWEeYpv4xzMzPymmP/33i2Em0mgO89tpF7O82kEpaRi5mjCZFu5+JVJu2mHjCa5s6gV98Y6uWoopEwdV7eqOKY2XeEtxYUBnFvQPDxEp6O1BDkBbkFMmih8E7vA4zV1OGxZTlsjlpzVZmZebZwgc2nDJjWB0zOXbPT506iZMnj6MyNaVM3ZrXO9jZ2ZY9K+GrhQXPNkhZTCZQHh8XO4LXZlJ+lrWWURMCIZ/7ued+jeXlZfG6n/jGk7hw4XGMjZW1/oLoyqh7Ias19kZ41mGIbUjxwzrUMeed+tCWsp/xdRv8jjwjjCoEi95HsksFEAZjH/xAYQ+v+0c/+hcZW9lQEd9f/jkj2MSzy+CrYapAHwSgTWKlvryE+l2cOXsGf/Ff/wW+/o1vqCKQOlR9Frv2QB/b2a3il8+9jN88/waaHUqQc6pWmPEPXUwcMtHPGzygZMAH6NrfhUawY8AjToTDPW39q3ANv1PmHQLuiCdJWK9DyNW1H8q0TVssvD1SDI/I+f31bg/ehjV75er9HzWlpRQPDBvLugXFKPhaHqsD0Yks3olQLEr2W0B9E+3dGxhLNNHc38Lq6gp6fTtYLAZ2TccgrxyLkYwH+WxGU51I+2TwJkWV08QYvNv0qRfzjLQ/2h93ce3aDSzfWqEUUtWdckLSqqmO5l7hqABi345kuCcbYs987b4Bpbf0dSBPMZ6gc5uph8JDDb/bhHSqgOwsCx3naBOFUs0xTk6UsWRmoNKcVC9TJVrTyBIgDxqeMfDBMcha5hk2kC1aGWQJDgkOhk5JDD1jf92AqZlrWQQVqizl2/KmEy/nJ8xn0uYl0CN8ktcoOJ6aX3r8Mdz/4P2a1kJopd9L4MUX3sDly4vCH9ukIxJXpge5m1Gpm+zMglCiiUImypiNS+L3yrUuNHvlx21ddGvCj2Q9OnCGtC1jRBiNyI+0qAy1BqdL7b1hFZrI1rxLKbsW7S4Wx3ilIiaF9ZdMOCXIQIetNVmtQ87JRXFUpipqbgpLzjFbz0uEZDz+4MpGm4OsvodOeGSyLCwYc0LDOdxXRQepNwnff+89vPzyy+q50LP72We/jQcefEQ85YgloWAXegt2rwSBhM67w02jVaBhsCaMsj3qWKsjvcOmr2edw9RwCOWNMHq4bnkvdne2sbx8CyvLt3Dx0iVcfPuSlKIyzGLyIDaoZfj23M0X3FN4gx39APGz0jJFFzLxnt99/m784Ic/wMOPPizevjwuXGHL9SWGz4DDs5t49dWLeP2N91FrUaPMaicRZtlYheI2FlIWerBSwI6sF/i3YYx9BGj7TMhAZ/VEwCfTyGjgdshFByvXugX4qLGsez9MwIxtYnHEvsefD69zBLKxAE4YxQzEotfzg9AeqcWF0GYMCaYOJ1cmqtJ1yIi7ToZuamveFrx1TxzLoldTp4Hu4Qaa29eQjzXQONzC9uamdCRBpakmpO93/ihjHLUkY97voYvgZIUDtQs+2JiugU0bKSjmEEdEtrG4eF1e8BwcnWF1yQycsZh9PdE+bb5mGNcmIjHX0X/3598dsHu+tr6O3d0DG6bKVF2Lj4wNUrDopW20KnMaNCwvBGbe2CgL9KCkbDt4T3DSDulXXf4e10klg/oAw7hYRe8RsSZGp1dbkLeD1xkpouiZOtNrNBNq+KpioNBp7KpFMiJkCyo6W0IKQ+JIKQbzXkdzMO88dwb3nL8Tk5NluchNz06j5lLobKaEF55/Az/72W9Qr7OMscYhs1degU5RBu9IcmsdbAvsZhEQMDzrBXhJGth05Iv74SdXQC1wk7wHSISfLUxLFzB0ZLisVTkh8w7BnAHcBCv0VKckvQ3ORWS1RSVegEkCLj6aUQUIaGpmCufvvVvWrbyfwpPlXUJPa6vCjF5nDRZCTRxHli/kvWloeLlsN/lcVNklcHPpBl579VVcvXpVh8v999+Pr3z165ibOx7Z7FrdPYwURiu1LXs7HBfi7+1sHNvoIWu0TM+41+HvRyORJwyBWxssBsSyOsD771/Cm2++ic3NDXHQ19Y2NPaPzBkxFhw2CBCaMXAsEx4NQCEz1qfTWjYVLeGpe+67F9/7o+9pDeo0CBAP8Xpl3gYHbO9WcenSR/jkyk20u1StJjX5yAJUaEdaVn178A5VRgh/Siwsi3A6n+2vEGxDwDWow6qG2JgMEgAAIABJREFU2w9LQUb8+oLgHV4jZPMKspF5mx8c6lPZuif+bVWh6ydCJu9aCbMY4L4aiGKonhErvIBzCyXg9TJYO1TiSal4KSGehMzbl4GCZKuGzsE66lvXkOlX0ahty8qBND5z9nT7155V4Dx/RWNOJWV1EL4mJioSVXUlIqxrHKC0BT5Ym/vx6rVrWLq5Iu43Z/lm4ik1m8NAhjgng1H97j0eixNA7KnH7x8wIFBWzAYSubgJmt4rgFsWYYmDLT7bBKFjbAnFaAZuNBbbKKOwScAw2LEn3qPyyX/QX9IqMp+Sw0Arn/GAnbu82oIa4QErNbWIPOO0Sc1GESTLhIIXHgiUvQ9iPfmbMFtkIGNGw1KEj5WBO5OK4YH7zuPxL1/A+DgZBxY01UiVuKiEK1du4Uc/+hmWlzfRIEc5Tr6tDaGlST4NvihjtQlAvu+UkZmgJsJP9QenWUaBycokBjHhrxGLxRuPUk4mhqe2y2QFifgAUt53czkMjSF7NnxNsnLoNsf7ysCtzFn8b+u4S1SlZ2avx+BGjikpg489dgEPPPygoBZuTcPTbXqISd7teTJQMSvkdYQGYMh6LVgaTZLNzaWbN/Dm669hcfGqDpd7770XjzzyCKZn5mTPwGdk5kLDIB01rf2ZSI7uXthaS6HiU0Zujb3R6UUW0AJebji6Yb0jwdsb8vo8bsEbgk6tdiCDrbfeegsrK8vid6+skOfNocT8CcJuQ+tOc65ztokPpbYGXeBWh6IgpsOMayRfLOLJbz6F/+p738PU5AS6dNH0GYZsXGk4eI4HZw43lzfwwotv4Oq1FcQSefQYvEkX9OfHvWSH3BBEsYPQsX8NTAkNTMODrTHpXx68o3updf3ZrDsK4mpWDoO3Z1X+IW8bEDxS1UQHtENVpi72zNvxRN23QDn1ysVwfds3atDaRHSvUgLOPeRzW7btzVuNp/N94swOaYD4HUxC6gdoH2ygu7+MQWtHmXejVpdqOsC9GnGmfeNDNGjrm8mgPFYUv5tjzwgF0kpBo/s4JYeZd9vGqJHUUK3XceXKNaytbwp+peoyS692Nv15KLDXI92G+e/rM4c69Mx8aaAbExY/Sz9S/dI0naKREYULVuaHh8qNyU3Di7AL9zLIG0X2tKLCPvqwCi5O29JSdzMmCxzGMgknGrOzlBSBhm3aJdJ7xZtQogqaU57YB6wI1ATgUAYyUPJIJ9mAbKHWqJpniFgCcSlI9VmoukwMkEvHMTkxhvvvuxvn775TFDc+BAYVHmrMGGPxDGr1Pn7841/i00+X0CRHmficriGhTaXT1IOgzY20AC6OsQQjI9xXN9AKVQPvl8njbXBAcFkLWaONWhpS3gyCMGaFcHFf7DYazn4FjNLuRwGZPEVSOcEYfL7KzVzKL7xOZlsWMO0J9jC/MI+nvvUU7rnvflHqwtDcEPD0bKT0dLVnOOSdBiec2jNlQixbW5yecxUffngZu9tbmi166tQpnDtnsyXZdOY1FApjEmvwuSv7UnbDA9Uk97xGPh/+W5howrUQko2QGAR+d2CMBCGR3RuXRntmx2u1NRih4nb2eMBrNmtYXr6Jd999R4fO+vqGuPG1WtMGdTjmHfxUouDNA12Vo9v3evC2Z+tVFj9jLC5L3W89/TQe/8rjwkr5ohpLKJM3rrGOIkW93sT7lz/BW29/IPpaIpVHt28MCh7KPFC1d9zIzA7BKMxGn0v/rvvrmagSoaP9lmgt3ZZtD18tNGSDSGmYUUeVnJaUrdfwd6NwKw/q0Z5Z9N+jzaAwlch7GXzJBK0vIlMru4e2zwzrNtjEArZw7iPGbj6FR/9m5AMNOyYMWN1H53ATg/omOtVN1A42NdOUzkPC03koq4IeBm86CWYzacUPkgBKxaIMqrj3uA41l7VN+nXLHCrbbexXq/jkyjXs7uxbb3AQR5burvGkUAEFcfnymIOpKiHTNCJ2dqFsxYOX6SpR/L9lVOS+xMa/tofKTSMxStuFNsrErJloJak9KL2RP+FwQASLVsNnzQQmuMCFAKLTXe5pJhm3TrO7EroIhZmcJsc7q4J4k4IIsSJRxSxz5yJm0GAnn/89lC/z+no257JXx/zsJO6++xwW5uZktkTPZPq7ENMyy0cqOXN44YXX8Nrrl7Czd+jGrZbdMTgzgLf5fn0z44qrjAzB26qXQI4MWZ9RLUPWbcpEwSHOoQ7B2zroFnDEWw2jtqKGJUtNmzgeuvnBd5l/R3ZJabwsGIx/zor6x5/hsGnCHy737XOmsGF5vOuFYh4PPfSgSnlmEGGDWSOVzybYV5rlrw0QsDmTyoQxENVpc3NLCrVr164JbqDqjFJwQgOFQm7EtIv9EXqQ5xRUhge+wXSWOPBeU9lrPO5QFYbkIhyIGmCgHoF5QoTK0WiMrHBMlRnuZQgqRnscWPXmc1XJ7T7Y38PG+iquLn6KmzdvalL8zaVb8tSxprVlnkeCt5IP45LaPbbmfPhlwdtsBDgZ/tSZc7jvQVY5E/o+XierpiAcEnTW6WJlbQNXr17H3kHdZoEOEvI1CU03uydyAYve0uAHy/plQeEzLGmuYo1Ou6qgsxhtmDsZJcKzjx4DYd+bIIYfMoJDRiArq4pDwLztIFHwdjO2cLR4FRAdpSF4B5ql9opVgpZvWGbN4B058vF5iFkSGpWj4h+nI+qx2PqSVUO3hfbBHnrVHQyaW2hVN1A92JShFGET3ij2t9RPiRGoMnpuJp3UEO2xIqcfZTFWKEojIeuQvllEsOFN/Qczb/6+s3eAq6Lk0niP7YEYMrQlZgzjeme8ZVKhnpjDJZLXxxC76+SkZ97DD8LSf5SaY6V5kKzbcE1TCVoTSipKTWoZ0oSEP0Xd6WiCkWd0VrxaqeOUPnE9TS3F5I+nmnXgyXUMQhfPKL25Iy64n8wmBR6+vw4OTYRyCMctam3fDCSKoS9KqZhBv1fDZKWkeYXkZ46XKyjmx7zy6CFX4BDYNPKFCWzv1PDzf/+1RoSRM22ojS0Y4t0WvL0J41YmFqC9ZxU1SuyzGHeeXGMadZEWR/8SUhrNP2UUHzSs3PDR4B8cgntobNqGCxQvew/5qBfyOhBYxt33wP244847FCAI+/AeBztLetfQ92Oo7LKB1EH0EgKkmpu0mG1TtFJXYCKrhAIbBm8KeajE3dvfw/bOjiwVWKkx2M7Pz2tYMLvx9EupVw/FWOE1MEiFBiurmrDGGDz5LNkE5dJtNMmK4sEzdM/jZ6GyM+DNAkhcWan7rN1hSUhg8QQKpmhcrmqjcpLK4sCqklS5VtOINgq7iH3zs/FAWl5eQaNuhwN7kzaMwXo0Q5GOj66LsO9h4BLDIk6sOoZ0toizd57HwolT1vzUszPb5dDYk0d6IiWve2X8rMYGdFnkmmMAtwTGBuLaujNpuBn8B+YXq141VF2cEn7nWpZgzKG3UbZTSAqO1iXDz2IuowatfD6V04eNEI4ZgcO0poMdRERSGEI4ow1fj+tGDfSgadRJgyJ5Daak5DOw/w4NS+N2Dxu3cuuMYhYTKP5MF51mHa39HfQb+0B7F42DNWXeXD+khLLhECZSsRnLTJi9N1IEs9kUinlr6nPPED6hxxDfR6I3Da5uo90zEeT61jau3VjCQbUuChDjCSNeigbU5IwzeAco1A9Xs3qOIXbnCQveAYULJSr/zhaOlQg6ST0Iaf6hPBQSElCoyTjaiR6BRIyuZaeGncgDxJQRWzETFoeCkH+vxCZGzoiglKFIwHi5Kn8NMxkGuCih8T/wxjoTgVgSA4FZtlJtOdDUnfHxHOKxDk6fWsC9996FqcqkDKU0nEIkfkrwi/KSmKjMozJ/Ch9ceg9/9zd/h2uL1+waNFnImCbEscgm4TEe+MkheCtrHmnA8R6bXLavRpVUqeSq+wR2yw4tkx7CVBRzmC3qaFY+WnKqIgmOhT6MgZlAOpvBw488jKeffRZ3nr9HDoK8j3rGvG7O5QsVFSEu4c6UxLd1ncaxdlGJN7j4/WInsUIBfU9oVraNFU7a3tkWrFSS18OUDJ4ouS+XabzE8tOGWLeaDQV3cux53fw3wjos//l+5MXKVZIGWDS1p9JRwh2vzpJWPUQwSuRiaTNYeZDwS1hjs6UDh4GLytJGsyHFJ/sVElfRZZDf7/hyaOqwR0JaKeOEKF/tNm7duoWlpWW0mrTApcouBO+hYZHh5p71K1LYwe7piwJ3LJHmqG7kx8o4fe48JmfmxUlmghSopvw57UGNG+QBxeBrfQQJUZz/b5CSQ00OZ1kmOoRsQgang433tw+z6PUhH3FhrEcTIb6+sZc+m3Pr83hyIjpeNHhiWDFHa9UN2exnApRk7LPQzwp9tSOVlLBowwu0tpX8OYIfYrfL841KaVWQGCZR0DaqYMRcAsfq8Xu96akJXW206zU0D3YQa1UVvGv7Frz5NqzGuVfYL/MySq/OeKJJSFlWSjk16rlWKY/Py/eJiU5bdq+EV5nk1bmGVtflK1StN0UTZPCmVCs1oDkWM282Ki1YixXGJNdhzdg9p2d1TgY8Ntyw0GXmg7CMjy58NmGEXzRNCdmJwSNuICUkJNxcCzp8shaErHkXgpEofyLn+0IZWOmth6OFad9rOKRJ5JWd+5dlUkatC9cZON+WiVrTiWdCaaykMjj4c3ToMIUuMtk4ZqbH8ZWvXMD9D5yXLe7m5q5k2xw2Qb5xPJnG7MwxjE/MojR3AvWDKn70f/89fvQP/4hGrabDhFiWRmQx+Ik+Z7KuYOUaHNZC8A73QIqrfk+fTYwMn6fH6x8tlUPw5mY1k6SjNEKDVWzTWuZtbYyA9ZODfebcWXz1a1/DPffei3TeBkyH0piVDsUAoWGZ4izSvPl86H4HaM1/N5m6Hd70Wl9bW5XrGimnDG7MsJnlzy0sYGp6WthfgDhM5GXSYj5P3gP6p1DwYw1Ww23Fi9cwYDuMgvxdcIwLN7jpeZgZFdG9vWt1BWCWqZxzWqtW5TOj4E21sOZ42mtH1EuHWOz9LBrwzzxICBfRKY4MJQlC+Lw7HQmMrl27LsEW9RAK3hRveeZtMIV70bivt0TVbgqlqS30bYmT4pdGqTKDk6fvQmliCgMNBTDXO+4DwWESbARFLx0djX1iCVcwchNO4U1RN/P3eBvRUy0jiyTzbR+kwevhQR3rd5ATBdZngwZbVb3053uWeD9RiY8F5qPZd4Ckov6YW10EKCusXbmBhsalJ2ZmRMbmnWPr/hGFlAR7DR8ZRujIXPhuV1Oa7D9qjgr0ZPDmPbTgHYtxSEIT7VoV7eoe4p0aBq19HO6soF7ddAU0e2sdZd9KNv26GKIseNP1lGysLHLZrKTyDN78DFpr7gXO4F1ttnB96RaWbq2ohya4ivCZREIheFvia8WFx1VabPCTPHjnCbWPySxg9sAPF8p1k5malJvZN1/caGfmI8IMJpyoQQwhW1NO2XHesco0H2gcuL58YHwPBQafRyhVmDw+uEC7Now1n9MN4QlGiGLvcE+LlZ7GLNHDomVgtKyqiQQhAnKMC+Qh0/e7pQ3LyTG095woV5AvjrlXiik1yS655/67MTUziUaVykKa7rNxyNmZtMdtozI5h0yuRF9DxJNZXHrtVfzV//g/YPXmTZWZsrj1w8QGBbCGtoVkJavtoCjzdpewIJeVpCDKxIcZ5e2wCYOr5ovyHkfOhN7IcJaAHXYuHFAgZPWQwaMXLuDxrz6uTNi4wlZWExPmTMjI8S9GtR8/u/mChGccvEwYuGnUxN9pR0DmxaY4sLR0nZTsnmb0ZLVwEVtDkVWUNZgDo8GIxwx2PezubGF7myyemu63rHR9tqD4w72+qFYqPfl6kcPg0IqBAVsNZglp6AVjnt/8b2Utamg6Bu1YrCUHJufn9QWpPP+bX8yixsfHdfjTLZE3jN/Dqfa/+c3zuHTpHfS65oVvgfvzgrdVrTYKTQzkSCxiWHMSiVQOU/MncezknYLn+iBzhBdpPxM4+7wXqrrkMeRDid1LhCFLhADN9HRDtEABjLJTy968bhPWremfiSTavT729/b4zpgcL+m1VHF5YjCaKdtqPtoB5Vqn2HCYedv3jLLRhus5WEdYBh0FcRdjeVy2vpkSMfNqCdnukCDkzfURKbyxa0iw80DuQVuDmUPlq5dyPx5jhSuZ67YbCt79+iHi3Tp6zT3sb99CvbotsoRsMTodHSTK/ONWEXA2pXyWchkpIxm3mCwygDN+cW1Jn8FKkLGq00GVXkKUxq9t6FkT+GVWLVqgbGkZhUwFbs/LvMb1/Pjej54/M+DN4UamtHzYxbduvjLmEFT4Qgrmlp3IQIllkMQnxgBg0JWjnJfXzCr5Z7r78UPJ2rTTEXGdohEG7Vr1QKPXqOfna5OCMz09I2yUQZeQzPr6Om6trSBXLChzJLWMU8s57Zy88VajoY3NgJKlkZLPjOs06qgdHiBXyKJQHkehOC7ZtQ4oBjgeUAno3yMmBT+XaEfGfqEPBsn5sTgFPXHEUzncXLyK/+2v/woff/C+CPW1w0N9Lt4PMnRkIqVBxLcFbxdLyCTeszttCpmvGxQwWv2ERR0yFoMVuJiNfRJ+hU0R5MFhw1OYxGviwOHfe/r38ORTT0qsxGEELE0k0SUzoc8JIG7HqaEX2SibVbWqvoZJyAO0wb9nBUazKj5XBm6Kcqi+1FQhegmE5pUHbwa5AGNIVuzz+JoNjkqj6VVDX4RFmFFzwe7t7YvZQQk+g5KVGIH9ZJVbwLnDfVAm6FlvYKxEFYkESRaYycHl9HoF6JKxjMJhxe/hIaWGIasdnzbF4E1dxD/8/T/ghedfMoEOZyBGk+O9OR3eX1m38bXNXC0YdJDpwQw7jVSuhOmFM5idP41Emt74LtfnGnUNjWWzPKxotGbaAutP2QjBIZpr2K5inU9SIiwiP3TK+zkNSGwyY5lp4nwyjYN6AyvLK8glBjg2b8pAJlLBdTFUJVaYOOXBwnNEwTNzv9udLx0qGtGDKCjLIdQybWk8PC82nrjx8BW4gs1BOPxGXiecDIKOdFmhaRo3GbzOF8Yn579bum5BXLmqGUwxcHMYS5d9jXoNg2YdiV4Dnfou9rZuolHbUfDmx+awBPYEAoxEhgpzHAZuwpOMgZw7ID0E7bJp80qKNPdZtye2Cece8H5/emURa5s7xmsnusB5CkzQSLclHVpulEEX6/a3oV/45KP3DUhLY1Yl0yL5cBsPWrFeQ2ndPUuca/NhSDJ4uAOXSm3Jn02AwWxVZi1O1ufD56YQt5oHQZvG+zalmxuMm5yLSjg7sUWeXukskumEaDcM4tzI5D9Mzc3i7B3nNOFkbGIcMVdIKvPx01D0PZnSDzCQn0ATyXRao6SCtaZ1coziZuPGzKNAAhlOFldlaZssWqwDBk3isAnUa3V8+MF72N3cwIfvf4Dnf/VrHO7uRt/Pg0SltHtI+wS4iG0Sgrfh4rZYA81NcIfjWlZiG/86EuxETJSw8CzzVgZpE5GjxqZ+JplQY/AP/vC7eOKJr+u+NJp1p96xKXjUkoDXxufFwGVsHVZFtokci7Lg4M1AUzoazVEugiCO3USz3fRhABBsQROqldVV4duUBVuQNBtUZupsqob1IDgsQapnBxsbm5qso+om5HvEBjW309YdJ+uoh+L0UV6LEoYMAy9ZKcTEWdKyeZsTFMKGklVpTCQ4uMICN5OHYL0bZYoOIciFMJPVNf39f/l7vPDCi8q2SeNTk5FKwRGjMiUjIoG7OEjJqD9zld0czVdCrjSF8uQxVKaOIZFitWKqy8Da0n1X8DaXQL4nM8uevscm1Mt2Vpa0CQyYgXPsFp8fg3wyi4N6Ux4yhVQCsxPjnC3tU5YS6CTT2NhvyD+9kOjj7PF5YfwUsBH/Nnqc3X1V1Z6tCqKIp9AaxLF/WDdv/EJO12PkAPc58klb1tcips7kMIFkroga3UubTZQKBaQl9OqArVQdC37ORXx0IRXDDFzBlF9OdiPLRBClmDd0CgxzK/3vmTS5DiMmsSBxcO4wJlsdKSC7jQZi3Rbi3Qaa1W3sbq2g1aB/jeaRmUNpxPKyXD6dNJM8rS+6VKb5OyeOcaxkWuvcWE9dzT+l4d/23j4+XbyOXTLXRF0mEZGBm0yTGFIax8Zn6voEf/528MUQ+95TXxkwgMlIyOluLA+ZJcu43mGTgIEHgUEqQXqZ8x11gFtWHiapRyHEOdgs9SMmQSwumbZNSIHw0IlxK7FpD0pa39rammxJjx07jvsfeggzx4/pUGDmnSUkQuhAjAcrm7RIPCNQ9hpA39EsIFR5gRPlmGREjDZYyTJfV7wFDxFrkrixj1PlTcCTxMvPPYf//a//CrduXI9KY5ONu0BHnGzfAFF+ZFcdmprBLEjeLd79EWTl+GhQU6oSisx3zL9BW1rBmyovG4mmQbTKzsnZT2GsVMTv/8G38eUvX9CFEEoyXJ2UQWP1CIaKDMWs8jIlXXC+86ZSkFP7AWeBzoJ56FkwS2u2Gtje3hIOzux8Z2dXf67Xmpa4cUP3eoJomLXT6GqYqdvBZKb05v5nszy9txJNiicUYmZR5NaWyyVQ1Ua8nZOB8jk6ERLioaUrDzIKiALsY/NQA60tUCsNq7YAESof4b9SS9pBur62jh/944/w4ksvoUP4YgSLVtlu+myrJAnVOB/Ygu8wsyTenc2NI1ecQr48g8rUAlKZnGWMobnpfhw60BT8jbPc6PZQ67Da5ExSZm1kKZDemkQnFkOt20KV8y/jSSQKE9jYO8T+3i4m8hmcnqkgz+iAPrrE8FN5rB12sbyyhrF4D2cXZpCjeVu/g1Q8JBh27zUcW55C4oGhm8jgoA3cWllHJpnAmWPT4DADVZ1iYpnQLSQBpL3x4NBazpWxtnsgId2JmWkUyYLpNtGjpN6N68RAc9m/qqiR4G1MGqAni9Zh45Q/Hg1WFAMmJGMcuEBqbx9x9ly0pVn1MrB20G220W01Ee91gE4TtcNN7G6tol3fly7EDp+es3GMoafBJykOP6E4kEGcGbexTsyS2CygDQ5so95qCl5a29rB4vWbcnOl77pgaQZuBnBj7CMpjYApSQ1Cs72uiPeDp58ccFGG0kg8aQk9fJN4s4IlZD6b17+xdCXEQmjAPC7omtXQhqGBUZBIh2CtDrkPRiCOzfcm1eqweqhSfH5hASdPnFDpOrOwoHC0vbGpGzw5O6vRW6IMsjxMmhJMGJjbzkqsIhm8NyRGlKChDa7CI5zilhJEv0jf8dEsUT9DON+IwCEcEUOYzxsg8TQ+ee8d/K//8/+Edy9d0mYge0K/GNCY9bjC0voCvpDCNBxVlPbq2q96WOFvXAHmk1EMMB7i23Z9ziLwQc7MktTQVDluvNlUJo2JShlPP/stPPLIg8rQCZUQ3uLcSi4uK1CN/RIUk8rIqVbNWIPUynbDru1nbEMoTon7autI0BhxdE6dP9xXpk2ut75Hgc6CHa8hMDd4ELM5LDaJ1L0GIxmn3Q4HeclzGo9XaKrmMsymWa1lFbg1dsozambINsghrAtjeYQpLKHiCZ/LsuyhI92RNTLiSshNuLa6hp/+5Kd44fkXxbu29pw9b+9N+ji04L8TmBXGCbb+EyG7NFJpjqIrI1+awfTccSTTDN6WvstSQQIeg8isNclmXBz79QY2dneRyiQwM1lGhvu2x3WbAQ1EV/f2sLO9JZOk3NgENjjCq15FpZjF8YkicmabouDdTuRxa6+FG7dWUckkcMexWeTTccT6bSQZNLT2eA00Yutj0G1pfBuvrZPIYbvWFeUtnYjh3rPHUUiaqlgWrB7EyeRhH01DQvSzSTTiBSytbaHfq+OOhXlUNMexwyPFeOqRX5ENS+ASZEPPCcYRBBVJ+0OzlDAR17M2ldMX/dl0vbkZiBU8/Lv9trNIeppuw8/X7zRRP9zC3s4amtV9CaZ8wrSwbnP3YtCFDq1sJoZsOo58zpALVnfMvrXf5JffULLSIqOp08PK+iau31wR7VUCvVhScAkxDd7pxIDNy76wfjrW3N4sjv2333lWu5//IyYW1HjBmIiZlBnQU11kTI/QkODD4Xw2w2uABx58AI8+8ogoaXxiuXwBCcIaHp4IfRC+GPCEo/yazRAXkBRLJaQdookTItGgA8I5SUEf1kwbNospnDHxjMMlLpH1rpTZ94Vf/LOmc1g2FDVanGqovxNn3Lrwgomi5pJh+jrthl0Sr0jompvB5uoK/o//5a/xq1/9UpgmIQlBQrIRZSNryDoIrBPycY1GGZA+u1jhiuFjjuDLYqeEhakbGoQJ9nPEDoNMmHhbmIRCtgknebAZ+9S3nsQ9995t4ibi2rSEzfAwHUqFaT3J522NO2P+ROwQl+SzWSqL3SDoEl/WPqMN4bBZj8bYMCqkvQfvvTUGeW/USHTcnwF7fLwi+II4q5gwDg85whVVMtrAmveZ0mczLDs4uxk/3vQBttm1lr3lM/SYPnqA2y0doq5HTvcRCCs0QQkB/fynP8dvnntek6fkNKdGoR02QzGYiWWEdTucojCv3IAeLxkkUgUMEgWMjS9gduGk2E0K3j7yTXRBQRVDsikbmgeNFm6urkkUduL4PEr5HPrtLgbxNBpIYWlzR/2kk8fmVGFx3iwbYOOFFMrZJBKENhgQE/z+NK5v17G0soGZQgZ3nZhFgVy1blsGScxWudZNhNFHvN/RMF0BQqkC1g+auHLtBgrZNO4/u4Bc3OA2smY4nabjHHOu0XTKDe7iaez1slikKVOvjntOzmOWA6JjvF9cN2bqpYESzLw9g0qIMTmyv/2xCVq0DCgYkKJrbm8WPwhrEV3i67kwiTdV7oB9E92ouv5/OHvTXte27DpskNwkN3vykDz9ud1rS9XJcGQgUTmIHCWwKiqV9GxZtmUgQBIESAIkPyBfgiRfAgRJ/C8SBJDkRIYgS65SdapGJakk1Xv13u3f8XSYAAAgAElEQVRPf8jDvu8ZjDHXIvmuSoaRAm7d+05Dbu691lxzjjnGmNbEwHo1w3zSx2jA2bXsaRm8y6lcwuTpuKoJOszEV4jHyMijYjsQ1MS1TLYJUQAe+KPRUNAs9/5wPMXFzS0ub2p6O6IO7LPx+gkp8WkT/9ZBxeDteyY7St3Ib/7df18DiK0BxBl6R3jv/fcloWZDh5kNJ6xQ1syxYWoiaNZaUmwA0rA4q5FEdHKIv/iFLyKeTmNBvJPyZb22PfCt1GsF8OtK3axppcxT7BXywKnqdyUrv0LMlQ0W1Th2g20KO7vwRqHSA3M0L+LtxNXFBaWIwY1SszmGtiksFtuk7YCnvcs6+bpbT4w15lPzo95Mc/fjmbSQogjCFGbjMf7v/+v/xG//9m9hPBvrfoi+KN8P5/PtFH4OETGmx6Yydpm3h3HkIGYZllSTbrSVHSgeL3XeG34mJie4xwIFNAZvISfOopKugIfHB/gPf/Hv4clbj0UflFEVs+6Anu3WXOX7MVvmYqMK0ytUzcrV7rsomGKN2D03eiSzdQue8gyX/zDnU9r3LIO3TJ1ugakwrZ/nz/hDhp+R9rEM/sTLeYgJL+QAZTVm9TRtnThfGFtApnabaV6obSp+JnG+/XQWDVEw4yezWzCTsN2zeJey9mbG7QO7KTFtdBsz79/9F/8PvvOd7zpFHxuCPKxd8Obz9kFclglmrWwQjbdLZgLCgzYDxLOoHDzC/tED7QebwGRrWxNetGCNsWz1Q4DpCgq2zXYHR0eHONovY02Mex1BdxrBeb2NVBjo65wSNe4PUC1kkQmJr9p4NuLj0XgSYyTxqjnA5W0NR9kk3j4qI03v+zUnuETANueKjVJZ384RrBZIxBgkiadncN0Z4+XFNUqFLN4/rSK5GltgC0LMEMNwwkw9hjCICjJhIOZ73k3ieH19g1x0hs89OEQ1kxbbhRg0gQ+DiWyv+eAtUYwrgf0RrMNwc0RbTsQ7vSTkoxiyFDSBpTkKcmqYHECVA/m+hLMGcDMyKUmPYC764HLOTNzm3vLza0/w+c7tv7GaIrKeAcsJJqMeIqsFUsm42CZEdsntZvwkU4VVVHcwxMvzS9xqbmyIQq64sQ5QFk57EPYSXXPV7sO2z6Qk7//4b/+7NTeczzpOTk/wuc9/DpX9AyQIiXB01myqB086oebbCW+2DGtE5Ryd6tJpFEtF5DiNxZmhm8LMaF3Cb8UlNoqaAjvLQTcQ1qWdWNN1kNi7JMr8OXocrxTQ2XgzCmJEjQX+jJc480ZasLYGFoUXJpM36TeZGV6IIebGBsc1hzsGdWUKJOKToeEwOt5sflFMDJ/7sPxX1sm0zrLYb3/7W/jtf/E7aLSbmPkm1Y73uWc+mMrNft+y1S1NygdmowZZpu9dEPW5NtmhDXZgYNx1e2TAoiWrNUjWiLEhFCe1MIbHTx7hF//jXwSfLwcR85kzePPwsvtCdojhmN7yldmCgrDD3mVX4FSPlkX6QGJ4sLL5ZNLxqekbbtJ/r+oTPTROzxhK3ElRNBoaAymfE5kfVunRLpNVYEyVmqADt3h98LasdFsV+KERbFxq3eha4xJVeJjHf45tlm3PwqsXt1/f4ooeUjH8W4CdDrqffPghfue3fgcff/LJRjSk4M0qi8OIBZfZYA5mkOb/4v1trBIR7CU+d4ggLOHo9B3sH51JNOOTJGWN+jlWva5qVDkRwzISx22zh4vrO1FnHz98oEpkPJmh3hnirtXHwWEVqWQUtZtbxFdrvPXgWKW9fKj1WQhfxDGLJvG6PdToudN8iHeP9xDG1ogwMPGAjAZYxVIa79frNJGKLFAtZSXCmiCB8+bQsva9At4+LCKxHNmBE8+gN1uh1mhJ6l0upATHyJ8lksJ5D7i6q+EoA/zM6T5KSVqi0qmPSQQxadc/cLM3FcY91dF55thacMmYO3l5pzjh3foNTI5NHblaBZgtTGS4Ws3kjeLZStxyJGJ4tSeFNzY0bmGJobMK8ZW7lj8pqLTDYCWyGmE26aN+e4nlbOygFPYSjWFH9IKwH/dco9XFi/NztLo99XoK+b0Nu8/2ScIqS6qBRQFmQsZql/muG5796vf/YO2pOFxo3ER75T2EmYzNwyM04SguajqwG6xJzc4V0E8EZ4OTGBcpaD4jUvlsLBJtDGeQzizJynHjb+r3HNPFy/KJjxEXJUYufxVxxY137IM+ueYmDrIsTkW5cHCWJSMFGv6+USVikn3PJKt2drPOL8VofVtLAL4Ov8ZpMlw8CQ4OcMFb3W1heSz7lzbdORLD1fU1vvcnP8BNo67J0sS1WFX45peV0cRxzS9GQxVcIPdZn2c2+AdmQ3Z3J+Js4Ru+/67AxAdWGWpJ/cpDiBlGVPSlL37xi/iFv/cLKFfLangyo2VmyyzcN9u4sHhwGVxi45f4P493mwDKaJQGZTgGhYZiGC7NiozZKZ8xS39CGv7zccP4iTBGndo6EjKgEyMkvs7rYd7EJresABybRaOyHL/b2HY8lJ0WwU1/14FDsZGvEpwU3gub9ME2CsAtJ9nP2FQF7noMvjFkALWtYT6/m6trfOsb38R3vvPHaLU6zl6AiYrrATDDFiXWMnWKOmRk5GAmvx+sDUWabhzJdBmnj95H9fAMTm7hPqufyLRJHawqZXZO2GG0wPl1HfMVcHb2QBoIMkpu7u71OsdnRxhPR7h4fY5imMZnnjxEIhHDdDXHcDzDaMjDDlgnMqhNlrhvdXBWSuOtoz0ksMBUE2AWWMUSiIU59PsjtOo3qGQCPDwqa1p9fxngVb2P21oNZ9U9PDnIIr4YqWm+jGdQ78/x8uISyegaT44ryIfM9uMYRtN41qBEvIUn5TjeP95DlgDynBAtD3YjHmitiZDghGgbm16DnlQFKvN2k3u8na+1ox0UwliWwHC6RrNHBGGJvUyAUC4PpOBZhi6Vo9hzpOK44O/oy8Lf6droqKk6NNg413sweE8wHXVw9foFFrORehA0qyKmzqRVlshKECO4u2/i9cUlxjPSpvOqRqmrILQsyNKxvRKEKGVFwr3gLJxdHyjy/Hd/b02xDTcKNz2DirqeYdKJThwjQvisTX6fzGcSLMigim56GptmZZ0ZlPtmi3WaLTjSq8Q2vzJjii122AnKnMk5FfcXCn7ciMwoGOT4b/JOfTBkUDUhgm1Glv7K/njAUL00GAiyYUCwfCWCbr+njHx3wLH67Q4f32bHhsfyGrmyidaYEtQaFAq8KoMt4PP6JrM5Lm9vcVWvCWdjR5lmF5qqs/G64L8N8zIcfIuFe6WjmB9kRWxwdgswxggx9ojPd+0A2Ga2vL8MyOKBE9ZzwZuNvC996Uv4+S99CblCTtkSs3K9Z9z5fDDHWJh6kEyU2ZxVDQc8W0Pa+6qwEeoVr55brc/khv+ySeixbq6N0WSkDrvcEulTLFaMW4zuoLUMPGJeENmsgqQd8CY6MYqk4djeFkAB0DNxHP7BtacxUy6j33rDOMdEPztPuKGpc5XVO6MhOzQ+PZlI77fpVkfElvnm1/8IX//6HwlD9mwhIXMe1HDDOXgYEie1SoK4uNHXbMmaJYUMpdZxxFN7OHvsgrcb7r3tzThbApcBOUE3VtEEpus4rupdNLoDlCoHKJXLYvjc39zIYG3/5BDNbhdXl9eo5PJ498GpAtd9r41WdyA/lmQQYhkJUJsu0Z8tcLaXRzWXxGzcV/AmRryIJLCKJTGbThGdDvHkII+jSkFY9nAd4kWth/t6De+dVvCokkZkNjCsO8jitjfDs1fnCto/8+gQ2QQJMwF66yQ+vBmg2e3hc8dZvHtUQih675hH2gbW0h4T5u1xfxOq8LF4szwb+OD/WPq4gR4lhIpiHomj1hnh+U0d89kYn3+8j2LIuEeCngHnft8Zfdi5VMpC13nGmG/sRkPA99DEetDPfYLJoI2LF59gOR8jVEwlEmCWHB62na9WuL6tidnDz0XImZgQ17lEkGSrpEhdJWc8VKw1evrW31wV9+/97/98zU0oTmzCpuhomvhyLrqghifsNNxE3ZqMdRowCJq823nl7VAy+DpSe+3Ijq0stUyO2KqpL7dOA2J4uA0p6fJqsZG026AGjcHRmuZNtuzLXlTsBLchlTnzhItxGGhK2SQ3S7fX00HDh8UAyWctiMKd6Jtg4F7TfCmsqWYnsqFq2nhOJsyvsVxeR2OotVp4+vo1pusVJhp1RNWlQUeaBuJ8mTUTdMPvdm6JO2PPNITYNSsNJnDCHedzImGBazJ7mpsydDbxkoQZrD0QJ9UrCjx58hh//8u/hM9//vNIZzMK3p7fbrRIZghklJjkndjcaEjuaUQNaWXM1imw4OtmSdrBZSWc+d+YC55x/k2VS0YR2TcKwMqCzcOFGZPBGWayxZ9nlsJntWnuiI5mhxYXstHNKPoyXYGoZqqizF1yPBoqePt75vUFxjjZGs/vzkX1En8+K/4IPwsPP/LDN30R1ynnNX704x/jd37rtySNNyYRs2vXB/esFkVnnt1k79DLYqo/uufagF5YRPjMgncivYezt34G5eqJ3AH9geGrsR3mvyVJQoRj4m+T6XFRayOazKJYrqBeu8Ok28KT4wPkyiVcNzg0ooGDUglvnRxgOh3hxdUF5ssVjg5OkE6E6I9meN7oYLBY4aRSQmRGF8WWXPHiYQb98QLjGZkYE1TCGN47KWEvk8R0tUZvlcQn1x0Mei187tEhTgsBIrOhLGpnQQYXzTHOr29wUErj/Qf7CNczLGNx1McR/OVlB/PlEn/rUVlBP06J+nSsQQSbwQqyrTXnw+FobFx1wrT5gtmksqEXpQJcKPfGxVHMaWXKUSwQwzSaxGWzj796cYHFfIKfe/cYR4WUm1bjRDLOC2l3eLLrgQp6sQdj+5nrX46G7BORrhqZo9u8wcXLpwBZOqRJy4TLMY5IGZZyeI4Xr8/R6Q3UpOdlT0ifJbTDaV80qFsD2Uwe2UxOaIFmD4g+6dlrS0T++X/1X6se9Lg3u6mitUzGAtutZDYKm5SU9KV1zUCVkXxDN/FZHh1uU2nggi9RHZfWoAnjfPopHdpICuKktSlqbtSasnt1JZFR/eyQUBmxMZixsOJEx7q3GjAg3qeJNuhyx4DBcW+S0LP898bm7nV0CEh26oZJKDsiPOSZ1Juz2U51J1tWk493Ohag0evho2fP0RoOwdOV0I+fRuMDCqsFjpGzTNZlCDvQiLJhb7a1+QmHwTq4xy7VM2KsnFfpx8agk8MT5yZGmsmm8PNf+nl8+T/5sgYIy0VQFQxh0y3Wz8/ByexGyVzLZ4TZr2WvxKRNLm8whR2cfJ4e0/b4tx+i4Q3LJBJhY9IHWW+07xqQ1rC0deVNsDrthmTu1r8wTNIENAbxKGjv+F8w4POedTr0pBlvxDa8L56uKn7wRuZtJktipcTjElzRSZBVC8UVNqbN2En8m5ALtyCTmu9997v4vX/5L5WBk0lktshbPw3fNvMSdm7I2cI8nFlNcr/YgeRmIa4DzFcBEpkyzp58BsXKkQ4D9Tu8T7W5W2wyUUsD1lgwaQmSGCwDvL5rY7iIIZ0vodmoI4M53j7eRzSdwnmthXqjg8NSCY8Oy+JRn99eiUn85NEThEECnf4YH13X0ZstcHJQFjWOZIST0weIJELUmkx8ZliOB6imArx/XEQxFcN8HUNjFsNH1y0d0u+d7KGaAsLIAtEgjmkkxLPrNmr3DTw6KStjjy3GWAUhrnpLfHTVVvPwZx+VUQpJk12ILkfqHdcU+SZq2EbjGE7nqNXvtYcP9qso5fOgiVaSfZqAxhVMikhUsFjFbJaVIg+pRSTANAjxutHHXzy7FDvk77xziKN8Ukm7sG43aIQiROtvGFXRHArdZnSR3HoYFOfEZGbF44HBu3b9Cpevn6lyYFznYza2liSxoiOOxhM8e/FSYMvp0Qnm4ymGnZ6M4aQvCWIYjMbCwfdKZfQ6XcxGfQRRr8Q206TI//Sbv7lmdqBswF0fg5vUkn4GpLr7a8Ql/CCmbE6CCt4OZuFiZXPAl/+mttw631kJaIHZs+NMVeRYuNrUBtHoZ2UNa5Js/178upaxb4B6LN25jNlwUWuQulcxfJdmMWEoqg4zbxtzahm/yi53mio526HpCaIRbckYDlaK+TJ62+iSTDkSw3S5xrOLC7y4upJjGIO6uMoOUtBiVNPWN7J88PZ8btISjayvTNrBAVo3Pht3dq92TYbT6cDaCfjJkI58fB5zvP3eW/jKV76Mn/s7/46yWma7hEIoWiFeyRcgjusPZGXONP5ntjidblwG+XWONpNkfaMg3DYt+RmZifhAysDvb6t8cRw33A4ZM7T3ND67C2YjOZuNUbu71kBjWuQK8FIGw8aePR2r0KxnoCDsGsyddhv3jYagF/K91RxywypkYCXYyWVOsiC27J089NevX2vjnBwf631805PPgRUoM39OUvnOt7+Db33rWzJlW7omr01nd1YIqk64rt0Kc5xi9kbI2hJcKC96HhwJmVLNVwlh3ieP3pM5FedA+gHUvl9AwYZBk+6es88QjWBJHJfQSbOPem8KBElMRmMc5ZJ4fFjGeA28qrXRbPVQLeTx6GBPQeCudS9FZHmvilw6h/54jme1NoarFR4dVRS8aV168uARpos1Lm/rasbG5hMcZAK8e5hDNhHFHDHUxsBH1115dewXUijElyin4ygWClhEE/jkoqaD9d0H+zguJhFdTrCIpXHRnePZTUdr6rQQRzpGbcAMmTBEtbSnVdHuDzGaLRCkMhjOFpr2RZtVqj8Xk7FERLlkDAf5jCoBKSOZ5MmXxRq7xJWXQUJCpFf3XXz08kZ0vp975wD72QQiK8O8+XsmIGJsoN2zGfJZ8uoMuWz5WD+LQV8TuciqJwdxgpuLF7h4/VzCJmbdyry1nji8wSwASDM9v75GNpfH2dEJZv0Buo0m5lOSA2LKvAfjMTLZPA73j9HvdNFvNxDwlBFka5BQ5H/9L/6ztXFxXSBxma0CpbJTXrQFXeK+KmUc9U6AvttA5o1rZjheKu8Xm2d2OCL1ZnK1L0s/lUX7k00Qj8u8tWmdVFaKPxGy3TU76bgb6aSb7cpWNSs0L5Edexr4G5dT+LWrogm/8L99E+vTk6l5eDtWiecMiyroUGfhXRb85ix1maG0O/jxs+e473SVNYiV4rykPT7toSSfjVtsNgDJB227JxvU02VilO5bgDf81ChRvsGmpipJ/qw8aJSTDvGL/9Ev4Mtf+SVU9ytaQGKkqBIhNm2GSsJhBUE41zJi3K7Bwmv1PQ26DFrVY3RBLWrx1c3Rjp/TMnUoSFGQwf95Rox54RgLxDc9raJyjUcKPhZT3F5fmEFSQPzfB2ejCxpmvvUsNyqm9T7ofcIgTOz87Oxs0yj3WT/7On4T7mbuhGkuLi6UTR8cHEh45pkzojNGozoQ2o02vv61r+NHf/EjTMZTc4CkFaz2h1EFVRuqgvPh2zznueGYpWvaksPWNS0pEscqkkIqV8Xxg/eQLVZE9bPDziteDSa0Bqp54mjtMNmJBpgQyx1MBZ0MJ0vpJd46LOOwlEV3usDL25aGh1SLOTw5KiOViKHR6+Cm1kQyzMqsbThdijFCjtCDoz1Meh1xkfePTwSXsAFKqCCMrnFaDPG4mkEYW2G2DnDTW+Intz30pguEiRgysQX2whiq5RKCZArnN3WMhz28d1ZBNRtXVjqNpvCyMcKrWkdc6CeHJYTBCq1uSz5FB+UKwjCN8+s7NPpDJOnuKaWsmT6NBj2ZPKWTMWXyB9kk3jqsIkP/VPbdaGExnWE4mWFC+g5Vq2EGV40BXlzVkc+k8LffPkQpFdchTEM6Bu5cKo5sGEewXkgspAxXpBLb8xsvRmePLc2CuPBzLGYDZd3Xly+RCGjQ51xQnSGauPtL4PX5Oe47bSUKp4dHmDS7aN7dYTHh3Y/oc7JnlkxlcHb6EKPuAM3aDWKsZpw0RPHrf/sv/3PmXj4KWPbtThkhvEo0bRF5rrP3DPbqPoM7LKBKeKD1608Dy7h9Nm1z9RyO6/Dm3UBlwdMmjliGvmUTyMjGQG41XWxqh72nCCUuM9M76HjiVophFWVwpWCABxKbgU5xxYPHsSk8oWB7oFg+LtNNcYMtEFmJbGWrDY8yP+UZMewgidk6iqfnl3hxdYkxVYY7wdtwMlPabexNPaC2CeBbbNlXQrqDTlHqM2yzFXPVgGNHGBPEVTvRiLjdX/21X8GX/oO/K1dBQimcMOQrDmHZDDxc3Dz8dABak9Bfq82z9MwSe86WwRp/3sRT7n5KPGNVG42vDP+2wcOWQRreGw+Ir1vwd6mk/uLr8BC4vblCq3nvoA2DN/xB54O3h/l4MOz2V87Pz9VUpx8OdQq+Ca1DzYmTPNbuewm8Tsr3P/74YwVqjmUzSqSrgDjDNBni+uoK//oP/hCffPJURmryBXdCLO+rbZOTvCeHVQoKumZBp1Lbs4RELaQPSTSFTOEQR2dvI52viIdsTVrSA83o3x61D96e6sqkhArHBLqzJV7fNJRN0yPkyVEV+TCOznSBVwze3T6qpTzeOi4jHcbRHY5xc9/CeLpGOpPFbBFBY7TAbL3GyX4Js9FAmGw6l9dhwmEBrBiTkRXOKjmclTNIxoA5Aly1p/jkrof+gvqBACHmSKwn2CvYGLC7+j0W4wE++/gQ5QzVv0B3EcMnNx3ctfsolwp45/QQzOMb3RZajRaK2TzKe/u4qjdw1Wwhkkwjmy8iTKbUBKd5VLmQQykbYtSuI7Oe4t2TA1RyWVW7vfEMzW4fi0gME1bGdE2MJnDfHaPeGmKvmMcXnhxiNR2g1+qh226JQnm4l9fnzyUiksjTdEqRzekyvH2sZ22qyieddk0edxfnLz7Gfe0KSSYeggodeuySTVq/Pn3+DOPFFG89fgtH5SrGzTYaVzeYS4W8QixMY0oWW5DAw7NHWE0WqN9cAIuxoQS6oAgi/8t/+k+dVncbKDXHzUmexaWVwME1F9UcdFJfF10sI3DZsTIEl9a6jqKVx37xbcEjPxFi9ztb20eTD28hEpa59scwbjedxnlveMzX+4pvIRCa93Aup9tAPli6xievSzRFNQV9xmOzEs0iYOuxYJM5rNy3w8zOGb4UgzdLyFgqK6+Gv3r6CZq9rrNddawS7+28maBjm9yXPZ6ats3+/Q3m/TNMW01bBWuPzdvfFtTIIHGOg7EYytUq/t0v/Xv43Be/gIODCo6OD7BXKkgRJgaI625TwECznLkTuPjAyOBmNCWzBjW81qAXgwn8aLFtYOZ1aG4oaZZsoMaNqaKKQtdmGLJgOudZYaWpo3mBfup1tBo1HZoSvu5MADBYzuAOq2T8UGz7OVrT8g+tFig089WOYdx2EBnbxeA/75zJn3v69Kmyb87TZODnoWAWyMaSefn8Ob7x9W/g4vxS36PMX411Zt/uYNca4UHuGtL8PeOVcLgFrZKdZasMozjkmeKTEOn8ASpHj5DK7YmJoWsM+Dt83EweeABy6Zu7ZSxCjNaN/YrFMVlFcddooz9g8E7jsFzQtPHhHLiod9Dq9VEuZvFwvyDPktkyitZgglqjq+dKP5V5NMR0sVRAJCzA4E02CSl6pA1LIbuY46CQxnE5K3iBhlRXrRGe13oYLtwgDUIO8yEqxRyqlQpq9TqWkz6+8NYp8imDf+rjNT65bgnSOKqUBXnwKOhPJ+i0uyikcjg8PsVdq4vn17eIhhkUi2Xdd1pDZxMJFDIhYjKQGqESRlVtUGXKhImHQq3VQ6FygOFsidFsjs5khvaQhIs1DioVnO3nUb8+x3g41udNJSLIxtc4q5ZwVi0gSdxawdtUslLDO2WnzApY+jBOcngK5uh17/Hi6Yfod+6RoLhO+9Kb21m61xoM8fzVS8QSCbz71lvYY0Oy00Pr6hbT4VAN7mgyRS2RLBBODk+Rjid1naQhKr5p1mYUkf/5H3+w9h4hang5ibqaSDIo3w4X1tpxeOCGm6zL3yoWPQQgnxHnF72BBYRJGzyjw8A1vTwmzK+K1eHwTz+f0ri9n8ajXbUtWMO+6UQbjvqlHMVJigld0BNFUIP41s5V2wU9DgaVcIglvSxtjZInqMa9r12zn3/nDeld15mCkxUwpqKfnfn5Gn/18U9wc3cj2qI2sBgnTlXp/u3SSbt+fx+FZ21ZNJ9iHbimpH3WLefbB29rBAdSzFGBx2HDhyenODk9xYNHZ3j06AyPH5/hcL8k/wUpyJyLGwfbEv6hKIawgQ9u1kC1yUe8KjFSNBhhV6lq68Qf4Mx8CWGYktHMy0RjpD1CYO5+Uk0S25UK0uHQbkpKp9NCo36DxYJ0Qbsz8sPQ71sWrpFzbPC45h+DKINLvz/A9fW1PsPR0YE72NxgZw0vNvydn4EHEjNFT+1g4CZ8QrHQ4eGh3oc/z/cgfv6Xf/EX+MH3vi+DLboiMkgTAhEPWmwiZ42qGbZkKm0TFV/RqJnufGQEN60ptglFFcyVjpDIFOUqqElC8QgicR4MVJxOlLVHoiHiQQaJWAqBZq6YAnMVCdAfTzUpKJ1k6W8S++k6QKM/QX88RjYVoJpLyK2OAp9VNER3OJEamfz6VSQhqIS/T2+OIf3RJzPtWTW5KY6bTpFJBChl2MRdg4Mc6oMZLttjzJYWPyi7j63nKOVzyGayuL69QXQ5xWceHyOdICs6itvBAi/uOnIofXC0j2KK1ztHY9hDp9lFJb+H6uEJru5beHlbQ6ZURjJMyxqauPhheQ+R+RQY93FazuNsL4tS2pKKZTSG5nCGWnuIZKYoDvxkuUJrMMJ9b6gq4+jgEPlUHHfX57rGcqGAeGSBYfsWpTCCd08PkA3o6kfs26jB5j5oz5RqTSYf2tdLBu8FWs1bPPvJX2I66sllUJk3N7Oydk3JxG2jicu7OxRKe3j84AwZxprhFC/tAZ0AACAASURBVL27OobdrphWtOeNJAJMZvRVrwj/b9dv0e/UDXVQQhlB5H/8R7+61uIUFY9sBbNp5deEpzr7RFHSiOVpuJ25wYm0LvWbZRZqBjmUZMNl3RFEKIhx4ThZqk4tR5/x/hchjVxcJm8Q38606c2kc/M6NsaFQTS6qa6pp3KY9opOki3+NyfVaMzQpyeBbG1YrUlkXtlmAsRJ8Nvgbf8ynNnezwtTjCoWYMzsOxIHe88fP3+Kq8tX4niat4ZX8zm8fNdjZRO73YQMn4S6BtXm8HMzOy1w+2GtO1J/XjefHx0saHITTyOdLSCbL6C0V0K5WsLJyT7efecRPvPuE5QKaZV7spFl+e0CsnwWHNNDm9FBJ3aQWwa2S3lzGNUGY+Z9YQDnk/EDoC3zNvdCSuRlYDW3as6ofu54jEbRbje1qdi89A1GTuUm1unxfXnQU0PACUbOc4Wvw6Yghxzzvc7OThScpbSUYZYxfMhA4f+kP2APxB0IHPbw/PlzVQ70i5fU303d6bQ7+N4ffw8ffvih2A4M5ss59QcL0VLNPtjdH65J+ns7vNSyL1cpbvoaLpkQfznEKkgjHpYQT+aQCDOaYhRPRbGOU+4+xJwMDXnYpJBKFBHG84hrVC33K7E/o5epp6Mic62GOfnZ01UEUx5UsSXSAbNJBpK4PFAoQKdUngZIhOIXS+uZsA9k9FvzCTHLCsf2YVMvyub7XNnhBDH05gIgbQ7kaqGs0waZLHB1fYNsGMPD46p4z/N1FNedCc5rbbFKTvf3kCIEs5yiO5uAjqX7e/taw69u7hRwq8en2n83N7dIp0NUSjmsRkPkYsDjwz0UkpSSz4RJz6NxNW+v611MF/TwySCdL2C4WOGq0cJwssDB/oGqiE7zHpW9PRRzpCkuMGxeIx9f4v2HR8jRqZGHNzUdG0tfi4PaqWpckgEyl/dI4/4KTz/8EVaLiVwGaY/L58D7obW6Al7f3Kofdnh0jJOjQyQ5AnG+xvC+iV6zadYQTJjCpEajpcMsHhyfYdBtotOo2Z6S4AuI/A+/8cHaqxwNWzXsWtxpeYd4FwHn0KjAZdN11GjSrjPZsObL6W/LOozfbNmmD0D895STl+0LG4aL/74I844HuxFIuG6q2Wv7WXfbZp73/NicHK5CEIzgR2Y5T2yfTVmmZgIXb9vIg8vT0KT6VFZqhwJxdYUXOawZ5ZE+ySQoLZdc2CyyAoznC/THQ9xcX6BRu3QSXGPV6Pc3hlcOZtrJ7BXgdKK5jN81JQ2Hd+CZg058IPWKQyN32zAFYpTrSBxBPKVAkOBMvXQauUJBgwf2K2W8/eQB3n3rFMcHdOJzwVS1vzUEfYbB4CfsX0NtDZLRQAAvXnGUZD8IwD9Qe+7m/+CHTPjOvcE7NKey9WIHhRmPsWLr97q4OH8lPrLeX8MhTHPgxV6kPPIZMVNRJrShUUaUnVGkVa1WFECYGfvqxE+Csr6DPX9vssWf41xKDiR468mTTdOTic2zp0/x3e9+F7c3t25YMw8OioIM/hCzwfme+YzbN6Dt3ngFr+/huD6Cm2FJAUwkRi57Qq6CYTqDeCqGZWKOZXSiPSWjtlgaqWQZmZC2q2lE15ZtmhrXucA7WE84vBqizHZ5UM7U9BIcGAmwIGRDrrJEJqp7bWgBedN6Lcs2V1wPooc6Z07xjW2AhzL/gC6G5u/Ppp8SPSdIoh87q6F0IkAhm9QzHC1WuGn1UGt2kQoC7JdySLMCikWwigdIZXMIYgnc3TfEcmED7+TssfYiR+2lUnEbFhFZIbleymQrQSl9zCq8RTSO6+YILy5vMZ2tcXB4giCRRnexxm27h/F0plm1g/4A09EAWTYp40CwmiK2GOKknBVHng1Z+mkTfuJxRy8UP5qRmbeqeFZy/OpigrvrF8K8aeaVjMf0x4ZKmKCvNxzj+eWNqpXTB6coF0uIzedIcThxp49OrSYRFA/MIMWmpc0EOD0+1SFHA7zR2DzThXz897/xgbXfeEo7a1XDewkFLF3T0MQzG5qb/HmtRPI4rUVjD7P4IOW40jvNOGLPU25o4TY7OLuRcixIaNiDMVu00HyAc6W53tN381xA9CeElx77TM+/BoUAvlHqZxf6pqGsQ+WbYliobULDU2Ww7zBSo+atJP6RIZPGnLHc4wCCUBQvUsia7Rq6rRrG/YYy243oxkm6dfx5Bs3WsHQjWNKhuPkZg6rMmMjP72TlYfxom6ZjeL72lpgNDPQ2kIIQSjyVQjKdRTZXQmmvimwqh2I+g3eenOCLn3uEx4/2BaNYZsrseHPUCLOTl8Jc0xINliHe6pgkUnL6sWs6gZ0gyR24ho1vJwQZhGQHGZkuPoNXuUh3NinSVri+usRw2Fc57z1MBLZtfEvcWCn33/w6s2QGYuGinc7GGpav7dcpaYXW57C+jl/DvE7CKZPJFE8/+QSpZIjPfvaz+j36zv/oz/8c3//+99w0H76X4+vTJU4j1+ygtxmT9tqeE79pt2yqPuPJax2owvV/SIfkvaX7ZohYGMMynANJThUiayqBaITBu4J8+gSJICea2zaN4Y01HHwjplfgtuADBW57xgzehs8TFlg7fJY+QtbXEV6roQhLrNgrcFxze3jc//T0IPTJpmmAhVuHJkixilhTHhnHlYywf2Lul2wgtgdDTWFKxQOUclmk+ZzJBmIvIxZoTFi91UanO0AuX0K5ciiIqnZ3K1e//XJRrBlSA5NRTvCiWZ5BnpTy38oo60ZJ11vvvC8++m1viot6W4rXyl5J2Dqbt4Rb6NUSnQ9kZct+QTWXkccKmSu0r+X1k/Tgtpp1+DQDgxOoaITXx+3VS9Suz9XojNPjWxDRwnzp50vUG228vL5DIp3BydkpMmGKU0uQomp7MEL7roaFBo6sEND4b7lEfzjEXrmCo+o+WvU6Go17JAk7Mpb8N1/95bVGKZF7LP6p4b7CKh0nmyeqMs25mSHx3wYxWFbkM0qfPcuIyjvuviFhFtaojMAFb7f0vNhDWSevwQklPC3O3sfBBXojl8pu+n1bPqb/tqnvbCFrwLIjF1tzyeSu2rQO4/bWrxL8uKxcObCTxnszKQuUMSxWXNRJIJrCchHFkA+g3USnU8d40MZqPhAWpkAsMx2DOJQpOjyG3zOVp6MKumvbfIYdpaUFb+fvIak37weVZw7SkZMauen8OZk2qNwN6JuQ4mg4wieHKOYrSKdClItpvPf2Ef7WF9/G8dEeohEz4GF2aoZe9JzxpkpGiRTWJnWkyeutoeh8xh10paprRSjBMlt/SJpV65Y5wmzVMz/YQDVaHqmBcdTubPo8VZcWYLdcdsvgt4wdD/F4SiP/u91u673YtPSZuQ4SVUzGvVcT0altrZdjh8P5+QUG/T7ef+99DR5m8P7oww/x3e9+B+12xxrUU4NK5GEif3KnfHMcfs8q2jxHB5fYYeUVqMZHVjjUraU4iBz9hA7edbDGMjVHJLVGIkn+PVWfGaSSVeQzJ0gGeUTWXp/h4Dg10fzhy9c0Fz3TZFrwsQBv76vBBg5DZQPOHySay8jgRcWjhM1MOJygyo0AIxbMaTSiSjphnB+BpiEMfDPTXpkXP9d6EJO6koFJXkrRqDB2CWMoPOKa0WEGWU7MFiv1bniY8XBkwCe0QF0/hTZ0rQ057zZJb/qkWTETNulPcEFu+ho4ffgISHDYxByvrhtYL2Yol4poNe5xclDV8IhMsERsNlK2HVKZrRFkC6kn5SEgzNjijq+Qddto0UG4ZjpA6/4KnWZN18TfCQKqrxeY0dd+OMFtvSHvco5jPDw6lH4AsylCxtfBGO3bW9EfeQ/Z0GQx1xsNEIYZPDw7wXQ0wu31ja1bBu9/9kt/3+B0eV77yd3siBt3V4HY0dJ40ni+o8eiBUtY9HYZsjdSchmWY2ToQ1t0t4fjMsvd4C+sfTNw1JlH7dDhtuqeLdyyaQnt2KX6sO5FLr5k9qIWvaefYL5hnXjWhi2cLRTjWR3mCCefEqFgFFiwDAyxXseFtZLe1mjU0O81sZwNEWPW7exAjYCzFQf58ZP6GhcK//bdXAdaeIKOPu0m82bwtsDtMVZl3JyuIk668+xwwxjWFDqxARZmEU8VUCwdo1w+Ri6b09SPYiGJJ4+q+NtffBunRyXESRGXj7opDKkI82WwP0DlseCm6Rie6whL3q9AdDjzGNlUZr762n2eLLOdxJ0L1oK8JQbNxr1k3vxxD514aMQPU/BJg6A9N6nE87g5iYnXTd62TyqEdTsrBTlIqsIxMZQEVJTeR2MadHxzc4OD6j4ePXyo4H15eYHvffePNS2ejVImMnIQlKmaJQ7KvF1Q2hz+nnYrhSepmhwvR/OupUbDmeDN4AsG7yAempKVA2ujC8zDqQXvkNAWrYszCF3wDhMFRFaEKxQt3LJnleyCt1TA2/1mAZw7xoAS9YY8CcsNvOCzZdCg7JvdEzJd5OMjH6FAwi55ezvGWuA1DMofTAWtNElxwVlYqLmnURW2t2Jx4brSiAiWsMPJM7+sCuIaZ0+biZcZU1HQJKaZ7jux6LV8sylDJ7edWL1qjEgc3ekKd+0uevTW5zg/mnhNI6i1hkjF46iUCmjd11DKpTXybS+XQGw5BU1v14sxIrMpUszmSS+VfS4PWl/j2Cg4JSmkCa4mWC+GmPSbmI8HqiZoic1rpFJ9OBmj0+3junaPi7smitUqKvtVu4eLBdJ0CxxN0Ly6xkpzE+gIyp5EDP3xSOvqyeNHYrDQYIz9FgXvX//yl338UzzgptViEg3MpOxbrvUG2TSMzXVdZcXAD8KL0XHuxDUu7VD8Nt8q91At/dxuxq3Tm7LlTTNupyJ0S1Nl9y4DxLMS34BPNnm5x2SF2Vn27V9fGY/zXN4tc90ps30JFzvFlCKzhDgjuJmyiEZD4a7dbgv39Rt0WnWMRz2sV1OZypNqpIHNm+DtgrgwSlvvtoGc2tRl5t5FwQ69zclnh+lm8o29gJXFxj9nANd91c9w47ISjyOWzGjUVqF0glLpGPniHqjEDGJLZNPAFz5zip/93CMcHZQk+dWEbJaK9LnhYqHfBwMIqzJRfSyDM5jERn3JEoGNYieG4X9bc3WrUPOwFjNew8+tyebxcEFv0SgGgz7ua3dqSHKMmz8ELANnM8w8XHzTka8j1zZHSyTuzaBLvjeDJd+Xfws28ZmvAo8FXHNWtKYi3+v29la/85n33ldwp0Lwow9/jB/+8IcypOKGsiDODJL3wBifPns3q1n3R+9hVR6vgWZrDDTe45lul6pqeJiRjUP3TLp0JtZYppl5R+zeExNHGmGiinz2BGG8CKx98LbMW89Ewdu44eZc6BXH3uqBVaPJ/WkPLCWrhmCbP77ayK7xyLCpykoLiXhyDGNCRoulsOCsmpv8No2Z/H417x/h4TwcGbw9eMM1SkdJZ4kQkZJ7rd6EIEsGdOcZ4it/Zs9micvM3yoxUVh1XthgC8EIcnNcSko/QYDBbI7Jco7xbIbhfIVmf45Wd4xysYjDalVGWsNBF/kwIdw7wuCtQ4nZdwSVYh57+ayGLHCdiCCljMagJjUr6WC5pNJzhDUr7dVchlRUU3Jd98mX7/ZQu2/i1eUtru9bKB8eori3hyWrh/UaGe7V8RTN62usRhMddHL8DOKasjMcT+RPVMhlcP76Qt5DUVZCH/zyVyxxZgYhL5Ctes0HbY9RqDxyBGoFG9cgMa3MlkajjeY2gb3GFuLQe7mybkPn28FBN34O7msGddiGcon7RlnpX9W+92kcfPcdvcJzFw83yo0fquoqh50LtZe0xqz5YhiezPN+uWLgyCIez2O1iqLba6Fxf4126xajfhvz6UgNHWaxFry3o81sJuSOnJ1ZtyZneIjHk/rtE6hqcB/G1JQONlH14qhpvuzWMFirWHQI++k7XPRBiEzhAKXKQ+RLnPBeUhOT9qBhYoVCZon3nlTw/jtnKGZDzMaEfNZSn5FGSMOcZDqpQGrepzwkbI6otQksC+V7M7DyIOEis6rH8eKdHF0MFm4+N4HJB0z/efm96ZQy+VuVyLQ2MI8dC4bE5L1a0gY903PaDggGTUJ/vV4fNzfXKBSKODk53ow3s6a8X0sqsdzYNjPY8v7lpDpyAMnhwSGODg9li8zr+fa3v41nz54p2LMZJ8qgBq8YVdH++PXqn5xli8ZcWav5yr6SHTgLWRWbUZnZnspBkcEsHUMkH0UkbVBSLCATK2vBO3OERJyc/d3g7bIlbUgegnbA2r41jN2GFMQwm63R7Q8EY+RzGWMcLWnfZJW2QBZNszJ/EJls8cBCBB0OMu4PkQpiqGYzyKXYX7G+hh0eWz8gw8qNp6UzQPoS8yhX/0L+H9bTERtMzVKNCbdeie8LuGJC4iXFnq0ylzFLn5yzKp3KlZn2gm9My+MVSRKQx3mzM0ClaE17uoy22y0bArNeSCkp07oI1ECt7BVQKWQFz9gQDrd2BEEslMlRnm/Be4DociRlJmmWnGHJNUsfk2anjZevLvBXP3mK7niG6tEJ0vmchmbzylP8PNMZ2rd3WA7GqtY5UIUH+ZTrg4rTw31BePVaXYM11Ef44Ku/tuYGY/Zh3tS0EjVs0mcx20zUaHsmo97x3nDaf19UWFPKmnK+Afjp8O1Uiu5nPJzCn1EZ7YKWhQSnK3Olsd+kPhBvAtwONrxbqvv39dexC9Os/WgOWwe2uH03zV2DxtZxN9IUhsR5lZt0KiwhHuQwnsxRv79G/e41Bl02HGizSZxsiXjAe2QHg9lTbvnh3gBL1Y5bjAziHuLZ8LttWbpI7kpT5whjcInLuN18TKPdsR/BAG4Zl6aMRxMIsxUcHL+NYuUBkukCEsmMfF84ey9YD1AtxvDO4wOc7BewnPbA+oKNK2ZZ3AQBR44FDg7TgArz5zBjsq2Yhv+mSKdWq0vswsHAvK82+Ney3+1oOf4ejaXssLHgTGfBKRr391pnGY7G8r4kMouyBIOVIaseD4H4Q4BriLa25GzzuT948MAOFD96zlsKeCaScGt6Lm8tYfmzzL75dUInqVQSo+EAP/j+9/GDH/wJhkOWs+bZzXVk0+NpPOSfse/RWADlg5DPjYYYmzLV1q4bIeegZ8GSzC7p6KngHcM66fck7QnySCX3kcscqmG5Xlk/YNO03IzV24gFbAKLg+IIWXIND0cLYbD069/f30M2lRAXm7xmLjcN6eXwAg4xmS4xHk0so0/E0e4P0Ol0kU0EOC4VUSSLJGrB2wy5tsGbVqziFBkZykgJTuoiVotmWhour4CsaelmzWqNbjd5jcFfb0+hkwVpX6WR4GBJjjFA9BxcL0hzBwhLROMYz1cYTeidkkI6TMgwzIzxzP3R/OfjMpAidZLNzGyCE7E4l8BYTb5hqfut6TwLRJZDLCcdrGZd/XcYBEiHIZL0tl8DIzbBn7/C9//kzzBerFE+OhKJgHYd/MwckhEsluJ6z3p9PYNk3AYXk2hBh1L578fN8ZMzNvVpf/VXfm3tsxpNIZGqzZqRPgD7oQDmbGaZ3U5I2WREPlD+tOC9GzR1WLhmlg++XnSyG2R3A6m+7zPQnQC7+567//6bAri/Nr32xiHLVXxvBG5rvDpFHKdLY4k5m5SRDJJhFbFYFv3eAHd3r1GvvcK4V5cXsXmErhBQZOEyZ+OXGxRl99XD2LZQlX27OZz2vj5Qb+O2/5c1KG2yDoM3G6my5VXWZgIYbQr6PBBa4DpbB0jlqzg8fRel/YdIpuk7YWPQ2FhJxVdIBTOcHmTxmbcOEKyHkuMyeAtqchOUgoRl9Qq4EXPz8/iusU7sczJzJe2OYhmqHfn7zNqNR2+HukaV2QhyB81ZNSe6lxuxR+l2Lps3sy433d5gIYMG/HtrozMbccpJwi1DzgxcLnWAmLrTskoPB5o4yE5usYvcNCaF22hUsAsph/z9TCalzIw876997euo1+taPwzahBRssAQrFVOi+melgLLpZfBj2kHuqarm0OgqKG9+xoOM9zIZwzoXw4oqS/nnp5Vtp1NVZDMHiMcyWGvgsMe8Xaqzwbz9hrHgLp888vkRR6c/wavLG3mjnJ0doZJLIViOEVuQmQMs2FQMQgxmK9zX2xgPJ9grlZDOZ9HpdUTnLIRJHBWLyIbkmDN2GFbNsl9VkLJ+c7tWX4cZtj+8XErCx8hEQ6P1XLYt5S0dUORC6qDFjdGT+d3YszNYyAsJ7VFaQ1qkYqdmJYOHLBrhHrQgYklM4RjnTrKB7saLWSVrzDoyaejBwkxaw2jkL+7dI3k+kR5IB0Q2bfsY9+v6AxpraSAK3UyTSGWySGdyuLq+w3e+/wNc3TZQPNjXbF/y8FWFkiRAX/R6E7NuF1FCUs7/x2YHsJHL93ce9mJKrRH56lcseKtZ4DIDK+y3mbMczpwAQTCIiTR3TvvNub9ZLV4Sv7mxvp/hM9rd4O08dC2r3wZpH4w/HaB9Brv97jZQ2+LdQiy7eM1OVuvxcUep8ltt9/221+IEQZGlZLfLNQUwWcTie8A6VAbWbFzi9vop+q1rYDHR4FB5IgSGHW5EoLqt1piz6Gz3mPdeDUvHRrEg4xWU2zDg8yvD7m3DC9feZOY8WGn6ZHQ/iWVFH6QwIrDMm8G7+gDJzJ6amPTm5qZiJhJdjbGXW+OdhwXkw7kEHWwmGWwVRSwRIJkiu4bBytSw9AHn9zm4WK0wBWXz5L6+uRG2m6d6TS56lhQYd9zsaxUoiI07f2/CEf7eMxvK5gryNNYwB1LWnA2tnX47a8CtK647G2dnC512tMYy2cI6zNoZ/BXQlX0bD1eVosNi/SErr3aysBR4Fvjkk4/x//7u7+Li/ELVwnjEieBstFOubxmhx8+tOvXMK3OW85Y0FuyZhfvqyZ4jX4ciJgbvZQDMkxGskzZ2MEhkkEqVkE1XECZLiEYoY9/SOh331h1IbnSamE4GCPP16fVBM6kWVZF3DQymC1QpB68UkI0uEF/SDTIiH5A+4rhp9XF705DnNxkPmUwSk3FfntuZeBwZ2fFynRm0IFXhhtVFrpXMUdVQJUbOvF8W0E7BzK8zmDJYbZIbkQKY4PGeuWk1MQu6Er0wxIqdYh4fflgBzyx7lgunFOfcTcu6xTajhQT54KI5zpHggeLSUB6gxte358d9mgwimrkp8qSrJnQgaYTfUrN140zp5l3t/VGvppFo9CInzKX+Rj4vNSWhK07P+dMffYgRqzx+DsGHpDsukKDYqd3BuNVBZEbcnApoHopm7aHEmoIhDx/zgPngV39daaBlgo6CJa9aNmKc97DDJ73xE8snw4SNAmdae8vQthTBTfJhR4Hr7FsZY1mTQxLcJG1XerOlay/qot42GFu7wP2ew8I/1dDzrddPNfmUwm4HLuxAMvbcrCP+1/7nXoOLR03UwPFWqYaLZoFoEYsFecETDHp13N08Q/PuFRaTvrJV/tH9kerUNpDH841V4fy8N71IQweVU6sD89cPoU3VoHtgGYdzLnKjoKxS4M9tshPVq+YZncrtY//kHRQrp4ini0gweMcTG0sAls3Z5AQHpTXKuSWOyylkGDi8cpDPzkMxS5sDyODNbMrjzp5mSHyXmTefNTNvjkfTWDOHe2/WhGNEeL61bRzbvFTw5Qsl7O2VDTbZgdEM/96KnngvmNV7vrev5DwvnI9YDTrn4+1ZLnxNY4gYM0ZVqAaIOPUlJfmaGEV8e4K72i2+9rWv4U//5IeYjMemj3DyeO/9YPMrief6J2prUOwORzdjM1eQiyyGOZyEBwwPXN5TC94LUs0SMURTIYIE718KqXQBqRRtXTPAmpa+riey9VTwCLMlMsx/nS89k0/6Ws8QR38WwW1rgLtGR/zoJ0d7OEgHiK8oEolgFkuiPl5KBTkYTNXgOyjlsV6MkIixSoshwTXqPOAYwZecsCWozVSIFK2N5it0+0MlCPQ6MVtTZ2bmEjrh+Q4mUWWiHo5nq9g9ZGVqMKTrrYl7HlGTMhnjeD1j0qiyIjAUi4lmSLiQ/ivUlvA+hPEIEgEQkLq4mEmEI2fA1VrNQfZ3yPVnw5EJTS6dEl+br61qSVm6rZkIPWEiK8wnLbTvLzDs122eJe+Do9uGrNqyWZlq0SXw6u5eMzvvWy30xrwvgZqtsSUw6/UwbLYRmc6QogqZB49jNJCbzjXpIWWNjvjgg99Q6DJBgeGzarpQUTSnE5/JPM172wlFNtmtC9o+eG/+dpXcBke2E9ED2JokrgBtXzL81xp2lk658s+ZTm3gEoeY2e+5g0LdYRcB3wje3sDFB/hPQSmbRqDRFjcB3L2Zx9r9zEUJcyR8SQNBAYgUMJvFMJmQd9pBp3mB+9uX6LfvRH9KahqGGSu5zqjrAdgbbJoxtq/faOM6nHzTpLXf2eLh7j5t6IK7hlUGa8kX3CkuuYnmqzhK1TMcnLwtB7tYMosYYRM3EFiNxsgK6fgI2eQQ1cIKj44LyCVtfmeCA1vNy9GydQ1DtcPeNpsd9B4SYfCmwx8XcbVaFe7N4MqM3Dc2NXrPeYzz58neYLbCz8ksiP9NZsbR8YnYBcyivT+3FyfJFN8NbGDpzfvKJie/JtMpib3c3FOpZg1HVfbtqjzPRfcHOF/Dj1NjRsgNyGyO01dYpbFh+Yf/6vfx7JNPVFHwUGAFpsNVjoKGvwrHF7XNarvNABJXBRjVkLa8EczkNkGqIMfYJTXtiPgy0iGCVApxinaCJOLJDOLxDCLUFxDv3uwXH7j0TibUMtDPYAxl3hyeTsZIEtNIArftMV7f3Ovgeny0h4fFNBLrOUf/ymb2otXHzX0PqVQOx/v7WE776DRuUS1msO/485wqT79v+eJgZUpFKaxt1FmrPxRkkM2m8OTs2IImhSvsP8iuOW6+8kw6xDIx7pSgLd9sXa7FgGLWbEIuqjEDNSTJ1uBvk6GymZAkiIbVplUQ9d5QI9/I+4VatAAAIABJREFU/jooZlHOm6mWhos7n6P5ZIrRcKheCxMy4so8LLKZFPL5LFJU9PJAkondSvAYDwO+Zr9TQ7N2jum4LdiEcIpVmKaX4NpPZ7MIUxkk0jlZ1V7f3eH11SUmE8661afHrDfAsNUGxhMNyGDwZgBhlUG+uNw5SRTQ3Exi3h/8hhqWm8DmJ8g4poFMaTZKSluUHsf9Kfnqp7/ksBN7bZ+V+yDkmoS+aemMpXaz4N1gq40h3M4OAR+8t5n3LkTyqYraNs4bswg3v+cOEIXP7Smx+RwWoKgIJf87gWgij1i8iHUkj+ksqgc9nw4wHtTRqp+jUXst+0s2YViebSwhbZCl3Wd3j+1NtvCTT54+zYrZZdrYvRevWZ0Tbw3qufjOA901cIJoXNzhGTd5kMXh6TuoHj1GIl0CAgvczLxlghSNIcl4ERshHQxwup/A2w/KCDmjaUWfZsIxDKpLmVdxcdr4M4MbvAmVTVOy7J/Bm4t3f38fSfF4zR6W/zOTKcO/+VpkjTDjsUERlglx5BX/TW9uNi3NO976LhvBFjMt5xMjTFJ+J0YZtNc3DrUyfvp1sKIUy8GGXtiz8IM1PN+bG2Wmw4KHhnm9MIe1jJFY+A+//z188xvfQLPRUNDQhncCHWPjeEaRTQkyR1hnZORYGcy0l0teM7NIPiv2AAiPMEgnJQuPkGkTskFu1LEotQVRCqiMCrrhIsnUy1aUUQNtjbDxZoN5XfAmj5tMjGgK7fEKz685lKGH43Ieb1UKSLFfF42jPVng9e09BuMFjg5PUCoWcHfF9X2Fh8eHODs+UjbbHIxtoO8SyIUBytk4skkqHQkoRHHf7uLy6hr71T08PtpHdEWGxUp4LyGNRTTAbEXXwqRBjfr+XIGajAsBLYulYARC1UpbYlEM6C+zXiOXTiLNvWaIpLFNOJaM9zqIY4QAl/ct1BptpGJrPDqo4JA+48zcWYWQXkqLWQbu0VAHNA9/mdUtpwiTcVTKeyjkC1q/mn3g/Ux4r+dTXF88R/32FSLriewBuE80RDiRVFWTSoVa14kwhVS2gFQ2K47/xdU1rm/vZHRG4uNiPEG/2cF6NLah51TbajKWkUf8ujYXmQgiv/LBP7bM2wVYO8gthTUccFfZtvURtmTxp+ENPii7bMNR13wZa/Q760z7P5/KKl3YfLPhaEHPURWN3Gg/6Q4en6/7L795sHAqjw/punb9344S7Y1fsFc30QE3v/kuh4gl8ggSRawiGUznUUwnM8ymIyznfYx692jcvUKneYfVnOWlSYI1586ZBpmUyRO3dj6HuyT1EnwDb7s1N9i4HbQ8SHaroN3g7QK4mpZJWY4y62a2ffyQY7aOEU0Q9rFgQFYDG4nqegdAPDpFJj7D45McHp0UEawmMpqnjajC13Ih1oh41u6e0ZiJX+cztqBp+Pbl5aUy6Uql4mh8xhk2qqBh4zap3oI6x2x5u1YyXKim4/dOT08FnZgdgDU4yfDQQaYm6XYt7uLb9pwjmzFsPDDEdHAHjvcC2VEvmHJTw2bdZ3ITeCz7oQ0sZ7NGULu7w7/+wz/En/7wBzZ7kAwXZvzMzMgbF4XQO4y55MGzjXTdcQXt+YL3I40wnZfgi0ZPAashViBBAqAknmPYxLZhxcoIplzT9SL8htla45qIjGvORiL7zJvLimwTZsvLSAIjJPG63sV1rY58OoG3DysoZNOYRWK4qjVRv28q6JycnClgvnz1EsNOR254NHZqj4Y4r92j3eek9ARS8ShyceCgVECpVFKArjeayjJPj/bxYL+E6GKsg3NBjDcSoDtZoj2aYbKkL/YCmA+RiMzFu94r7yERJGQ5kQziyGVSyKRC4b835OFHgJPDMnIhTxwekKYdYGMZK3LY4/IYbw4n6A1HyATAcSmPPCsp9mmicQyGQyxHfURmI7kUknAwHVG6P8R4NJBAp0jcOpd3yctCWgqGk0xIY7cVLl8/Rf3uAvHoUtTbfC6vdc97l07x76SNH3RVRpCkFcVaw9Bv6vd4+fI1up0uVqzg2j0sGbzV5LVxfEyWeGBIx8B7JHFVBJGvuOD9Zhao/eAMZjaiGTcCbDv55s0Q6ffRlnK3yyLxGb4NN7Cf8T4QPoD/NGqhD+RvBvSfFvRtH//1Q0VTS3b+Z69lX9tpvbrzwIcl35Ylo4P4U0rBOxrPYwlSjehdbRPLY/RcXgzRaVyjdvMag84dIuR9smWjiRoctUQLUPNY8f2FT13T5krsoPGI6fbz+wbn3xS8mZUbRSwaSyDC8njBCfF5lA+fCDIJc2UgCDee0Qyymnsp4QOQiC4RBgvs74XYLyURj0wRj82RYDm7IhNhpWyEmbjBBJzVaZmusU1sHioD8/XNlTJs76vN58LvEf8mNMHATTYKs3aqGplZM1shFMEynPg3X7tcruDgkPau3kvHGByqVPzIOyfOMUaKK6Hdwc4Mmv/zOLfUf45Jt8ldXVfZeP2uZe/6EjwguE5ZUnPt8rDjVPgf/fmf4V/9/u/h9uZG3F5aCzjOqYI3M8Yt/dRBc8rAzXuG+3A2Z7DOoVDcRzyZVZKgQ1XukOSRmlReTAmVi+yHuJFwPolx1+5szVwFaQ1tq+ZcyuB+ToUBZzrGMrjtTvDiioKkFZ6c7Mvzo8es++IKy+kERwf7Onz74wleXl5iNVvh4dlDpDNpXNXruG23FJhK6Txmk7Em5pRzGRwfHopBUm82cd+8x9lhBQ+qBWA2EgzH7H+wiuGqNUCtO8Z0GRX2m1iNkUtGkM+EcsLkAXBXu9f+2a8UcVAuYzIa4tXLF6rm3n18ilyKg0FIuzbZP4U/AeaCu0YMkktyvVdIR1coJM16YzRb4bozQK/XRXwxQTFOvvVCMzpH/Q4G/Q7Gwz4W8ynCBHnbBudploEM1HiNeY1s4+Dl8agDQuNcY+l0xmXdoYI3MXOjurJdy4leZmhG/QKJI5fXt3j27AVG/b6m5iyGYwSC3ox55VlZ3GM0riIMxwMw8tV/YJm3Ued8Nuv+3nRoHbPBqwR3YZafEr/d0v+bmR9vKO52g/ObUMmbAfenZeS7sM9u4P4UZ/unBm8L0oba+gxmt1FoDUGWs0vQIzuFSDyNdSytDInE/zmtP+nRoRJ1gdmog2bjGp371xh1rrCaDc2UR1NuSDUymo+97zYDt31lz8BvQvtc2+LYkm2Xebus0rN5vI2BDgXhq/RfTlArhlzpRBTBTOlIWfeaAUEOisZK4UIUNhyF3MvYkKI3fjbFbvsM+5U0KoUUkVAsZkOsF1NJkvl5CC8QxxZlzlHsGKB5IDCoMWOlk6E/rJmR0M97SfOeeBzZbEavwUk2PLi58Gn9yoBJOKfb7SGfL+Dhw0eGdTpqmPHCndOjm1Zk02e2mbhXBwsX9wMhSElzFDLD652Nk4c0Nlk58U1rWiqQilM+dWwaq98b9Tr++DvfxJ//6Q/lhUIMlZm3GCzO98Sehh6Wnq8yf6MIY77kA00hGZaQypQQJHImAZffuGvIRTl8wTxHFIZ1rnt6oEuSNr0hl4z4KtqxkbbKZvd5JcWPajhwcxbF85t7dDls+KCMSrmMeneI+l0NlUwSpwdVlf0cqv2aDn9I4PT4gSqQ1zcXmEcXODs8RCWdRbs3Qq3Zkh8IPajZr2h12uj3e3hwVMZBPlSGy0C8iIXoLGJ4ettCe7xAPJlGLplAIQGUskkZTRELr7U6OL+51Wc+qO7hdP8Ak0EPV+evsVfI4zNPTpFJ2DCU22YXveFU+HguWGOvlEMqm0dnOFYiUEjFUEixpRpFd7LCX7241uDpYnyN00IK2egcs14Lw24DvW4TswnhIBPS+CpOTzJKJTPHKTKJSQrjpy8Q94Q3iwvUeKaGgpYIVmmq6iTDinj8bIlEPEQqncFwMsVHP/lE1dyA038GFrwZKoy2zerYemiTkfVzBJv82j/8J5vgbQHcaD+6SOsmOmIgT/GtZ7YgDNes2jT3dtqN21i4DYw+8PpJPP5ndrPzN7PmN4P5LiztoZRdDxPf1f9UgHQZmsnMXfPP76ctAKMFvXXq80wOepiEWEU46YM0uQSWnEi9MiP6JU/7ZRTL2VKNSjYw5tM+Bu1L1C4/xKjfsEkbaiKqZ23vuPkgLu/XXx6s8X4qPnjvBnD7ng4cDxltDKssuIuryutc01GwhIPTd3Bw8g4iiSwWRNcCYt2knzF4Gz9I8AMzY2a+Gvi7Rhhno2iGo/0sTg8LKOQSCCIzzCdDmc2nwoQyUM1ypDReAhvzRCeGfXF5IdYLg7cClwLo9sZbaUnDoYUwY//sfQMxlU6pZK5WD/D22287Cp7pELjwTd3pXCCdtFuB1g181kHnrWI1J9Oer9HQrNEphNhRBG2tmQhNOPZ4ZE3UkH0BelNPBaMx0+T70r+lcV/Ds08+xicffYSriwtzHRT321WWmyrAMm7dZ27yGKlkOSRTe4jGOIaMkvWEaG0K1KRmCiLxVFWjjopv5ehjlgGYt8x2hZg3z7aeFFfUBX/XynRDUighH0bTeNXo4LreRCGXQ7FUQqPd13DfJwd7qOTTOnK605kwcDZLTw7PZBp2U79Gfi+Dhxy5Fg3Qm65xP5ih22kjGyZRKu2h2WpgOBrgyekBKpkA0QXl3+SRp9CaR/HJdROjVURj5gphHHupAOV8RsM3pusIXt3e46bR1PUX8znsl8uYDvpo1e5wWi3j/cfHSGCBRm+An7y6wmg6V5DPBSvh4YVSBedXN3IifMgDpFrAaA41a3/88k5Jw34qgsflDDKrMaadGia9Jvrdpsy0EhTmsVnoDKO0v0QbNkEWq2M/sJhrQ1OnBFfZABCOVmOlSgsCBvBEaJCjkWOisv7ln1fnF5rQ1Gt3sBiSbmyuhYIGAw5WMZjSqKnsJjB4//o/McaeC9z22N0UELfgSeORt8CWB7LJJna/thvEN0HYz5Z03h3C3RzmvZtx+wD+ZrNu+99ykbZrcPC1Qp07XGwh28AFLmgNQ9aRaRxftjTUo3XqUJMsUPdugVQbWoucvtEpSZEj0RQiQUqUJzaWtrxqil5InOfvkffJ4G2Tnc0pdYEFGSj3r3Bfu0C3fY81fROY4dLoZ2lCCNKedA/0sLdiEcNinfOPo1O5VrHRDSl88Aep74jKmtW4y8QTl0ghFpaQL59h/+QJcsV9zdgk5kk6Gv+Q9idxkKdvsnPvBhdo8K8w8CUSwRoplrLZONIhOblr5LMhCrm0Zeryx+Brka9ulEgqLC8uX6nkLO8VsF4TQ2YWQzMhI6AnktbIYbUgY382/CQ7nypbY5BkkD08PBbuyq+bcRWpmyY/9swaiTlckuvXMjv0fLj8TCZgMuaJrCAcdOebfGKJyKLA2Q+wvHWqSX8gMVizbGUgZ9WgjH691MBcSudvrq/QvG8ogPtMn4casXxeNweN8EAK2cDKZJDNl3XAPn95i5ev65gvbZCGP8KtiiAM5Pafd/p0xk92DLoduMmRfJ7o/GKcGtdDhDaT0URJpNDN4inc9qd4fddSJZBOpZRxlrMpYdRJsjIYvCfGC08lczioHKJ230Ct2UBpv4iTgz2kIxB/vDehqOdeFgCFUgm1+zoGwwEeSQiURHTO0Q0RrKIJdOcRvLxrY0IVPpYIIwsUwzj29wrIZTMYrQO8uLlHZzgQvKYmc5DEZDrHctjHu0clTbrns3t5U8ezi2tBK2+fHYg1w5jVZ2Xx6hVSySh+5smJrGRvO0M8vWrjtjvDZDRAKTbDg0KAvdgcq14Dk24Do0Hb7OechzzhE9MM8G7wj/nZyC1UW5ciMYNENQNAIqGoiAusBPw8V6okk6KeUm1L07gk0vk8ur0+arc1DHp9zPsjk9675Jk87yQNzeh1Mh5rHwjK/uo/3MImPpiaQc+OqMGJRuyg32aHZky0RRx8JuAPA5+Zb0QnPrl0WOK/DVyyG7zpu+DQAmkT9D5equ9UWVrMblNRys3gbIaJVorujEVQhRGJmoJJBCY2JYlrB3n9icTIg85grgkj5FiayZSfJ69nJJsPGuo4U6KNi9wMq3kfbWLgtxfod+tyKwtYXundmPFZQ5i8YEO43P31mbUvf/wB6K/e4WHKOoX58hAwu002tTiZJZ6uIlt+gHzlDJlCFUGYsspCrAs2KN2AXR4orosvlriz+hUWrik6ZEvYgUP/Bx4+yTg3eYB0OqFGJhtVlBKrRAygTIOZzv39rSaK7JWyCJMcZUY2Aadym4kQrT5pwsQAqHmVElHEBKPQCEpe7NEYyuV9HB2dbnoFfAHbPlv20/ZWbWEvVQNuopJU32oUErqy6sfTGtWkJI5BgUxAbNPDEo4+a56myrRnk8kGh+Rm9g3amJvVSfmyeMLa2eaX7YVCiQQdA5nFExJiKZxCozXE17/5p/iLv3whiIv0Oo+TG5WR8nmfOCj1cWoH69m4VWM31AAzl93408yC/yZ4O3kXf5aC73lAt721gmi9TaP/AKVUFA/2i9jL0taAjtT0Mxnj9q6JbDqHSnkf9VYPt802ktkUDqpFpMlJX6zRH04xYHMwm0OYyeG6VkN/OMDhQUWQRWQxQahxg0nMo0lcN3qa7k6oJI6FmCPFTBKpMInObI0Xtw0dNAfVsoJWZzBHf8I7NcfnzvZwXC5o8v1Hr67R6g/whfce4NF+HpiNMVpGcN4Y4/XlJarFFD771gkKmTSe37Xx4/MGBosAy9kI6XkXR6kVDpNLYNDAuH2P6bAnrxfvIGSUVNphc504WZ9HxFw1tFX7bhW2gkq8p4+bwZsU7ZWulhGZdMUSSfmXDwdDTDmWbjDCamp9GgniImt5eJP7zXvAAK618Sv/wHjeCrQuDfHBm18z7u52FNkWDtkgQS5mbz7JTsPHBfodjxO9ps8tdnjMfw0ecd/bhVEE0vtrVMLqEUvH9XaiDcI7Ypc4+NNk5IaRkoPrTwDfs7ShE2TEEiJJA9EcIlE6BqYBMTb4woQ+bPMoa3eDh4Uiyl+ED9fTzvgO9D1gd3iMQfdeGXj7/hrzcV/m7YEMqQyDlJ+DMf9sXJoToGyORVf12GR4y/9t2pDjSSgjsUYW5ftBuoyDk3dROniCaFhCNEGs3jI6ZaAM3M6bWQEs5qxBtbgsmzUJvP1RbqfPZ4Y89G8gHzcWs0OD2Rwz71QYIJkIkCE3ORbFsN8V7YsZ+/5eCvvlDKL0Pp6NxZulGIXNm+lsYng73fSiFrzHo6E1iEgHy5dw9uCxsnTSt3iQanaTh0EkgHPeGsp4HLSkrMgybg5fsOKS8mlmUMZL99YQCvKsOmIckWYNTa0932dgEiCIaGae5JGIRDrcK2pGuaa055TLdIvB29EpLYExF8XVambCoFUEtfsevvmdH+Gjjy8Baghc8Cav3OpMLmIbnLypiiVs0s7+NwRv3xS3MnXXDM6Qq7UphsnmYJCrt3F931XwfrxfxGExbVk3VYeRKDqjEer3LeSzeVSrR2j1x7i+b2LCifJhgFDGhBQsLcHhJrliSU3Ry9saeqMh8rmskhbarqYTcWTzeSTSedS7I5kvPTjeRzpORH2lIM5rbI/nOK+1JJY5Oz7AZDrDTbOP285EUMnPPq7iuFJCo9PHj1/e6Do//84pjgpJxNdzjJcxPL1u465Ww0k1i888OVJF8JOrNn5y2dL3V7MJEpMmDsMF9oMZlp1bzLoNLMZDsVak6BXMaUIh08NwDzpo2ZduOzMAvLmZnpA3ipNK3apt5pS0FFbvhWIs0mInY31tRZbScCrmCW02NDaStsixmOiSTDL89KjIVz74R38tePus+98UvG3Oo2v4bbrztsL8QbALgfigy6+5ISybQLzbcNzNxnczfb4XKVo+YNnts0zcTO2M3sUbTV46cSIVOJrVaXCITZ+x63bTIq3mUQef37cGH6fiqDkZY9lubnBmW8lDzFUlLnh7haZvyOlv77BIoYjc2iaaQdeqX6HdqtmpTjcyZpwyAyOUwGBoQd9GzDm8xDWdjOHjArxrSG1gIwlRaLMZx2wdIlM8xoO3Po9C+QwzTvrhhCBKiwk3kH4kFabjS+vQMMmw91fZSPNd6bc9WJ1S1Dmaey9vUUrpPUEMnYuM2WUQw3w6AciVjS9QLSXx8KSIQiaCeGQuA34+TykNaeTlKanelc6pHLlhmaE/ePgYpXJZGT1/Xi50zFoEwTBzdiIG76/hON+8bzbL1GiFXB80rSJ+zc/lG5w2KIK4ovci2e2uWNjkAeGVmAzazIJMwcnfdd7kPiFxCY9mtDos1OAwN6hCASHAbb2HP/rWn+H5iztE41kJVyQCUdWgVe9WOKEy1+TeEbj5Rugm85ZG3Jm7bVgmduRrBW0cOhm8TSgzjcbQ6I9x3xkK0jqtFFGgspN0SRo9RWPocap7t4dsOqvJLqPFGvVOX6O9+DyoNOTUI/Yx0uQ0J0N0BmPc3nNCvNFLWXWRfcWRaPliAWE2j/veCL3BEPlMCiHl6LEIUkHUWByzFW4bLdEXH5wcSrh13ezhVZ19hTE++6CC40oZjXYPH13cYxnE8fiojFywQBhdIhZP4aJO58AGHhwU8c7jQx16f/m6gafXHVXU0eUMwaSN/eQC1WCGWeMKy35T2LwZUvGQteBtPTYLwAZ5+lmu2+TW92v8nvk0285gRVsDdHCNS806mIzRHwxVwcstcLJQ5r121g4M4FKY0jTLKYIVY3/515h520nu2Q3mRewNlHYmlbvlZKwHN1XeQv/faE6lBfgGO+X/T+YtBaaGHzvbeV8Kbnp/TnLuXBHJ/5hSHivqVQpBSBiEjSbylS2TsXKUzTpiotw0pKiRFiY/PWVBsxlFOBSLRJFMEmowea7MyHT4uk/j7pfDUaw4JVyjrjSvZoH5ZIBBr4lBty1a1XI2wWQ8wGLGU3cIrMlmMIXZBth3+ZcNq+G1MqjYXFCNOSNfWJoQDh/OIJquoFh9hOOzd5BIlTDm8BTxuV3H2wVvSynt/OVnsuBtXtn2Dt7bevucvUCLPRDK/xl8GWsFYbDjrhKR0ENgAZPZMJkpkQlyyTmOKmQvZLCXiyOIzLX45TLIzJg0KLmlmZqTrzUjzqgDOYryXhXlStXWmmaI+l7ddlrSlr1jw0W82yCvSXAQuenRiJzZiMnztcQCcoORmXn7g93PUbV1Yv4mShAc39Yf1sYZ9zbKlmm9mbQoG6cXB/eV6LfmzcHgcnndwh987Xt4fdFAJMiYmZM8hix4GwzCA8pN3HmD2KrrcLCO/3lN1/EUQSYb2xJum3C5Co+SeZbu4+UKkzkP8QDpeAwJVsjy4GHZHsN4scB4MtE+IP5sv7M2deViIZm5sF2yhMTOiaA3nGBIvF+j88wjhBUnAz0bcITyWhT5dLqYTMlggoYf5DlgeK+o66k3OigXMjg9qGittkYLvGyQ4tfGo/0CDisVtHsTfHzdxjqZxulBEQuSBMY95PJFTJcR9HttPDws4dFpFaPJHH/+4h4X9z0bOLHiBPoOStE5ysEUy/Yt1sMWkpoqtdgMmFbx7apPk+LzuW+D9+5z36U7fzr2WcppSRIpuha8O30egiNzk6T6d7bGejrXVB1l/m6rah3Lu9ecThW8f1qT0C/Ovykr3r1A//tvMkX8f/vTR1nzvwVs4gP+Zs25cl9QiIK3a/I59zQFO2fKLihFTTua0cRF7UuEJQSED2Khcy8zcxmeqDYZiBvLBi3YUFof2PH/8fbmT5Kl13XYzX3PrKquXqenuwezYgYYbAMMNhILAZACRZGUKOsXhUN/kPyjHQ6HRUu/maJp2uFwOERhEU1hI0EiMMAAs0/v3bUvub5cFeece997Wd0DkFaEG6iY7qqsXN77vvPde+6559p0MrTZbExTHHRLsUeE9QBcwHUukk/CdmTFTDokNKwVcqICPYMTmyMiZRv1wqaTgY2Hx7a3e8f6p/tWLrl1ftBm5LdFa3CxQKbEQisOM8ieMC4Jle2G1TvnrYFhCxdu2Ma5y4zEsblK9BbW87Ao5x2KfJegbhj5A3h9pBknVGvcHafmxGxPrxSzkh50GgFcHXw6D9zqgNaguLJzqxYTK85PrFke2bXLbXvq6pa1YENbMs6ZhCYcipXxOGFhGbafOFDwHggey5U1Gm2qTjCUQLXdlc2n4OLVIEMQhnkUOFpQFaG5zgUPjLILBQ5xDfBWIUmDp1XI9ZbzMGBz2oQA7goVRNz4o05QBTkxBShGA0ZUT0WMy1Q5di8H3ggqbt3et//43R/ZvQfHVDVhio2eMwZU4MMCvEV7CYpzctMUuFUkw+M0jEG+JtkcMq1JFUDd1oApOcaOaWgHqENMy+FQBrS7e/aHFTljgR5ZotbnHL9D5Qy6PQH0CHdWmvDig0Fofodo0aWWNF/DYcKsYmXFatUmi6UNxoklbkiGdVivlKzbblp/lNjR8ald2GhT9YKgcbyq2N0+aiLHdqFbs3Nb23bUn9nrd/ZtXm3Y5QubNth7YMXpwK5cuUxJ5nR0Yk9e3LSL2z07OB7aT2/u2/F4bud7DSvMRjY+PrDKdGDdwsTKk0MrjU6sapB9Tul3MkXhmtGCipLIvrA281RzAOrjsCsYBK4hdIjAG79cYyctrs/RQODNIGBVsPK8YAWCN96DOjq1V6VgIQ0I5dbv/oFok3yEnI8qzr4ZFn3OcOCPA+3894JbTF9HhiGPpU3iguQ58Hjj6rD0aCTXH6n2X5H78PFFA42V2laubjL6LNc3bAEHNlInWtgEbtIb2iw0nWFrrQqSiH6Y0k/HvIDQamJqNXlMbC4OHw4G2jkwePumHn9yiEO7OCrVi5nSMMqJ0B4Ozwz4piNynQ3t1s037d7d9ziBh9M80kYjJ4iihsbaE2MYZgmrAnyDe2zyaPYuWKW9bd2tS1ZrdWzmw2SVsYjyUMYUnhjueuhj2ATITOro7Q46BNc8eNxoG4qJ7yguguul0ybpJETE3uTik8bRuFArL2wVli4dAAAgAElEQVSZHNkqObDtXsleePoKo6BGHYtRkT+GPsDRjUOgaRYGugHvQVNuUOy7fOWadTc2HNjEsQJoGGDgmvCx6owkW8xibEbvyX51ZZNkQk8aPB5KEg2GULaAv6d8t/PnEVVRWshxafLuDj4zZnSqABr+2spOxY+j9hU0CK4nliGKy3V77+aO/cW3f2g7+wOzQo08dIwaVIaHaB03XdSP532qu6wBt5RPpEzYOo9HB8hnsXcK3ojxS2oa0+g8FTpphEr1B17RteXIBiiRQ9qPtT/nMN4lIhlawBZ4fmPN4iv6FDSaC2PV0A6/8Ok3mZc5LQBqGNyBdSx6iAOMl7AlKNKPZDRO7NJWx9pVOXXOi3U7npXoJdOuFa3T6dnJeGE/v71jh8mcdNxsCGBv2FM3rlH5gyLpE9s9azWq7Bx960HfitWWXb/YteXk1E4ODm18cmCN5cTahYmVxie2Gp9y74O2Q11GqKOaD2b9xjzbPFZy7btElI8/M4OAa2eByfJlq5SqVqk1aBl7NBrZwckJMQX67hK8TmaYIIGamQM4GS/N20VwA5uK/yrwPgvaAc4RiQRAB3infPavAe/HHRjqpANghsLA3RuY+rvcD+5s4K2LLSvXtq3RvMiIG23ts6XMesIaVBOuFSUiRaVnAX2ApQIBtwoXOVw8gB4uWL2OGYjiPrGhaKnhmlqNW8V4JA1axTWgX0cCac+ECx4BGApCtGyFiJ83QgqNu7fetlvvv0X6BDas6ezLGHLGCFn8Pfh5FFfR9l6rb9j2hSdt65wacArVljU7PUrpOIiY1pno/HOwcfBOvUE8oqeugQVKFV8xIBZdaVGw06QTGV7hUJKdqigVGYuJywUYBA2HxQoZIZzcSsux2ezEKja261e27CMffsounG9ZsZDYagkli6giyiDdqwR+6LgvkkfN7coT1+zS5StSVaTGYlp1PISZNWkOJgvGftTjqQm0bPKRPpuGYpQeojMUmmt0hWI6+3ohPvULIQefDWuIIRCI3AHm+KKShJG8V8rToqrksRziyzWDCAyAVbP33t+xb333R3ZwnLAjFuAdahP8F4cX1lp4mTD2Rjdv2i8QkkAPahh563Om/cFpIBDFS9dXFaGiwrRyUGZSteAjopDKqhC3lRQ/aBziQc5iPYYdIGKX6gf3DhGjanhSDKn7Vbp0AD2oHalnpKFn8wlsFmroncBaKnutCHtPBmRo+kEx70KvSRoDPDPa+pNVQwc6jppa1YaLld06GrD4ifveqhTs6vlN2+i07eBg32qllV0+h3mfC3vv9gO7czyzze3zdqlbodnWyXHfTg4PrLKY2ibaOUZHjN7nkyGvvx+LNNQCDch7hOsVdgceAEatMOwX8kEusZLBO4QPyoBqtYZ1kTkMh/Zwb5/ZPMIqZj3QkKN4mWAMIXRBsOgAeKPpB01uZ8A7QPODaJCzxcQA6/x/gxqhV3G6eNcn6kQpKCP1nXx1VcM6eIddreROgOygELiQvOsdntXoKJyj2FjZsErzglXr582KLUoAlUDKt0LWjhnPT2MjRgz+KGqOJ7xoSANRxAGXB74Py5XZQeqnrXFTTAcXU57W+D1MyYAaAVEe/TAKxnZegASAG5I06daXVGmgKQDg3T/eJx8MpQroFkSltMFkyoUIs2pLfM5VlVnF1vmrdu78E1ZvdFmUhewIfiUJ3gPawnmxcKgg0vIOMMgmvciJyJOyNU6z0Vgz7MMEBUCmsgr58eoEbyo0cpNwWKBN4RNajjTlx3crdCQssr1ePilj67bK9uSVTXvxuct26TwGDKgQO51MbTAY2XgIKVTB2p0Go2cAY78/IsheuHAp9XrA5oH6A/dSMy3hrYJmIbxvqEDEvyoM1ftGdI9Dhpz6FN2hCaNjbKTQg4sqktYDyhS8Bg8AFj7VAo2f41AJeRgOArwWDLSg42ZQ4IMt1QCFdQc3uplTUhpi/e77O/adv/xb6w/BL1fZPh3cPWsZnP4DwPMDgfQUDkmArrhxADBBHlFbqW4V1D4KNTkcemyjc0y05XKFqTGgpFY2no6oXYfSp1ptpFRgas1A7TvUNCBFNKiARfUSfUc5oCS0LLIjRq0DVhCKbBgkuaGXDlx5qDMzwjg7GJZ5t24UkhQUlWw8RSZXZIRdKcgZHBnnvNCwIqhCHIiYMm9mp7B0JUW/slalZL0mvM4Xdto/xkwL6zTqzKD3D0/tMCnQ5a9ZVMPZcDK1U3iLTMbs8ATnffzwjs0nI0kFwY0zeYXlgZwlV7GuHPzy9Fk+KzvLIFScOuaxWK5aq7dpx8OR7e4fco8Bb5DFlFDQhNUkTNZgkuaYxVqJDyspfPP3/3k+p1rD47NceB6881H32TeIJwnPksfJDPPgfLaY+YGvSS5VahGAGUt0ADV+wWgHkWbNVqWOlRrbVm5s26rYtvkCQCdul6k4wJtNGn4Skpf1iffU5c5JcSDyRsECxTkoJ8gJqzkuc2/jQYCoC3MUE5tNR5ZMRqRJ9EeLXZNb1H1YgdUjv2qMwvF+YD2JhbG7c8/u3X7XlsmAHiNouUVzC4AIwInMYY5iarFhteaWbSHi3r5i1UabygV+kiKiJ0Sr0BuPmV6jizKKypFx8LGczgLXvJo1alII1OpNgiNUOvBDZnOWhiFKLhUG8vi+zwCl2sT5c7xfbO4glFglB+CzBIy5npjxt7R23ewTH7lmH3/pmnXRvIGoaoGGl4RmXyoIKUJEc8t4PLEH9x+ysxKeFfA8iXWGNRYGVyouAsBVFEPTCVuSfQoUzK7QVYeGJlh1Yv0BxLEcSHH4BBYVMjUeUBG60YsC1wCFTRTt0BJ/eHiYFj2xduXrosKnmoKkwGF6TX8UWOJCAgbaq8rmnO//6Oc2SUBNoElH3plKx6OjMhQwyL4AYInNl2ObzvGVuHwSaxsHS83qtR5HpJWLdc9mADyZ/JHgbQDvpY0STQvCAIhOe4Mt31q5Dvy890FruGQRmWlhZnOb2IJqcdnsqtmswq9SAYOqVWRNszc+r2dsWA/w1q5jU6nvgW2HRG6tluUKAxqw9yAfxIGM4jV+VrUSvo+DrQC9+somSJHQOAVcgG+OK7Jw+HJOJtbrEgXWpY3p4liw5bRvyWRMO95+f2DJ4NRq8DPvH9jwcMdWM9WmsAax+0BxchgxumtzSJmPuMNpMw74tZohs5LMUA1NgYVqw/pYk8MhAVr1BnwGswoadUDZzDHwOfPnwethHf1/Au+zEXp8jjyIfxAIn43Wz4L32edKD4wUvH2yBekNojIXPTjtZalppdqW1VrnbFXuWrKAIbuoFhYayVUj/XDtpmu+SQP4MGXYSS7BM7E7D1pt2brScQ9dhAyi5PcMcER0PUX0AsXIHO3T4PbQcQgXMYCShkyEppyfh85xmhKOf4IPRXSKRpi7t96x/fu3ONWmijFq/jkRKc8XBTkEdrbt4hMfst7WJRoXYc4deVh+PnHPcF7DAQTwLGEcmh+oWCDi+7WrEI3S8Yzvp26tVscarQ6jAnacxtAHr3NIQ+3DOML73VvNlFEhyseBo83Prjj6D8ukH9Pqy0U0+izsxuWOfe6V5+3qE+csmQzpyofoF/QFshUocfA8AGEUM/d29znmDa3Uk6na6QGUdAvklJoCARnvAVQV3oDmZtZJewFaoJh4+HDHRuMhDZfarRa/h9eWagQHGkbJxfAEjXljNIXI26NhADle/+GDB+RVexsYktBMzdxAkQDIAdyM1mm2BWMheVMUkP7PSnb7zqG9/sZdrlXwvlTupI6bKpyLAxfdYoWpzZdDS2Z9G08GBHCGavRUx9rEvWlas7bNiTtQnmAmpLMbTjlBIggqY8EJSH2agsG7umv1GpzyPBPNqmHipUP/jnmVhcQmi75N531bLCaawrXAvUYnIIYkdzTtngOSVWxzsavHAdCHFw01u/lqYtOFqEUAbLlQYz2gYMhg4K/nfHNB483IxmNwhe9NQPoUAYPPNaViw7MMNPFRX+0ytekcthaqHUzHp8y8oKgfDcY2Oj1moXN6smfz4TG9ihDFJFPscXVIo4cBnwV7Th9E/4kMLOohoWLKizVIRbGHQj7do2Ru0+WKBVs8Hy476RBIkxcrq2CdzOdWmKlISo+TcoXYg4Ci8I/+yR/9ysg7D8i/Lko+C8wfBMT4fr5Se/Y14nA4+/sxsV5RpMsxECkUa5TJFWo9K1bx1bXZqsoGAhTtwKelCiumjS6j9isvJwJFp9SKc5qL0kF2LiLlhwoE0ftyyuh6OOizkWQGvwtExrmovMJoq2pltNm7goGDJhBdRucqB1yggxEDCiARlPH7cHBs90GfHD5kYxCaCgDwcCFDwRXAvX3xSdu88IQVyjUbjEY2moxshmwBzn6oSFPdIC4Sf0fnZQACPT0YnYp344KoQdeuyeX1essarS611VASUBufemivyz65YOmSqE5RpehS1VCVwAIXmoJUbIJkEpFLEeO2ijNrVWb2iZdu2Ec/8jS338nRPvl0OAsOBn2bjIdU+OBzjUaJzWYL63U32GKODRUuhMEBCryx4eFnjwHBM6dEBN64xzi8Do+OOd+y1+tat9vlhgLFBMULAJyt764gYZenG01FYxSid2wegDNUD++++y7nXF68eJFLVl7lOjTwu7jmyHBw/3GvNeOyYlCH3by1b+/dOrDpUi6CagEDradIltQDoz9kb3NbGppaTm0yPbHpbCj6hEorKbDkD16zeuW8dZqXrAwPesCflI4eSAC8cd9Av8w4nXycTK1ea1mnjYn0bjebdlPjU+kgp4QUUfdqYKPpgY2TQ5sDeDV9wUpWt1qlZ436ltUrXSvBDwjBU/jQU56L97uwWgPR99zGs1MbTHEIzFiWrRabVoHgoIQDoKWJ9u5JHlEQMgmCN+1l5zZdaR8intNMWDlTqmFdCpgV3AXnUM0gWzdSnMjgQM3AnhWRd2k2tvng0BYjgTeyb2SxwzFMquY+DUp1oRBvhPIuH4HnmxtDecTHY9oTBi8sVhzKMJ7NORQ5MjUW4DGYGCoqAPp0aotJwpO51YAyq0IHTngBFX7n9z6YNkl9M8NX2mVT2qZcXWt4/Tj6JP+AAP+zhc787+UliI+Cd8ad80KRA8bUkZaV6j2rNLZsZjWI02wKH2t2R6mZQ1imJgUeHg7X6Wt7kYwSsyhS+NAEpKrsJlwBuPs2GpzaaAC7yKn7UyOShqWqRrixq68IagSDb7GRZUrDw98LUvgvh4qiSOTStgYmTldLNh+f2uHePTvY37E5bEg5u65kG1vn7cKlJ63ZO2fLQsXGSWIjTo1BxyAoFoC3jKGofHC1hCIDH7Lr/uQh6SP/DpCBpAsZSLlq1TosLRt0JgS1woJVytVld5TSN6azblXr495QtAV4c7hseM+k4I0ACbMxZ1YrJnZpu2Uvf/Rpu3b9gi2huUXHYgn6ehRqwGbKx3iCyHvvwFrNNq1CR9DHL0SpyLQf99knkPN3EKHOyUOzEMvMTSlQgonziwXBG66G+D4HHg9BeWn+oeZrivvG9cRjOPatWuN7Oz05YbSF38O4N1Ax586do24dvwMOPQqX3Oh4nkrJJ/Tg3zUbjVb2zrs7duvusU0XYZoAeIzMUMVTFXAhAZnabNUnYAK8l6uE0TMOUII35uYAvBcwF9uyZvWC1coKIIhWHu/IfwuvgprI0ibTMX2tIT3tdLboHEgyOWsF8Fmf7E+1xQpUw5H1JzuWJOBqNbSCDXBLHBaYPLPN6L9SQiQvio17m66XODymVqnNrFAa2TA5tuF0xCEKrA2VmlYpdK1W7lkN9SsManC1RSjOGE37XpotJjaZDUgf0Vud9ZuKQJp9GdgLyAAwy1AHEP7QchicCQ71ZMq5nBUUz5MBzangCLqYJcyukylo0RnXFH2TGNg53RrmZx6URsEydorWkyR+GG83mS4sAc6gBrMqUI7IjlvQlARuDD6G/HJuK3DeAOqVcRA3sASZHmmT3/7dD468PygCFuBlhZWzoJ0H6bPc+OMA/nGR91nQj/cSo9J0dKDAJo/tShNt4F0bz4oEbmifVYeUm5wkPK4kwGLyglT62jHdndOtvW0dpzPoE0yZRi42H9tkdErPYjTuMMqMrqucBpOcdgXplSJXOQp6aO4HH13JPAonlUMTf7xOydpN+EWPbH/nge3vPiR4YxjBhUuXrd3d5A0fjCYEb/HpKpjirRCoAN5OA7H7kCoMxXSMwLl4Be44ZECXQLYE3R58wMtVTG5xQA+jpmgX94YuHoCpK5/qxmSxqFCAsgURNvTj+J74XvwdLdelEj7n0mrFqTWrC3v++Sv28seetW6vTqUBrgcNspgGa6Yl/EJ+/vNfMuK4ePGCrz5tIF43KHdgWs9uxmx9kn9OG3YgjQOlBDvaMmkTAHgog2BExeYJem9oQAXS1ShGsauYwx0kFdTsyiWB+8GDB9Ssw7scG4tFPpeVRqEE7wuZGjKIYrlpk3HB3n5nx+7cP+GMUemVBN6KMJSTq360sFVxYsn8xEaTfZvMThg5SxKCNa5GHpikrRY1K9uG1UvnrFZtMlrjWAbQBa7DVr/AnN4+82VifXhXLxbWbAIwOwI6/0OJqQdrS5vafDW0cbJr/fFDm81PmHXi0MLhMZ+iuNqyWuW8tZsXrQ4FFPYbiqdk7yAyAGc+NiuNbFk8tcmsb/OlqEoal1nVCsuWVUs9a9fPW6OCQQjSuSsZCYs4/BuqqMQm01NLkoHNEkzRgQQXhX1sP8kQSuDJcQhQJaZObMxsoKcNo/Il0ltOiy/MxjYdHNtkcGTj/gnpu8gyNVxa9gp5bMtLBkOsEZgVntyYWoWAMwENUijSkGpZLNkAfPsk4Xs3UCYYyI2JVKACOSsT0tcii+FYU1hvPCB+HXjnATzln6m3zhoFzkbI8TsZdxdDBHyE2gf4geeplLWQ3v9BtQQ7ANENKckcJmpXMZC1BqqkRlP3OQoSWMjkkFxKxRNfqSVuZcjcmFB5IiF1QP5zeaMIPBmQZs5HloxhlzngCalipEJ5NnrQ6U5t1nALw/ujGVS044dboItr8FkkBeMVo9oCJkZQWFSrBXZg9k+OGcGe29y0ar3OhoExOC8AB0fUYUCwu5vRp4T9u/p8aUFRdqzRKRg0h5ptBN4ljNzy941/F+DxQS7IaYO0i9Zb93ktkabC7kCbO2THoppwzZCFxExCcJlo8cWBseKUoVpxYY3KzK5f27AXX7puFy5u8mcw6BnD3KiJ+YEdAup0OufEkePjEwIueHyCtE+Ljy5K8uDVMsFchxlqCYpqOEoKWvuixlS1201OfAHwSPoHX46a676l19ZEHXCOUhnhMThA8J7UbTlnGnvv7l1urCtXIGV0kHTwRrTFSTxQ8CToGoVHeNMGg5W9+fYDe7AztDm6e/PgnVOHyOQK93tsk+mhDcd7liwGynrot4FMiy0yVKUUVohce1Yv9lh3UeOQaA/YF2t/YvkC/CHRmJE/Rx0Arn2d1raViuD0dXgIL3XoL2EJDMok2bHB5KHN5wMrlgtWwWGPgGmG1d6xWuWitRoXrMZ5m2pIE9OMiHNhsxU+84ktS/gcE2YPUM7QMmKJSLhqleKGbbQuW6d+njx49K2FLQNFKYwaFjZfDCwBX41pTEV4xoMKxIR21XfIva8qkGnbfC6KETQK5Zv+GdE8hGgXcyhhbDUdHFn/aM9G/SMJGCJwcYuMWBfBd1PF5g01eUxExsH1WK7acJxwajz+3uhoniU861ezhZWR6QGspxhiPOF7KTNjxZ4pc4wanp/adWDoN775zz6Q8/7VXHTOgzNO6JxJS0QdAeARjQf/8zhwzoP3WWqFiygFb0QFGEKKcVFtq7e36AA4mprNqHMFZwkb12xSD24iJVj8tG4P65pecppuNqVDSYyQmiRQuIQ/M1Kysc2TsS3Rys6GG20CRWtIi0Q9oK2eVA07IJ1Rj2HB7sTIdmmc/ix8qLkD6xogM6P2FubuAXgA0BVTt8k0UQELkiG0oRcr4gT5uTxNdOoG4Ey6xKV8dAekDtubpNDNxXb2usyrUGDlNHkUjNhJQp04cZrNE+oyU+FJfzCElUO3vMglYFCdAK3+rAcQ3PFaOCzEi6OG2oDVbHlqV5/o2Udf/pBduNC1eh1jrBY2Go4IOp02og1w0nO7c+eu7e3tEXDrjRo5UhqNxdR3SR40uQjvG4dXKlkFZTGz2XJmjWbdnQHLnGzfaMLwSkXoKDDhmuFwQITOeYeIfecoXqEoLbkgAgNQOpAMPnz4wPb39q3X2ySPHrM6sY55qGNQ8WzKDAQGVQDvo+OZvf7L2/Zwb2QLAIvi62xOa1B8pEUWtliNbJTs23ByYLMl2qnxADVdUW0EgCpg1mPH6qWe1Upt12l7xZzZqJpxZHHGuS5WKiMbGdtJ/0hDC9rbVik3pRdPgw9FvIsirmHfxrN9ZgCz+ZDRZBHc+gqSPnQPbli9fsGq1U0rFarKUEmvqUaCzzJd9W0yP7JCeWSVKoro6OjF6GMckAVLxkWrFHu21X3SOrVtK66q7s+i9cW97LEYAgRQSgBlXHfIJWvVhut2kNGq0QkHG2pHKGZj7WB/4B6q+oODTZ70mABvGDadDCzpYzjDoU1GoklTpOdIQGW00V0bGZoCQnFOviRFOxaKdnTSt1qzZUWIFcoVThoa9ofWabRJlcBmoMhJHVMrsAag4cvAE+xNBHeguDhX+Ot/T/CO/ZpuXO7fR3E/D/hB4EcknlVe16FbmK/ETPppkkeP4LscUHFRIGeqWLnSslqrR9+S+RKt4LhAuMnwWi5qyk1aqc8GIIjvjkG2fpH91ePQcCy0FVMkyAax8aa2wpy7RcLTmTc92sTdgU8txgA9FFIB5mRjc9NP5CmOP5Lt6VOzGEudLIohmOAylTYbN30h5z1QODEthvwumxu8WzI8OOj9ocUY11KXQB2W69kF9KtSWBQQOQG8S1VZCLhPeLoIvUisKCW7N/h7CRx3ytO6z1cR9IWb+LiFGL1PxOLS46JeXlqtNLfLF9v2yisvkvcGnSIrWqhrRJlwmO1iYffu3aNndqfbJugG4PK6hO0mi7WeETktBeAEdRCObIBHXFeALIYPaJ1q4ndEqRomrOcVRyzVkorCPpoK49HgyTKb2dHRkb37zjsEPwxcjkCEGnEY9kNWQXkc5ntiylHddvaG9trPb9rB4eQMeOteuZrVuykBbuB2T200ObbZzMHbW9oxlJgAioAGBb9ik8VKLWtFGaQN3VIiDlkECbJFTmw4PKV1ACe81NtWrQDANS9T+x4TZOY2t7HNoDSZoe4Acy5QJeCZC1ZDzaQMqgaF4IYXP9U/ERJfgDeoF/D34LxBByH6B4Av4JWyQCBTt3p107qti1YvdwneaecmbVm5g1jcBT2H5wQo4/rX602CtzyaXDUPpdZMhy2KxhxogGzEa1282B41o0EO+5xNOrDHQFYyOLFpMmYEzgHH3nsRhzQL9zSwivqSXOSwR3HoY5g29OR4SA/zWFF4HI9td3fPZsnU2vUGgbuObBjrEZw25sVSply0JTIsDP1GsAAfGODKb33zn/69Iu+zSPqripPxsziJIuoO8CaPmfujx8fX42JyfS+M/gHeK1S16x1rdLbMSg1LZmrtlUIClWaNKCNrkn8t8mbhAqYTEp2I8Ucbxv/Nf8zoAAgZE78A4kiraNmZ2ZJyOgpP25jAg+gbGzbzhg7NNBs40qMvK6KG8ROiFPDCWEwcMQY5E1K6knw/UvWHdz1m7z1kNPnYOA7CALTgvaOwqrS7AI9vDLuFSZfbzfJ549r4pIMUvIN3ZOTt3Yx+2VTAZHIgG03SK9gs3mZFLxW0zcPMaG7tZtFe/uiz9slPfNi6nbokY4UiKSJ8wcsYZlWTycgODnaozcWTRWcjZIUx2JhSxnTIsQ5DZlaYfDTFfRSNA5De2NiktBA+J5gMA2CGggSgTvN/t3WlwRVyPUgIMcSC03t0NCpNhonW1G7dvGk7Ozsc/wX1CX6fRc0Z6ABRWvBmQX0BY/Xu3j+xn/7sfTs+ge5aZk6sTCCSZDemPEdU5MZ7AMCh8WtIeSrjbvrO4At0D6bcg6tHFIxZjr4y0iWmGDMON/n0QDIoYzF4+IxGAOUJnQGbzQ0rFeDp7QVPdipBJoiDBHp1NWTRNQB0DQrUiBKRC2J8m/PmmWw4ajOSGhZKUyuWEpsu+zwQOOAZtMuqRp16o7ZlDcyMtRqfC8/LyD2tNSlzwOeITlx8PnDDaIJDQ5Z6FFBTMm/Kkh0v1oMUZjrc5OQptQqzSJhSgeumrUViCQ3kJpR6AsyBCwiqsDbwEqqNOLWGjJ8FdARwJRtNEjs8PLbT/tC6m1t2bnubwI4RbJg0tEStZWlWL2KAc9XKwK7RmO+pTp8fIAK7BbmeZOBmVvjqP/rDDwTvxyk/AijORtiP+z7PxnQmYMZ3s9cxF1n/evDWRRaHiggIkWHdmq0Nq7U22WacgNkAeGM+I3qxwJstBN5Zd3DcrJw/eQiwM6++lLOUBRYOGuk9Bd4AAAC6t82mVpF58AaIy/GPHWfUDMsWilG3j+Ly8CHbYfE3+mVLa4uokkY4rKK7/3TYe7JdXYdNlOgUZOUPQj2P4g/x1SGzxONCwoUsgQDO7kH38E7VRR65e9FKiZJ47phOzlb0NfCWxSxZlwBv2rLIZAvfB3ijaadUnNrVK9v2uc9+3J555ga9wSXVW1LfzUVcA3AW7PBg1/b3dll0FE89o5ab9AYpDjXX8HPQ+sDHnflUeBR/8TbBeXPWZgl8+tSOjg5JfyBCx/cB6gBgBhzFgjVb8Hcv22SCSNo5Y0oAIQmEKqdE7vLOrZuM7trtNj8DlUbIIihJg5eKPC3mVrNbdw/tp6+9Z6d9FLAy8JbszsHbLR3A68q/EZ85oY4f91Tt/DiksNbQZSqvdloNMKrUH4pFAiUAACAASURBVNHX6+siLA1IFbJ/YWaTZGDD0RHXQLPesxrkt+zWdPUJnwcHiY/zY2wgKiaoDOSQqd88mSy9DwEpABXUydyqdQyrxoE1tvGsrz6FBSAVTpPoeG0xgxDlAVgG7SNBgTJwUDGyCoB0E+sFGU69hgNHlIhqEwBvD4RwH9yjxqfH6fp4/Ua0Cb6xcOBGhyOcRUescy0XiU0hWhgcs7iOw4oZACi0ha9JvFc4VBZK5LQPYZ17Ck38gna6m1tbfM1TjHM7OrBFgih7xSEV3UqNEsjZcEzJMnxQSNGRq1O9ghbKuJ5f+Z0/+K8Gb334bJiDbpSaHLJTNwPvRyNv/Ma6p0S66vQ2+eX0K4G5VGlap3POao0NFnsSnnZo48VFQ+QtTWfUDyKaVrSiVns9rS9oD1pjkadUgwakMQrm+yaAqwWbJ7VHpkGFyDOcZW6CIblj0iTe4eaKhTQFzH2+lLJh+7beMc2hUhc4n68YnhOkZGQYRItn/6/2aWQTnoLzAQHe4oYJ3mnGAL5U9qipbjXtJnVFgxN4cclkQiQzIvmIxPACRd60muV78vZ81VL5M9Am0M7TLsamhm7mT7/ysn36lY9Zt6OJ8mx3dxWOFCRLjhu7ffumxqaxkCjw1qgytLmj4UiNMYh4MYKMXazUXsM/Q77v+DvAmd/zoSPaGPAFn3pzjyaX4HXgJQ7Fw+7urg1H8NBQRyYUJjGcAfQTxrcdHR6KS280COQYRMuiKcf5qNCOZqtbd4/s9V/cssEI0XYG3mkhnF2RMfJOXbqU+IFe8KhX60hT07WHfB+RqQhtYBCcGXgrIwlvcY0MRJ0C3PdgeMgDDbx3u7VF+iSbxhM9Fq7tz2XNWX0r1pCvwdwhoneytEJpYa0WhjJAWrlk5iJKD+ohn/7DIiNkvkGlZoGHkh98PtgDJFQj4WBsNloO2KIvOBZwDmUQGpK0ZhhQCrQymGGWnUXePEBxv7DOwH9TtooiZ2Kj00M73pcKDB7mWE+Kvlc2Qlez19Ims7kdnQ7s8KhvCaJlTCna2LDe5gaxB9z1wdG+zSdT+pnUEHmjwAyV03hCP++QulL07D0HmhBlVvjyb//+/2/gnYF6xmVkEXw2JUdXNKMy4u80dKF8DyO0WrbRu2iVWoeevZh2A/CmBSW8uWHxKsz14mPQF4HX7jbHl/H2b6cyPE7I+EKGqwJr3tD07174ywc06ZCK8IQQBx6HB53YcoCdRUOqbgT/iiiTWQYXWsYyM8bm/4WC6eHhh0NajEwjLTe+jsamIPMJ3uETgwdnuub0nrjhlyx38aZ1MfkJwqWQf9X3oqkpaJMAbxY5yd/Lp4WxIqPypdWqRauUYJO5tE994iP2uVc/aZ12jVENPMjJv3vlB9cGw23v3r1lo+GAki+kqqI3tLHxdwJ4OSsoKvsLE5zMTxm2AOETgUg8wBv/5bBYDIp16qpWRz2gwlZydGQS8F3niwMWGwo6fXwfTTto4f/wCy+It4fVMKkXgDSmA5VsOivb7buH9su37tpoDHwKX/agt9SXoC/foqHFdNWG442vpxjY5f/Mg/djI+/I0GAVITmsvOqnlkz7bJJCw0+nvWmNRoct79gnYhf8kMY99/qNoge9kA4G0RX8swaS+laxtLRmq2bdXpOeQaRYvbjODmAPvNxBN6V6Imsk5QNnFQA3ue45O1ybDWU8LDjTX0Z6bhQqedhz//o1ygWXURNS4R0vJ9oS2QisYSlT4WSsxPpHu3bw8C7rPFo/M6s1avyYONhRXEfTE9veB2MbjpWtoaO602lbr9ejFBXNP7v7O5wID88T+Jm0yjVrIJqfLdisg4YjBFOsjZVVe0DWyWD5V4F3diw9+rfgEnVvcgWsHH989mf5Z3mckiXA3W/vIy9K8392yRWs3mjb5uZF6mWTGaaCgE4BbSLwRidj2m+Ts85RJZirzjE0Cpd+z/Kv6vw3/BMAPnFD07/HKnA+WAAX4KyxVxqHpQGy6mL09eyHkxa5p52uh8YCi6G3EY2s74HcVA8H8fg5I1YCs59/vhil8Q6Zn4NvTOdxKWNeEZSucB/NFhETm5DC9yJoFFcv6CXdpJ58N8czp4cdaxbuTU4jfLgNYoZEYWGbvaZ99tMft09+8iOckTmfTawMOwKmpdlBjojwYG+HIA5uFg6BlGKhFuBRPWiPAN6Q+Mk90qNu9xoJX+ThcMgp9ixqoiDpXDWuh0BdigK8WTTq4PUiygwvCzwWv4/395Of/IQFzM997nPW623YcqahyWwhJwxVbDIt2rvv79rPf3nbhmMUmQO8oz2eu8G12dpf2meusnDZmuiwFJ39Xw5AEfGucd66lmmmTE5d1APvXUnN5v3+sU0m6PBtWLPZoSJJ3ArkiM75K3z1YMJ7B9J95T/LqbeiPV4ulGaNZtU6XYC3muhYwId5V+qp7+Pe+LmV+VJO6IcY/o4iJbIj3LNGo8WuVsqDadIFIzJZR0Bbz7XAQCzOlPXIW6oYF/Hw7eO9qN6F2a0IKODHPzjeJ3iT80bxEh7kDTRdjdnxDJ8UWA7AzhZDnfmsPo6v3WraRq9HnxwUTnd2H9oQ3jKow6HYWqpaq1qmSyM6LNmdHMEbJk+BUsEk+18Xef8q8D77s7O0yeN+N0+hxM/zkTehby0yXX8W8VyIRgvWaHZtY+siW+MTTJ5A2Qy8nBcJcP8I3twtnkoSQMNrJABBQ3m1oKMVIQDWN5CDVcZFIr2Sn3LExNkyyMCbVpfkTL1D0aVDfKxz7RqNlTMNwhxAeJ3U1M0nbbbeBwtNweE78K7VHlxlEZGvpxzOeQu88Vw6X33TeVAddq+6Kv5afgjE41Ng1jGURlYsxjnvrse40oTgnWUqaAwO2gQHMSZpq41+aefPbdinPvaiffSl56zdQsTrA4+RgQSHDWe75dKOjw5tb/chuyyxobH5w98ElEfQJ0HdRSRIHh12o07rAZhxrff2dvk7aLAJsJexkJsI+evHfYxVmaeYYiAEfv+NN96w13/+uj39zDP23LPPkm+FjJR8LdZDqW7JtGhvvHXfXv/lLZvM4GsStEkevBW0ZnRazK5M+3dygVNGUaZ7KyKFM5G3IvbchB0agEkRAtUG+OhkOuLEIVAP6BaFggOF0AK6L5Hh5p47Bj5wdwV4pzSa57H8jwKl8PvBkGGAN60DfP4rrpUaYc7OcqW5LJVYpI5WGuxMu4H5knUKADfqEtJui3dHcQ/PF7K+OLjWpMik/7QncqjAiy9vePH0eD3Id20+sdOjXdpjIOru9rosZP7yjV9afzAgVTecTMhxs1kLrfqulYE3SretgjZQa3dvxwYnJ1J9Yt8Xy9ZAwxlsGqipE3hHoQjKJrhAck3/qsh77QP+CiT/VZF3/tciWskXQtdpk0cHHed/X+tCki1UwrfOXSJVkkxRLcfix/pAgRAFSxQsslFlaZUJUS6jyaAc1G2ZB+/0BiuGzfjjaOAJ+9jcTU+plvT2a6KwGigE3qEwwWNl7hQDZLP6AA4bLDiAN1JvKQPS7eippaKcfPYTxw3vhas9/EM5b4TN4Ha2eUbKm2s05SRTqeQVAop0vPAYDTk58JZuWBxq6GgYdTt4q0sSUUTM/hMgE8AxXq5aoVH+pfOb9twz1+yZp560Tgc67iSbFQgao4YCY4XWBHu7D2wy7qfKErxfWvFCH+sRc0TWAcgMMNLimSJlAAf8SdC1Bp5aXZowldLBid+FwgdacMhAofMOjlw1A0Xh+Hs4Lh4cHNj3v/8DFipfffVVRuuw1wUVQ/1/sWbjScF++fZ9e/Ote5z4hDmjWNdqBMmAOL+3RAd4FO5LImXBghZLNwxUG9mNXitYevOWum698zHWDAuA8HjBjM4hPWDwOWBYVi6jEQfgDfVJRjUKvJXxpeCdXueUo2BwFIVMrLRWA+CtSUqISthpvNBwXnU0yodIZs441GYCcLgaLmXnO5+iH6JCyoR9FtEQ5z0O4rlxHzM/pPz1JaKET5Jfu5QFjQ5t9qOBdplaq9WwyxfP0YP/8GCPXcBozLp166b9n//H/257+/t8PYAszKY4d4gqIhm0dVoNzueEmgkFdqhNTo6O1GMAUy4cj5BcwuMHNguwrMBn4oDxIhvEItMo/OY3/okaZlOONIPLrABxFrljUUQ6l/08Y00e9xgB0Tp4Z8AUgLQG2KmEQQUK3HxIADudTTuHUV8L6IFRtkBETjLN7VElF2QGlVLsui1wGiPwedGSERoR289fvxbRexXncWz8nEVbxkazYLiGiorySZ0EbZJRM3nwVvdbOJPJ7pEFtSbUDjKVSg+XdGN7jJxGOoR5r+ZnxeOoouteusonZH/+dvEfOaVnNGX+sse7duInpWVcP5Pym1qiok3AcFExA2UC1DmuTAm1iQpkoDtKVJJg9BXokq1ey55/9rp9+IUPOfeNgqG6IsEZIgJElLO/+8DG44GPpfPRZyn/7YXd5YqFLKTWQa0AQJlXuAac3ttWYPMP+NvNDYzLgzdNkUofcOr0+XbdexykAJeQElLrS79veVWD5/7Zaz+zmzdv2iuvvGIf+tDT9K8gBUYf9bqNk6L94o179va7922BBhTawYI6yFwFU27WN0TWBOLdwn7H84/LwH4dvH3qaUpBKYPzQ4ILQO6Z6SALtM2jODce8ECE3zfoE3ReoqCI6Dv2j2oh4fcRtQW9aVFZGVWj+FvZL4abdLtNazRgXuU2DgBaSnx1UAHAVejFl6Jv3BcUVgFikA82aigawwlSFCStAKjJl6471Xunbo1xOPrOzh3oeTQK3MB7pduowRitbTduXLeLF87ZcNinF9GF8+ft8GDf/vzP/tS+891va2wa3yNa95XqAofwzs71urSYpg1zvWGDwant7+/RP4WF/yVoRDM4xNTQQg+rDWZryGFXVETReRAY9sWvA7x1gfMpOM+7M62e8bj4gL8qMj97wyKa5c1LqZGzh0J2oxnqpbK3WHOa1A0J4NbWBdvYvIBGJEIGAH2OCSBUecgUnizeQjcx402dd46iSlrICipDyVPI7bzx24tmcQr4DEA/59PrkcNuwujKG2l8dmIQDTojlGVEs1AUpqJAhmuUV0NoozlZkb8ursTRwSF+OYyi4pqr4SPkmeueNHoPPhU+PeU82wgVC7/vnWg5Xwlx65EtuUkVfdahyQd4e8HHx8MF382Fx8Qkou+yNRs1a1Qx135h57fQtPNRe+bpa2Yrt7ZFsaYIx8E609f9vYccLIuoPiJk3Dlw5KRZPLNRyiyzKdIk2FRogHDLV3wPX/DlRtsxujcRCTJKBoCj0OgOg7hnEZnjPuHvUfAkLvvjcd0RzYP7RsT+yU99iuuW7oL0kWlbf7iy139xm2PQOLaPdrDinyVly9Z/gGwcwEHaaj0xjxNDlqNwGQhFMIL772tTLe85g7YIDHwGrCJR6crRko+uxdEYxUv4nrTZvFNgE5wm7wgT5L7J7D6lAJXuC1ey7ccpOsQAHMYl63SgGmtJFsvxcpLdCbw9+oaBG4qpRUhnQRtMWO/Ava+W0czT8qg+y2RxCbWXpMxYv4ZxoaLT+HE4FBOddACxU7ewZHcumrCuXr3MyBkKuHarbq1G3X781z+yf/Nv/idq/UGn0H4ZHZxs5lJWcm6jxx2LgAVy1MkIjTo7LF4y0Fqggc04Dg3q9m61Sa03gpcJZmrCU4nXeGWFL3zt91LwDnDOIr211eA36kx0ub5iHr0Kue/E834geNOeO5eOrYGUngjZGoD50qWrjL7HYxRY1D2FoiV9S9h0ojSUFpkOfOlbYfgvoJdMQdCUHjhOa4QSJMA263XNZClnD7w0SWQ0LzvVtOU6NpDTMevgrSo+Fxwm+BSLpE1CyqZ02bnx9P3xjmUf6zGRt5Omjwfv2Fy8gjG1Xs/Jz5UmT5JRsXLg3/YcJvfyKihpQK0DOMCbgxF8vFw6SDlmZ2rOJLXS0FfXyoaZl/VqwV547oZ98uMftq2ttrpcvTeAXsjLlR0fHdjR4b5N3dc7/Lc1l1ImVeqY1NzRkIgxIprh+aQWIajXqmyYePjwIaV/G9hgXoDEvaMJFUFcbfFrAylyUtN4HemNq/bWW2/Z66+/bs8+97w9ef063QxJLK2qdnQytZu3D+zwaMLuYOUs6hlkhM6SSkSsioiDUnkUvIMZixumu0MBiBc5M/D25ZJ7bu6rAGAHBo7NKynSTaZDS6BzXhnVHLVqWwMTOMfVD3UedrlDhEXNjAYNcBd4S6cNDxpE3uiYxeeN+aMAaAF3BBz67IjAOSGKBTt1q1aK6utgPM/XF34AvHEfYnTd48Hbd2uO/lwL8njtRI1pUpEkpr3NTbt2/Ro9diAjhl/PZq9tDx/csz/73/69/b9/+Z94wOA9Q3kC/EGQhuwFdg947wTvRsOS0dh29nZtzOur4cwoVlZWZnUrWa/etAbB22w8S2ycTBy8lxl451H3LCd0NuLO//vvy4vnI++zgKfX1o1/HLDH43GCyQS9ZFefuEEZ0ySBbAbTglTJZ0Xc5zRyoyxRoc1RIn6/oojlKjSRBildEg0FeFuZtiLTGGF1rB9ij5xaPsU+47wz8oHXIqR+XsThNfdUEQb5uA4083cdcjrlPuUx3U7gEarG1R4+6SbdvGsuaNoUiowCkB28UxVM9vnib9mV8GjdeW8CK/1NXLEA8EZ7PDMBB+90OEOW5Yk6gdUqhv9C4le1VgNGWws7t9GwT3z8BXvxhQ9x0lCSYDSavLLxfiAVpOIEXiNpZAWLT3De0mADuMWFqhEHj43oNSJq/AzXGZHSzVu3+LuXL18meIQbXChQ8O9oh4YcMaUVHaQo6UJ33GxGuSI04X/1V//Z2p2uffill2z/4MAODk9sPFlyEMMkgXFZQ46C4ZUdDWwskCh6JqXmaqFUXRIYHO3fCsH8ux5Zp4S4sq0sFPOj11PBaK4hwFLh4isUTTAldVNi2AgKZUAROBWy/gAzLJcyah25MIBpZ05z7tG5bpRLRnEvq2VG3TAfw37SVHZErGpoUss5Xl+qjwmLj9rluLdsyKINrT5PgLcosXXwFqDrdx/FLI/A3W0zc3N0OS19iDQ1C7iBhq2r167b5cuXWMCEDhzT7rHWv/dXf2n/7t/+sZ2cHDsNBQAHRhVIk7TbHb6Peq1mzUad4L27v8eImnkULBmgCnTw3qg1rYE5gRhZN5tQpor3QPnr53/rH69F3vkT6iwg5UH38QD8CIR9wMWKx50BwEfogBxfxlpk2aYzVe6fuPKktZobFN8D2MAziTqIIqNOY84BjA6wLCwOMs6FFZmEL21ycCAXeOeLM06r5CPeMwlK+qmQAcBQhvM19d2I8FWIkR6W1zJXRIKHN3hXyIkAGOk9SRuZ/DP6oadfx/NrN2b+2rnIyykRLlz3ZfA6tp4lp5zJH854Vkm7wFQGiZReZY+IRV0weidtgwgcU4jykbc6K0mXxOBib2WXXwsabCrWatboOFiyqT11/ZJ98uMv2oXzPVvMUWHHvE8MVijbeDS24+OjlBIB+GoknY9gY1SNEW9QICAzUyuzNq7PMXWAlgd3we7cuUOJ3xNXn7Bup8PHo0CE9BcRE2Z9wvMbz4HNh/ctq2G1hQNQAC6QHuIL1Mnrv/iFHZ2c2tUnrzHyHgzGtoJPR7lt0wWc7+q2WJWp/2ak6fyHAmZ0SbosEVc6/XnQJTkliq+FTJmUk7yF2dXa9nT9eBRJ00McHIHWEn1PCOCKwHH4gWdGdKtxb+CZUbwMysb99lMPlTTV9IYa7QAW4ErwrClat9MmeDNw4ZxGfMEzHPUGFQnBubMACO1zQZOO4KYZ1wjrM/YSm3xoFiWwDldRvnIqm40ILi6IN+348aaMJ3zUPaBkPUBHINz9Ll68bFeuXLZ2o8ahDuhXaDfr9v57b9v/+D/89/bOO2+p9kNvetRtoNqpW6fb42eF3QMGhyTwN9nbswmbgFQYBXLBHaO+KlqvVrc6i9yYK4tmJNVvqKj53Fd/97HgHR8rTqmzYP0PAe/Hn3YeKTzKzPhLCzDzr8PEvQjD+J6d375I7SnAG++RxSWeqg5hrp8mqHEiubeRRIQSEWuOkIuKfHQ/6h7CUc4jikwclzV9POYk55INz3CfmEO4S0EWCylTi7Bg6otOXhhTVqbhg0GASAtLWTQTxdT0PqnaRL6SUZB877O0OeWz2SqiyDt3WCrqyv6I0hFIa/CwrooAOmvSoErA5YBM/Bl9S15Fgx82NwSghjWwmmr4nD7VveI0R60C/xZMSUms167as09ftQ8//5T1ug1qv6Gn7bQ7nHxysH+ggmIFfLKaMPAnhl9IFinKhEUej1hU+FMkpXZ68OFlg0rk1q1bHKqAjYniECJ2/JGhvrTiuB6QceJ7KZXl9CHAAgCP5wJ4n5ye2p2791i46vZ6bC6DUgoumAdHUxuM4NMtn2dlMG5nwIWMyFvuiIwmUyOzHGgHZ53y31lgtM55R8VlPfIUby1OXJSY9ou+C0oSIgHJPxkVY7yej+zCgY4Di8ZmbpAmBVV0ewZ468CMIEFAqwHEvQ6a7ToqWHKUmqJvtJojA8WhHNkOfbpLqDPAVVQ8soKGfNQvmgtgGSqjs1jG/eSFVGoc4r2lprOM470h2desdzfijWNsYG9jy7a3Nvnesc5xyHU7DUvGQ/vTP/lf7Vvf+gtmh6DPoFACA4ADr9UBeC+tWiozEEGhcnd/1xIY3rHjdUF5IMC7tjTrVGqUDaKRCY6YLNI6tVz47Fe++Vj4fBwd8g8F7DwYPJZeWdOKZo+O6GH99dSc0+pu2MWLV8i9LV0TGuC28AEHTDO5bkShUEuBGYHOkWTAFwRuFlnTPMoj7eC66ZOc0hOCtLTJx992uIukn4IZqPPdofMOusT5zaBuAryV7qGgJrMdema42kQRc3SFMh52aI2zzgtcAd7p+80KlVHRkv2tF139cXmKW5tMzyvwDhmhpICpxtujWOUTIevRDMtU3w3wpg9MpjyIbIMbmFaXZSpJCOQFDGIoWKO6slp5YZvdur34wlP21PUrpFMQ/cI4Cm3zMLHHdRG15N1zfuDr2vq0dPfXwePoQQFAcF+UUIyggxKb/f3332fEjZQ4fFHCBx0FZFA7cSjoYJAxEzZdpPSI/uHxjS9cwfdv3bI33nrbWu2OdXtb1t24YIVii+B9OpApFQ92z4h0b5zz9sJlgHeUmJgDpcqjoEXyWxk2wbqJAiuBd9BoQbHo+TLwVvIW9R/1MigckuJDLfWafTmDKRP0HiWNfZMMEJlVgHlIcL2gGcQO+x3gfVO0brdlmxtQsagYySh7mijShikbTL38sORBAY98j/TVw6GDOCgb8PCqUeCwWTfAyzfnfBB4Z8STLBY0i0s661grVD01mtZpNW1rq2utWpX6+EYd81XL9jc/+pH98R//z7a785A2C8i4kDGgnoLmQspPi1BZ1bzLctems0Q1D9RsGHmvHLzrVJ1AoYKRdXguXDdC0Kd/87dXKad8hj9dC8XORMGxKM4+5nH/fgS4efHjMp09OzziziOIwwg8j8+dv2yXL11l2jCHS5xL7LQwF5pEwvQmwk88X8lN6LOCXxQjVZjL2tdTEtiB1nsCfYp6DHPw34maHhY7z/+s7V/XR+ANCoQxK/kN31AKF1K9d6Y2UUEN9wendvCoqp3krWV1yASdn1IgrjnW58o2qzjuXFSXsqAeWfgn0P3zDk3eA/cvoSLFuzfT4qYiqlQiyOeHplum+upElUcyswLXRWcKFTj1wc0Q8jkVmVHwrFQK1qwVrF5eWbU4t4vnu/b8c9ftEvS1UKTQg1wqEXbnuVlPFCXFMa5SNQgbaCrw1IYOWOsG8kFsFFw3bHK2w9eqbLJAxM0misXCBsOBjUZDbsLNTenAOfyVBU00+Xj7RUFzEJHWgpdE1I0IHK/xYGfX3nz7HXpebG9fsq1zlw3mnzCkGiVqlxdGe7NMgDfeHaffZNrvMDhbB2+P2H39EW68MS3AWgdDRMAegOSyRoGZ9qJ4doF2WoPipCbpuWmQRUpCnYtM4T061Mg4SCZdXpky7aJLIiRgBlMqWJeRd9uKBXnK4N5pUpH84/E2NAdW04CyTEfeJcr8QhqrjlR1VT46GCGwKR95i+XPOG9eGfcOkuzYMxWCd4wy1L5utZp2fnvDzm9ukDah8qTdsNs337d//d/9a7t75xZ93OFrgoOn2+1RLQW/eli/YXwfLHj3GHnLKxwZJIZ2YYZlHfaxUJtg/WKYBygk6MFdklr41Be/ntImEa0EMP9DqJLH0SvksTxUCApZaBMtz96u6uAc3JU8k9X5qCKDOF7Mqrz8xFPW62nUlCRwGiEW4B28IG9H8AdsPwf9gCBQt4s3hk0DEcGC1ojcMRa3vpfSJvwQSmOzyDtkV8E5p+tTZzajSQns+Tv5Lk5/f/QVJsemwgwWMCfQVxVlpFGSH0i6L7m2fpf0pQUrD6ODZU/vp2/ILGKLVDboqWjEDU7QAZuGPZkeAlw2TXy8m5LFSX58daRFUUqHRdaWz3fN6EzXnNatkAAC1J331gAEo+a7XjGrFOfWqhfshedv2AvPPUVKBak0wBvWny2v3iP9ZKS0WmqaSgnFSvDdPn8ShwTSbdrDLmyBwQi+dhCJi36pWA2/k1q5Tm08GtDPBLcvXAZxnzTqrup+0FkrNoAfwL2ziwn1sPVcUSHwcHfP+v2RdbtbVm/0rD9c2skp6AEUK9F7KpY5G4HmHiJ+8HkNUTUcIgoANqfGiIwrjcizdaO5kRltovXgx3T8JafHZuTvxT2t3zRKkXqIXbEq4lGKyWlQANAAeKwjAV8aDHjtJKozuE8AQyg2Njd60lHzudSsk8+OcRho74ZkwBUlcPp0OjB2H4O6tY7K9E1k70epUxpnRpe0QNxzaGiukRVCX81ZrQJxjC9kw4+Z9bod6r0vbW1acH4m+gAAIABJREFUq1mxOgzSSmZ//cMf2P/y7/6tHRzsWwkeJpOptZpNzqDkrVvo0yGzhi8LwHs8GXumuCB4FxYLa1jRNuota2HE3GpBT/8UvPE+P/Ol31nlK++RaubTTuHgug780fQri6AD9GU242ft2sVCBMR4KZ0awjjSW8WxOekD7dNKQB2AM6q1tuzKk89YtVIjwFWgnaVNo6Ro8j7Qgo5YxOckMW3hZgV4uxqFzBbSMI8O6AbGL49qHczX+eWgWBzgP4j6Qd2HGEWDTO+ydAqHp3nwEhkIy+AIkUfCrr4wVyKfyENEB096IOSkWB4vK4vIUR78rXSnZnRJVJnS2xKNSw7w+rmDNqNoV5Lwv2pd1XSUhZU5NUeNFyHNyg4OqWgU+bsO37X1nIzEqTtZdyIbZFjMMqtXClaFaVVpYTeevGAf/9gLdm6rw+szm2NuZcU2trYYDaOVW97SApRGvcnhxLhempaiLIfrgpJGgR8Om7g+kg3W5KdCNEAEp/RdBlg6dNg6j3Z3b3RhhAhXVQ6ZLZOWgW5X8rIVI/HdvX0OUIaFw3RasP2DoR0dJTadFxV5I4ty7TnmbKbQ65a2auCJSfJBCflsUr4RLyx77YNywxx+S2q4vhfjcz8SeMV6eWTf56N3rbjsDwK1qS0wRJo+5zxKvSM0f3BARqrVAfdHuOxhPmsRhxHxQuuc4Zirr3h+ySeKf0JAkDYtBe/venwZUOWakM5+7vh3RNkpRxjBjDIP1jScGsN9R1Y1QeRb1kDhRq1KW4cnL120zV6LAxzu3bllf/7nf26v/exnGjBeKlsym9nWxqaMy/x+MjOs1Wy+Wtr+AQ72PtcbGnWQSxbQ8l8o2marbR26U07pZy+qyt1Av/i131shisXiVCFBF1a62ezWZOCtziduRmpDI3L1TRocUcqb+vN4IdGfXdEkWnFjUanPkyO98F64qbj41KWIgmNv+wm7ePkG5UE4cDDCS5GeHP+0eQHgUqDE22fU7q2zOjV97BhBFYOGgsr4APDmRg7QzoO37440Os4uGAAU0y8I3n5YpO6CXqDU1c28VQDeOIxQFELnIeRzeL/ZQbpOteTpBy5qj8jj7aQRRbq43Rgl17CTZlc5F4AAXhYmSS0IuBFxsxjpYK7oG8CuwzaUMXgv8iDXJBoxSn7whBEXb60iurRwyQImh2pzTBqi70pxYbPk1FqNor366Zft5Zee47qbuXdzDE4AlYEvFRQhO4RSJzuwg6eOSE0+zFHUyuiuaObB+5rCfN915NCjq8gqCaJkqDECT/cJCw7yNxaZffVh0x0eH9n9+/ftwcMdOzzEoFyz8RjdcmgsQ9NZtu7oHk8DJQ2TxjVWcCVDfnQfRggp0zKnDNyjJho4IpIPEVKmmfZCebgB5qkTXyf0dMnB8noGnvdQyQMEw0U29jCz86Kw+hOUU2i3gOsGrQLwLtOkaWtzixOd2FEJd1B85tSgyoc9uPwvDVKwpHjNMxGkMlcVp2P4eB7DItr2Gm1OuxVo7kjgVsk8ftyREp8JjoHkr5kxlq1WhcVr265dumiNWsXef/NN+7sf/7X99LWf2hCHtytckKFtnzvPwx+DhoVvCyuDFi2X7PT0xA6PDjkrANeH49AWRq57s9myVl3B6gSTfLwoT0yAt0l4Fqf8GPXWPpzT9ZsBIHphLY3YdGrvVoNJlpI7R8RW1WyWZOpjzUjeo+QwyuEwW1R54auA5gUY5cglEFNprl5/3ja3L9MukocHfw9RlIooAm/pQvle8D82q4FyYQ2XnVuhBOHz0sJVxQlEPjI+8RZbP8hCghg8eZZ/OeinSz0H3gRTPZeadEQXhCgp3AcBAsErMmqEfzBN3pWKa0yTRxyhUPGhwNFin/483BOJiblMSLL+dACxDjrnN9PQO89zq8suipCsplPi5RF4eJn7v7HocA9EdUk1gYAANqjYoOH/gbeUaoGjUYmAHb7ies1yCV7f6NJc2BJt0KNjzg998cNP22984dN2fnuLBzq6F+ERgfRTEbd0uMjM5OMMHhWSM8m9pA5RRBamU1GMxGPhKQPqpN3B3Ewj1z2BPzMLYgIhmWDVvHisjktQOCosQ+Od0NO7PxxyHcKPGUooqE72dvdsZ/cAA8IhOLPZrGgQs4wTjFJTxsAmNPD/QX84iOH5ZffgnbbRNp4Db+0JZTeo/eAQCODNx8jRmKYDP4fSPBck6XRuMPdD/VU4ED/P/9gVSLSVdV4mFySo5uehGxp64JBSLrH4jOHa6MjVga8DlVOS8F8qSsR95xu+IxpPs0oGDHi8aJxM0519wLP2FZEB5L1N0vqfO0gzGCgiW5pS/qmDAbRZyTrtptVrFU55Pznct7def91u3XyfnwOzZsdQmZixUL2xscX1BwpOhW7dG0TfyMz29ve4dhAYIZysrAocibYB8EadBQ06k7EXYV1A8KWv/+MVJTk+ciYDWi0S6jLhjBXSmtzATUUiSvsz8M7E8DEPME7E6Liiv4Sbwev3MuDHTWUnFaIogiI6JUvW6Z6zp555yerNHr15+ScOEc6NE9eKL4r6/QYy3cL7hCSMNIsi7xiwq6kxLvly/lvgLYUJt+xjI2/FEVkksLY9vG/AXdSc5xV4r9Mu3C+4hsF5c44fIlZphwnDYUbEB4unT4E75F1pgVUhdG7JijJw+kTOiDnw9gwpIsUodKpokzXeZFF3RqWgcAVgx8goUSga9YXXQCEGsi/qrEu4h97y7QJEHS/aIfgdDQlBBoWDADORcB0mloxPzRYTFrTQbfnZz3zSPvLSi9ZE5d4NfsL+VRutSA0wr7V3tmmtKUMMkE6bg9hOr8YauMFhzdI0qFohHYeJNRi7hmAC612DH1BI1ixKFlzdmwaZ06B/anfu3LZbd+5ws0Pa2Ot2rd1u8T1ABTFJFtbvo6g5tIODvp2cjizhIbOycq1qUL6QTwflMprYZAznPBj9o1AKPTn4dn3GfFQcjpNongFooKEtzmZpnLVGCWKO2vy+ryGtK8abjwFvl47m+O9HkD22BJ8k8ll/FFvnFYMHiKOuA29rSO7Q7KKWch3CiqCl0yZw8yuI+ijirnP3KXgzc9Hv6eN5KJPSI3qjdJjmeRWBTHwA/SKyrcjUJsmIhWwpgXRdIemFNPD4YN/2Hz60/vEh9wKwBpH3cDImhjXbbWu3OvIpwqFVAeWmwxp7HMXKvYMDm4yGjL5x96rwbCkUrVtrkJ4BNz6cqMeAewbv+/Nf+tqKnrWuiSUpP8dCcvKe1Ij8IrjhPKqNeW3BA+pCZVVxLCpJa/KjqNQWLVDXCR7gHb+LCCcqxZiKs8BYpELNLl+5YZeuPmXzlSZA8yLSctGBCem9e3CoIyvjv5mEYsI7LhroWtLeXhVnlJMH74i8M3mglABeqDzTsLMW46aICelVgBNoE1nDUrKYGknpelKKlJO18X1zVNeS3Cu9pT368NBHmza0nrEgvbEgOjcVJcXREkWYnJrBD4Qox6rA6xvZC6Dhxc1BCmuRt+u5ydHhdAR4z9VuXoZR2NwGw1OuFc2CRFHOg4H0fco8CNcDAbHGvqF+MbblYmqL2chmydDm0xHpExSEMHnnuWc/ZF/84hfsxo0bqdoEkXdEa9HOjvVbq8omlDQH1zWKmaCl5nyfUkZozcY8TNwLmYI1rVKrcX7oaNh37wlsNnX2lcpVysXwb3pxeJEMvCR0u/cfPLSjY3ivqLGo3YTMEBF7wU5ONF0F1g4nJ0M7PhnyEIAOHK+LjBMbHeqY48NjcuUPHuzY3bv3WaPp4DDodAVOSzgg1vVeqH/WesNpyMMrskfHPR3OodrIBAWpJTCnnMc6iSj7Ud+jR4Cb8zbTF8l+HK3n9LtBkTNTsAA7QJtsn8OszKAMcWAKfxTUiT/HPUItQFF95qceAM2fe8TOWkOODvITK70WnOiGtZrLOvINa9oKKKhKuoethvuKTIxRNWSgg1MWJE9OjixBRD5LOFABA4Ox/odjDBwe22y5svMXL7I3BXMscZ9i8Efo0GdLrIMTumXOOVx4adVCyWCZ1i7X6LoJrfhoOlFCxLmwkAp+7jdWHOoJvWZZ7nbRqSbAVqrLLjsvhhBwHSgVufrJlp5gSp/9rM6oFD/h9TOhyzqlomAWkSfBtVSx+axotUbXrl17zprdLRtN1CLLVlX3mtBYMqxkROSiB7Ch4oAhcIBjoz829OLAci3yAHECa4xHi5Z1pz38XPYFmWnCs6hbP5KWNv4uqaA2U75gqchYUq94ynVNMiJWUEcCGFEnSvXVMaoAPGvy8fhBl8DjbEVTXlrwHCH8McJ+U8eHU9KuRojIm9vbZ09mfHeONmGUjAh5aUUfDYeNiQ0J6mc4HvDvACN5Q6hIq2wu69XE++WgYlJoE5tOBjZNBjYd90mZoBhar5dpH4pEZHt70z79mVfsU5/8BOdEItqFRwTAD4de2AlwYLPz0wogvHFjDgtU2dCy6Sa6+txHXcOMS1SxoHFoMoav9dDd6dTUo6K+BhLr9XSh8X3qvRdQBkxpp4p0G9E6ZhEC4BHBn/YB3FM27MCTB2CO59o6t8W2c1AscCGEFwYi77t379mP/+bv7G9+/HdcUxubW7a5ucWJ5FC24ADB3EYUaPH7cF5U4RUyVfdiKaqYqiKcmy75Akn3t0fVHp/r8E/N0zzLFHsUeJgbvxdNaLnoNeL3GJdH6Z04b/wBvqCTdWurZ7UK7oU78dHNUWIHugrSrCo6TPmb/H09RkEBgF0qkxi64HtLSYB/Dv8MDtoURQjhciLGQC218aNhCLCwv7djDx7e5wT5PmSgfdQuVBNB3FFF9khtvgKgwXhsfWSfhaJ99vOftxsfetpee+3ntIzl2vHh1vwcqyWLoYP+CTsuSyuAd8GqHEpcYkPPFPYAPrsyaMjCp1793EqnCwoxrkd2XjsP3qJIdNF1NfQVqZsKmFrA2fBRcVXxswA2pk2uxWYpw5UIKpLq4pPiWMItsGjdHly8njYrN2yUyCAImwKLgEU9zIcD1wYQT70hMvBGJIN3W63XWbFHaqaJ28oMSKE41w3P5pgLKOWGNLjZH288WCvp6KdLWqBmfzBxRG3l/hpOy5AicQDg0uHFzfS8oaCJIQORlQi85XH8KHj7HfE3K39tT18doUm/pNK99Q7LtKCURutOm5DXdvrEJ8WDl9NoM/foBmDN0FiBtF5aVdANsLStNRo6cJjxZLJLAl5IBkG/oNC1GNt4eGLDwREjb0zYqdWKbIcvl6CLRbt71W48dd2++MXP21NP3eBaYedaq5XyiEpLFYnF8cR1SZpBHLy6MKXxjgKS7EMV9SJih+4b/wbvDRDHtYMTHL4HDTf42PA/Cc251r969mAwxsJUqcjiuqRX0EoXSZPIsnRpo1FCfTneM0CXWRsAoVLlTX1w/4F9+9v/yb71H78jO+QuinznWEBDERRcfXhly2agzoMHhycONejRcU30HkX7REer/q3pQDrJQ88c1+vRTuB8ETACN67pdOlLRbRO3+mHLEjDLoIy4iXll5ubPXZaon7FkWUB3u73Ax48bZjSiaL9FpQKawEYAKxryvvO9RU1Fp/vmoYqegbVPeKw0X9T+QWdMCV/RIT+xpuv2y9+/jObYZ4lQDQaz9yRk9mpSwCxfiazmfWTsaG+/E//6I/s81/8TfvBj35oP/j+D3nf2EFdxcBosRm0YhiNbDIeWgG1ImSA8wW577IVbbaa25TWuGFBsLLCZ7/whVUeeIMayYNQHijEiznQxO2KiFrEeE5ML241bzaFGy9rUDWY4KIT4Ahs6jBEpyS6tGYY2r4q2+bmJbtw4ZotihVOicd7lJevilCUCrIVWw0E5Kl4Iuv1qeJYrbhgGXXgInNIQoU+ufxM/Fxqu9UwV3wWxJX50h+XnwceZ78f/jh5Xk4LTVmLDgtdX/GOaUTvaVxA/8JBROZKKoTFPUrTwbwfeRYMpeFGPupWFC41kDg7P3hzctdoy85oQWl2ozEnX6yUwkQ/wxVi1Lyc23A4sNP+CVPjVhtWn20WigFypKuoaHMA92goVazAvW5yasPTAxuPTqxocxrewy8Z4MeOU06JR/2jbZ/5zCv2mc98mrQMIlv8N7hSNkb51HBym5yKI8CuVGSohAMG6yY4+hhOq/RbihVkDfVmg5kgoiJQKJBwInNEByAuI8AyDtl8QXSKgpvTM4jG5pgQXoQTnnxcTk77trOzZ0dHGAQxsP2DQ8PvwLyo29uwjd4GgRfreJIk9p//6nv2F//h25RIdjs9O3du2/qDoT3c2WVTCznhmLLkdBw8QqjsYNSt4ryuQ8Vq9Ub63vFv2uByvZV5aDFiR3CErkYedGhCgUrEA56zDVe+9wNYFexJy59Gtm4ZG0EFrjXknu1Oy7bPbXKfAKhBO4i6xcHqHiWpxM6jZ0pZRYHydwL00ZzjwaC6Iz1Tzm0IDYwQ9y4WU52hRBZuEXnyYE3DcAoR+I9++D177ac/YXBZYcHVvWhiYSNTJo/uATCmw+PQn83sE6+8Ys89/4K9f/u23bp1h1E25776tCaFw0tbTOc2SzA1fmolBAawh4V+nkKGBapA3tjnmPKV3/oqr4IAwj0vInpw9YhuiDtsucWp9LKpmnqNt1UDgV+Mx+jDMTEClAAuMkl7pnOQA6JSjDFHuIqQXwEmytZpb9v2+atmpZolPFRlNLSYRWSF1xKghHpAmlG9CZ7aTOkFoCp8SD4oXlnyLprsINKGVzERTxGUqIoIv0UtBdDmY+2zRoOZ37EKpPJkkGeC94UpOo5Dz1cQ/Krx3gN00sPSUzIdkKIf4o/A3XnutUwhCjI+RcYPAn6CoFa4enL5cM4ilpQJhyso+o6IW//FVUG3mBQ/4P8wkw8Ft0uXLjHyBnDjbI2xdMwiYghG+IRzpNXQ+qf7NuwfWmE5tYorTsp0HdTQBoA0IshSuWDXrl21L33pN+3ZZ59lpxvAJ64T/otoE/cdUWkAlnTcAO8KI2kUgfC8LD5RqaLAhGtrvmQUDKUAgIvNOv1TAnlMokdhSgcsRl3JWyYOEPC2uKKMeNnZidfAQAZRYkfHp3br5m1799337P7DHWaaKMIGBQJahM9LirNo3/veD+zb3/4uOxp73U27cOESp/+AWw+7WmQ2AFfJZJV5Zns7sl0FPynV6RkaABpAykKodwWzMxVROq650y/Yq2xeYWFYemdE0gL7Mot1eNP6HiixKK5HQ5xHvY4xIc3c2tqkzBJgGwIHUbPe5Oayu3S/sWgnx1AC90yUS9pcpHBF6rLIQn1/RcFU9ToP0QXdqcQRFB0On4vnt2087tt3vvUf7I1fvM5sDWsSjTZUtcU+wEHOjljF76BgTyAXLBSs3eux3obDObW7SOXWkseSSkZWjcnw6LZEox4036h3MRCYUUEUmToPnq9942vs2crA29MH57sFhhl4CyDyuz6CveDEdBCwRph6czu37cZJaK7BDaaZ1ELyKywCpQ+q+AM4EXnP5xhU27YLF69atdGxiYtKcE/gJIjipWRgGLygH4rz1o0MygG0hLydJUUk1+pRBTcJOSgHV3LVzg2m6aBPcA7fkxxnHQvqUfCOA0yRIKV/lE5G5TyHtnHIsYqNDa6MJZ/p+PrKFmNeU/IIeGfHikBWp1BUzwX2aezvNzFVvHu+4aOtANDpEGakjHETAtBBN0ypVx2Nh2wj39za4kE4nYprjkJxHBHyTFHhczYd2bB/ZIP+IemSCpp0sHnoyoYCN7wd4H9SYUsx3nezWbNXX/2Mfe3rX+fsSfCXoTpRoJFNUmEkjZZ6UAjVGtcA/JahwSa1wBZ751bZKShbVNIndXmqI12G0RDpOrbyyyce90fj1HDwY3DyTF2CudSVuSgVKTJdwqZHtP322+/Yu++9z8j4yWvXrdlssaiFqDzqHNgryDJ//Dd/a3/3tz+h6gTFryuXr5BquXvvHgE9sjMGB+nwjczbIwp7ivIcYJwPzgcjJMtoJObUnHdYRpCh4SGheVd0rslDbnHgBw5AW4MxMiks3iR/15+b+5b7AvYFZSshK8EezAUfcd9ofsXnxCHjWQJa5l1WSV4cAJoeJFxAonHZ4Sw6VwKHbI4t8Y04IcooonH4y6N1HxkB2tz/n//7/6JjIDKvkDODZwdLUHC6BD7c2FI4QFPwLsKPqcsMlHbW3my3mmeKrxAKVKGIwxtB4yGagRB5o8GMPL77gkeGgOv41a992SPvTCnCW5sCR8hxoiFHNzV0stkaXY8CSTA4FSLHvKzLjpwXPCZour7yk10NFWx99iiK3WjJyqbzgm1tX6Khz4zeBYikQX/AZEiV5SgWMfpmipWBd2g+EY0xtWUECz4QC4b9TM6/ImoB/uOmI8KA37LkPcEAe9yQNfbkaBUCU27hxcHHa1lQdgF1hTaXHixteVbNx+dIuxRTOimHBGn9ZT28loTIo2/FEOkvSUTiBZ/YqYxqMjVCpkyJ3w0vFC9KeuSt6DvAWwb17Li0BblhBAKw+GSkMQMwe7HJKRPlpyTMqBtfTMfW7x9Z//TQ5jMVKKHzxmXhNB7q3QG8Al9G3wiLVnN79pmn7Q/+8A/s2vXrjFo6nY5HzuKuY/I82uVZRyHQypVOh5iuVxSAYCTF7swGlCao9cehiw7fOcEbo6/S585Fj4pS1+1/Q8UCozFEx7SiRZtzktj+/r699fa7BOurV6/Zk09e4yEHE6v3b96y/b1Dm04SHko4zO/dvWd379znY1qNpj35xFW239++c4feGQoIpBCTYZMKyvxDr3BvZoms0W0ERWFk0jvxxOvrLf+vOCS43rjmnBtn+KjX4XWlq2a2rmPN83pH3uhAqzU/F8CG7Zmn7qI0dTAEMCNDIMVTguWBvs9PTqWQDlL8DHsbSh8+xi17+V/8LJqUwqCNQ6adAiuBmmtZr9OmTO/tt960v/zud2xvd4cUnspCaLDS/UT4T9AG5oGjLle5r/vjic1hq9BpU50EVYl2FSJsWQrEvsVTqjZStAJ6PSYJoltG30VxR4/UDgu/9XWA9xmZH96EV0NFFeU1nrkCht+wLAXzqNyfjwvDJWLkuqlnlppEi016bbmFOR1BiQ4AE5xryZJkYccnI6s3u3bh0jUrV9Eqig47AIa8ttWZ6Fw3lg/blcNTQ8UOLA4VbmB+pIWGG4nTnB2mLNRguKoUInht/HuFgcZpV6DrhVnIDLlV3gs8OF3fM8xopNJBRKFBxKE/9k3j3Lc2kf7EkNmsFpBtH27BnJVr/CS8K/SsEV/pp/5K3kSlVmo9iYZSp4+nRNA3nz8HeW16WWgSvGSDQWALtDFoGGAxncFruEDnPVIPWHPxUDaPyKeWGtwFbAAQcR9b/+TAkumYoF3FDCgcCHQc9NSc0THAGxNyoKxAIQ8e2037xje+YR/72Mv8+bntbUavGhoAfhlSU937UDioY05FOR34ojcQ2YxGGjHV7vTUWk8vGgclyB/7x5xViEIkvNYx/zJvjkVvlHpdIOZrLrh0em7gM6N1fjK2o6MTu/9gh/+tVhuM8BGUoLmH0sD7D22ACNzlb7C/ffhgx5LxlOB94/p1fq6bt27aeJyIIojIzjsclVg5Jaq/pXRmuoZ83eVpzpQU9J9lKzNrwAndOCNp59KxkDS1KpfR8awOvbRH7E6b0a2SU69CAa5zPeovmdNI1rvgJIjiLR5KLiN0K4KoX0kkoKwoInYerrRfEN5gAk4a4zh4E9zh+NeoGeyJgVh7Ow/tzu1bap7zyUq4srSzwAJPwVuHD5q2IKEawse7AFuPJtuG0Qof75dZcNTlSGEqK+Y1QZQ9mbIwitASxcvSWnrk1/ebv/uNR8E7NxVb2B0qkqwpQIGjDIXi5MZj1wqacap5BBMAlUygV1TajvvGdIYbRRpwfBC1VpdsPJnZ7t4h+e8Ll25Yd2Obxb8pZEFouCnAOAYbQz4S6qrM2sALfrphQ0dBhpEW75u0o4i4kH416q2UE5XTIFIvDTSGFlxDaN1YyQE8nQmoeCNFWVwfRSECLdImaMX3yDuVUfr6yYM3W61zqeVaHPSYx8fhK6A+0xyR+550parEx6EsUM7/ycBbzyWwJoXhVAf7RF2BogIxVAIwzE+sUtGGSRJ5MOAQxO0gn+yFGbmjjagq6R/vWzIZyQq2EnGX9PuRVjMigW0so2+0JVe08WxpL7/8sv3Gb3yRVA3AGxRKZFoaBqzDHEDOCI/XQEZaoNlCIYMrAH4c2w8dlBr8DM5WkRx8WKD17Z8ek27B8zFz82Iofj+UJ1gnOhA02YeyweHI+gNo31fW6XWtWmvYgwe79tpPX6d+G7MtoQHG1ySZUmFyfHAkBcZ0ZjsPd9lin4wTazVaduP6NQLQ7du32bXHKD+fluOQ8uQrpQ7jGHdwjUwxfp4XJsSKyNal1kVe2hv7PS0QxwGieC+VGCtWAHWGgzOGcWi1ZrRKJjfWrslwVZtB8XomQfafO0Uk2kRwT7qEPWEOkCGrxe4ILIvs1G00+Nj4XdxLUmdyQqTH+Ax1GNUgojuS4L0WeWuNY5o9KNkJImj0tTTqtkLHLznyjF52rkvBDPtbsP7g+7Ww5SSxFcAb9RsEf/jskUzH4fj7f6hhDHEDQ9WQV4gEIMfNZXSI3/KqvqLFTFkSsiN5Dzg4M7LWzZ8xMsL3tSCUvor/gjyK/A5lMUUu+t29AxuNZ9bubltv44K1Wh0COGRWM8qIvADomRxtbQLAHbzBRToi6tSmpE0ddNgsUKJA29totK1cVvszNdMwtCqIz9TMy3DFi+g7s5NdN7DyKITr7lHaJO8ZHvckNkp0lZ3dTEy4vN6QB/s18I4QyndfRN26R17QyXl+R+R9dpNmwL1iF6WmvounpgeeN+eANtEUG3C9aOuHT3GdBT9ahaI7NxQ2AHlOJO/baAhlyaElo1O1BHvhUN1rWWRM7pSUhID+QkiYAAAgAElEQVQbj4N0sA4pymrBkWVf+9pX7fnnn6PuG1/hCojPrsLlKvWkwBAFcOioiaBoCY5eHYVOX7lniby5i9RPt9otrg8eUjDNxyHG0VgCJPVFyNMDRTzZ3MqqFvsC9Ma9Bw/svffeofb78pUn7Pz5y3br9j37/vd/ZPfuPrRaA23+dQYLGJo7GIyo+cVGRvR9eHBkB3sH9HpHgHPpwgVrNRv28MEDThRiYxrsaT0woaIqQDoXDet4j37aSMKi2B1TnbL8TSd93s8kw4o87ZbtraBH/cB2moyBo2c9KZ7kAhR2NKddwFq8gQ58N96Ylq7TyCr4O7KljaJ9AD3nclI5FqdYdEv70cDro/sMtFejmh6O96hmOS9EeuTLQiUHIsuqgJG3W3WUVoBYcd5YL5y8WipYsVa1BWpZlEfqkOLLxHPypJHUkT/FgQ2XQWSMAO84fAIoYm//s3/++8Sc4F/iAugCZ8026YmnV1VnHOVvoAHUxkqNbEiI3NhKZu1yxYsuNoVizsNCGkh/Euh55V8NjlJUXIFFmYPDY5tM4FiGtLRjvY1zLNogIp4mqDKzuuQTwaWaEVD5ovNONAr4scl8diLeL/0EkELVYLCONLhhpXLDK+ookiATEC8uqsQ7Jf2/acONbts65+0MBe40r5VbkkqnrUgioh/p3vVHB+HZJhxRHLxX0RKfBfqum3cISm+y89b+vACBkAny8EzlUhF7Z48PbxOpTZw6icibi87nC3KCjdr5NWVlxqYZaa0jZY5hBVMbTwZ2cnpop8cHNksGqVJFBbGsVyCKYlI5OG3ikjZE4EhpMUYLAPaN3/6GffkrX1GD0GyWTn7HZ6WUdLkigGL9NepQkLQJsnALhM2mWqmxhmH8pLU8n+OgKpGGaXc6nGoEimU6GVEmSDmaixXgIojXxTrCGobUTvYLkhLiL2h/fvOtN+ze/fv8d63esoc7B+S9j08wnV2GVCrCAxBEMQC88TKnx6d2fHRMySE+1/a5c7a9ucnJ4weH+z4MYp454UFgnNImZ8DXbaICCFOaI+W/czbH6TCGfHaWh1YHIQc+9Wp4GJPrHM5H96oBZVSsioqqeWXceDSzxfM/yqH7bvH9nvuMpGuVWauHI6hBj9q4/7LifBxofn7LqiJscfFZBFfks5Wyg+sGbilzj41bDvC2klUbNfVyICipVmwGMQbBG5LiAht7+FmBUWxQW6ICZGAK6JPu4I17DyZx/Q8jZyv8i3/xhxT8MQllpV2eGljAojBUYFCeqUGoPJlY5VX0wQ42b0ePK6VNpxvCBY2TaD4jMKOFFKlIs9X0lHvODYIqLiIjGuGb2WA4tNd+hq6kAwZ6I0yKX5Wt0Wgx+q7UGmqVJb3hTjLpQN+YYafIHGsQhwQAhny6T7pGtIgCWKvTYfSDk7FSabJYyTZjgre4amEiDiuNikqB2zsmo3PQQ/xMfZdye2HtGu3t+bhYz64U0/8SIO2RUoh8+NIeQVGXmuaYSj2yuCmaJXyZO2UQcQ3va06jr6MkBi7Ep3HaJCbCyw1MXDEVPfKRAKBi3iC4bDTTIDrGk5P3dqvb0Xhgx8cHdnxyYJNxnxG9eEfFguuFcK1F6YuhMpDkjnI2SgfBLZas3W7aq6++ap959TPSKtMkX4cHszykoq40CrVBrVLTlKKCUS6IAiLXBKVifqy5ix2eBwBebdT5mScjaNlPSbUh+k5bnZdLdkVCIoiCGNaLiqQlKg3G44nde/jQ7t2/Z8fHpzYaTwnaUJ2g4JhMpjJhYlquPgWFA6pDnBwd28Hevs0mmIc4t3Pntuzi+fPk4Pf2dt3USXQTrjuzUV9MAc4R2aZRsm/WPK2Sqsm4HHWgpuCXykz9RxEU5IrjEYIQmqN/ISJM0lUKskKuJ2otRyVEDuR+NAyYJAVRgJx7bAQiMqLL+Hy+3+DrU0EASZqsGkvgTA3CFfWnM8hdiuvZwop0j77Hz4UaGw3wnEbyz19aid4oW8nK6HCtVqxQr9i8WLQJJgRBDUepcn6+qArNDDhhyuaTs2DJgIOalhMeMGucoD4C/ab+5b/8o5U8YnUS4FQMyVVQJ5JG+YxEynuKTPGoGJnNKeFKK+0uk0LlH78PC0R0v50/v01gRurUqJTt+OiQOmDqrCtlO7+9zY0G3hltwuC0d3f37N//6Z/Zm2++xagoSaAiUIs10qESDoVKnQZBipCxydFFhshHXXbSGasaTP3oCul9Rh+wsFUu0Be60Wqzg61caTBSpuZUDeA6HLiERKeEqZL+Hl8RwXoXZi7NCd6b19SbdTy9eISlXmc+8ovS1SH+MprYrjSY782lmI8sXt+A4ryzPrj84xQJieOOYQrsO/VGHVwJ8G8auuAG/GyOkuMepJrwJul26mxjR0MLdauQdM7nNPU5ONizvX10BI5U70gn8ihCV/Er+FLnR3294X5USnDwk895uQpqRe3Vzzz7tL300otUuUDKBZP8WsPNm6BHBs1Sb7DdHGsCAYQUKMja5AcPqgM/Z7HRN2touPF91Esm0zFNqqZwjMMgWOjG6zXSffj3vXv3bf/gyA8sWL4mpOSgiEJH5elgSN9mZIpQ4qBAikif0kUfkAwelUFUqDm85XpwfGKHe/tUoOB9Qxd98cJ5Ozo6oAqCwZMbtflR6Laoucg4R49mNNl6xSMjK9ZjPQXgZ/L2swEhHpKzml37MeMCGYfl6ddYg6Dk8usxAiBGxVGjeUS9It9+lojc4C5e87GvkUqX/VG8XgL6NO/NHySP+8xBQXmBFJgpvZuCXHRDlpcFqq3qrZYVGzUbQ6kEL3AH77M1hnwdAViJgAGy2yG7bsOHVP5CIXNkofdf/bf/DcEbi15TIxYEbzwJTkkAMzjM6CJDAwaeHIsHTml8035R8oJ9GM7guSaThI9DIQmPQ/FlOhrZyfExdd5IMTG9BJQFNg44SixmLHZ4N/zJn/ypff/7P5ChEEcuiWvSoRmt7ZrSjogHhR+MGipX8HzqluQJHREg0h3qy4NaQQt2hbxmtdGwQgn+J9KD03QIw4vhMp46IYr3FgA7301TnoiT9L74J6VClPKFx4kKWlFazOLkbGsEJ+eV9yDiQtrHQCW3kfx1subzMxvWHxsG/VqfWS4WEb3GmUWRUp+OzTn08sbflYDlG6FQt4DsarWEle3ILl/atnaraidHhxyQgHsFkDo6llJjMOozmeFmjcjHzarSghTpEy9o+/BjdvsVMTUchUKBN6J9HP5PXn3CvvzVL9vlS5fs+OSIIIE1t7G1yewOnxtFvePjE0bAjKTYealMD2tanbpLctKos2A/oFEGBwK6HvEcu3s71j89sXoDHiIIGKIzt2Ang4HdvHmbXZOYnAK/cXDXcCqcTDAxR1psXA+srcVKzUBhc4o9iIIp6gdr2ZPs9Gx02rfD/X2bYjrPavVfyHvzJ1uv6zps3/l2356H1/0e8DAQAGeKkyJZlijZcsWWVCUrpSrLVfIPLrtSVhInP6Uqf4VTKSeK40ElKVFi2RJHiSQoiiBBcAIokCDmgcADHt78er59h75zaq219/ede7sfAEqUqlJpVhP9uu+933TOOvusvfbaDIbW11Ztd/e27e3u8JqUqPWkvZtuRtTtwzFTguTAGuMg/hvbvulXzPSnnsLlLDFKVsHlS6dwXteR8906Xrx8Glf9XPw/CtZSDaMCGkbcsVfMCgod9hP11lmJWB47sVu+Uw4pLjS7jwl4c8E4A7zhxc0+l2AWqhVrj/qstISuSWZs+fzEcdN8IVwWgb3Y2aEIC9WYdFuE5w5YEQpE9DmF/+l//O8mmADnNjfprasXj2xpecnmanUOfuheIxEFkFVJcJEl0I35BqMXNIMFQGGgY0sK6kOdRNA+qs6s+62bt+ieVSEHXGSHaCZ6ABilosqpi1W9j0U0VfuTP/m8/emf/qn1TtSXkP3pvGovcpJhekTvbG6va+SuodWtlNGBHdWbURGlHpcEbxpAwXO6yIk+GsONDeCtLb/wGIuatMHc1pO3Fniz4IdugxGJO7XCIp+cgxPDkhpUBWBHxJ6CafgtaKsY/KHgOqIT/1fCbfPVUYyTJX6Sc2A5rke3mjYZfmfkDaNs31dk6hJ18USRTubqElEhHeLwTQNSGw27ds/dW3b3hS1rHh3YpUuvcffUarXt6AhGPvA+iQSYzMTUJDcherwARNt3LRbcFXjegOZK5aKVKkX6nGBLBYD9uU/8nD3wwLukwx6NOAEWl5DYhovfkd26fdsODg443ubn5hmxI0iJknb5NatpMOR9oEo2Njdtc2PTtre2uGC8dulVu3XzJqN49SZEHgYUXIkdVm7e2rGdvQPmZ+TjjqQquOx894QoHECOwhp8UyHiQS3HNtuzJS4hrP8eW6/dsYO9Peu22lx0trfO8bpv3rxuR/v7eYcWJrVd3RG8atAOmZ57Flnz+68kZILNrl+eQusM0fIQID6RhWoee0x9aqrbdr6buVA/mLeHnDrMqabf/teIXME3B4cclZXxASkYp+CdLmYzVkTZuZwC7OS4kj574OFVn2Grq8i7YKURgt6qlet1G5bM2sM+NeFoD8WWbmeAd0hYkXDH2MUxMCbxjV0r2vxBqqg0hufEPvWHvzuBleP2uS3bRsdsNF3FAGG1U5G+xpS+VIq2vLTMKAVZbfhYsNNxqUQ+h001K2VFAJOxR+4+6UpFOzw6shvXrjNxtLSwYOurMNQvWrvT4onh57mFBumKuUaDk6c+v2CPPfZN+7f/9t/Z7Vu3M7MhgrWrAaM1lMA55HpYHFDQ4VG46y6Z1CQqSJaIZBAogFq9Yu/7wAft9l7T9g6hPkA5sNtXluDzoK2xHAg92o9Wap7EDIYyj6ijaAJJE5cL0sXQu6YkgDWrUtHAo9ZFqaWpuZZrbZ0JzHSxMbBSjlOJG4F9VAaGCiH0+5qwXrTiewIWyDBBKeBGdO3tjjM+VrcS234ZSyHyvu+e8/bhD72PHeCff/45lnXv7CChFr1G5b0OflyRl5JAIZ3UoomFLuiTsKlVpR6leW7nykYIVUkHH3zoQXvwwXdl1Av4cFpzIoJpISEo90H0ElxAaykv6MHuAOCOb+wScWxMPAQgMLxaXV21++6939Y31+3gYN9u377NKJ5tzXZ3SHdg3CEZddJHAwFs5COp7d3lPdKneRKDD1EjNKaiUkcVoEz8IxnKhgIa4Ky4QxTf7drB7h630qj+Q3d7LF7Xr16lw12012JCm4t3rrkWbua8cgpgHqc6PEXEm/s/pAA8C+BnReOpOVv6d232vIIx+Ggf14yRErol47WzGCPmTK50EQXq4H0GHXQWbUJ6JKF+ZsE7G48pWKfrmAct/AxKZRV5k/t2y1uAd3kMqq5qJTRRKEysBTMrXCMAHT7tU6uj9z9wexLs9uUZD2ks6F8UKvbch77HAANuhpwzTz3x1QmKBurVmq2Dl6ZGV61+ANIAb+aobCLrzXLZB5tM9KHZRvYd0TUO1jo+ZkJHTm8LLEg4bh6T68PfWJ1WkAk7Vhhm5Muw6EQ/N+NgXlldF3jPLdjTzzxr/+pf/c926bXXMwc4AbcbPLk5TQSDXIll6eA+5DLkQcYXvHj4m5TY4VrmS8vLi/arv/Zf2SuvXrEXX3nDhiMv+YXMh8b7Mt9XMYHAXz4Y3oUn65AzG1FHIs4jby9IYLFKUmY/O4E00DWBVLCQTptp8M7+mGXqQzKVhk96v1z1lGk/HaF4j0oCOcgmJEocvOkEF3y3t95ikaonRCGKGvdsNGjbux+81z720ffbylLDdnd37JFHHrFnn32esk6CFdUS0obLy9yfFbYnbhebJy7dZtcTX6Se2Enbu8FDmz8nSg803gMP3M/dIJogIFpBmTd2cTAlA9CvrKzYxtq6bZ07x96JGIt7e3u2u7fHsY7dojrCD6lywucAyM+d27K77rrLVlZXuHuARevLr7xi12/edK56TDWBaDwplCRC0M4KCqchovSkuQCeACJwdrvxohUqDtCIwPnvIOIQZEBee7izZ+3jY87D7e0tLnDXrl6hib84X8kilADTE86SkeGjPiUbPAXHrn5yie/sn7PFNiXd8hdxZAYiBk+dfEYaAaccOn4vr+8pNi9POvp8iwIX8swukJAVXd4AJktUzlgmz9IiIe87dQcSYJ1d5ATaTit5finAOxYmZsqGsmpA5N0rmrWGJ1y0DaZfVdC5M000/GFF9B33CZ+hxDooQvjjTBhYI3AmRn//8T+fBJ8thzYNXnwQfkYYj0eF0ucI4fG3OiRXNNKB3lrlyPiK9wK8MRlu3bplN2/enHoNVAN4Lz4bwI1kERzcsCrBQQ00DQf+pGhPfv8p++3/7bftxo2b0tXSrjakjbqXclSThzeHlQO7O6Cqqom/1lYW0T09FYoAj6FtbW3af/1b/6099fTL9tTTr9ho7D4KoBnghwLqxB3VwsZUD0ANHaLSU5KjtDA9L5dXwlLVaJIvpUCfQWnMuGziTcG2P+Q8gshBOIu2k9dk8D1NIU5ti7Mon9y2zKYUbQdlgajbwdupGV9VJADwxQBNFCajDluVve8991m9Jinfq6++Zl9/9DHywXg8wz7yDTDokXIpOuwEfZKpDxKvl0zCxcg7L1lnRWMNBTWi5u677x47f2GbHDt8rpGvaSxqXLFTlBlbbiFqXcS4nkhCiHwKxh863gBMAeaoZkQ0jnEDrTcaIKyurXMi3bh5wy5ffpNqEXKezDmIOqMSyf2yVV0r10s1MU7a/hmUMOoYgzEZbfwQQUc5PSkjcrNjG/cHdri7Z51WizsHjFlQLFevvGl9uNRxbkgVQRs2t2AQ4PiwSrXFpzjpfLGnL/0Z4JtGpmdz4IhApzM3cWwpJDxZGfmWaAjihTs8yzQfE8yeg7fyhwpOmNjFYiihZ95lxxeYWZ47i+azVS3voDMbccec00vTOeb/DkVXnIvnolCPSQ0ecBpWDqCOq2XSJuC8WROOnXzi9xLzNl1cIoGJ3wU2h60vfhdNJwpP/8UjE4A0foHJgOgELwD3hy0qQBgfFtVjscXECeC1AGA2xzw5yT4DvwP1gUEF4EYEE8Q8Lh+RBcAb36BnkLiB2J0ATrtKuMRVrd3u2tdBm/y7f2/NoybBm33uXIur6Duv+tLPkjQy7Ub01mAOFz81EkbUjeouFIQM7KMf+6j91n/zL+0rX33cnnzqJRtbTZEqwNubQrAEOKmuJKeJykvKCD1GomzRF4opPBYVwMgx48o9YRmcb4K0sRCetfLnkcV0UjKiLNEQvjRkUYQLVWeioDz6VvENy99pSwDwVqRN+iSAnBMjtLieYXeOejzqWcl69v73v8ve89BFq1WheZaE9HtPft++8c3v0K8D5yYrA0XeAhpXm3j1GRcnz2RlgxrHcdkgIzUoParhUY3kcpEc9z33XOS4arVbirbXVll6jqAAAQiMrZA8B+eNsR07SZwDfkbSEBTf8TFMqAbsRdhpw4Gwr9yJGXeR7VbHeyp7kxKY2Lo5EmgdFnDQfAjMnIzSYnudPt8o7sH8C+e+4DqJg1AoIDAaDAne8Hxm95mNNSaEr1y5bCM0xY3o0xPK4ZyZRd7+sAPUM6vUM6Lr07RK/qJs/J0Cf7wmdxlNPxbBuHZT00oTLjbJ3+4YBYcEKQFv0iZu9QzalwGaL16zwJ2Cc554TD05deRZAI05NXVeERyx4tHngkM8SuehNoFkkMBbr2HlJ3XSAxXGKlgtYnEv4rNZ9T2ze45z0qKMwAVUisY8vcBfe/GJCQ6EbSb+ywo1T/2GhpU62Mkki7Qpe+nAhEgXnJrykCuEaqNYZBYclAmTbh5JYYKQIhkK8MGhwwqTwOaUDMqTaeQyHNsXv/iw/cEf/N/WpNNadIeOFkmJ0D1aJE21ToqIw43heYPk5w2ZWak4sklhYL/5T37TfvOf/FP7409+yR559C9sUsCCJUEJE5SUSoaPcf7f6MQjqHQbWWeruYX0EmHxuEJA+ZirWtPhL+OkufAkk+LM+TE1yGajAl9HgkuMiHsmTMp4zCwiV9KR4B2VlHTCC+B2DbaWpkwypmSqL6CjnpVLQ7vn4obddWHNahWzRqNu62trBLpvf+tx+973vs+fuYBjdxecoTv5sTjCd3DKDThHGVtgL8TC+CR1Ug4Al9807jdA7d5777P6PHTZsnXFWXfQkor03hyDDtYdIBl00mOBDa6kVpPHNUCY5kaVKpOSCFj29vat1enys2hBCnmt+9ZgIcfv8Fo8QyQ38+jb6a9QR/hcCAN+7hg5ZnPwxu/Q9gpBzhhFRzzoyA52dq3bbrNABzRRs3lo165coQcGFltKQRO9iXb5Z+3OOCI9+TUNmaLp7jDyoibAMxSncd/fmwQiKWcu2i4S8n5ubwHegS/MCc3ouzPw9jR+8Pxa83ONOadhKl+MJK5IrqlLOAu84wXpfdQ1qdAG84HjmGXxRatC0jqBvHhiRVjcwha5VLQ+Fu8CnFCT1nPu3aPcU7SYdNrTsQI7U5p2ZeWfwlxaNlz+4fcm4U8MEMYAR9SNwQ1eOn63v7/PvyGBg+4oAG8APqLmCO0xMSJTisz+zZs3PCKXZndpaZmfidchapIEBg07VU4KXwfmZ0Zja7bQ5n5if/RHf2yf/8IXuRUmr0euS73tWKHtHVO41WA1lG8ZM2N68cbcnrMBqCobUWk3Hp9Yba5s//3/8C/tF//eL9lnPveI/ekXHzUztO7Ca0eynBSKe6PgoEu0fRcPnieo9LCjKwmecnC5oYvSgKFtJMEpaBY3EIKjoYPUWcziKe7u1AzKOe+oIpsdlM7c++KrAVgCeBcE3lyKPPIWmOcMfYB3PuyL0tCPemaTE1tooHs77Al6du7cut17z71UbLzyyg+ZfAaNJqWPN5Z1CSefkvO2EaXRjdInZy7VDM8TUSgq2FHZPP4NU6x77r3Hts+fzxYHNHhFMU5AUox3JCiPmy0CMYqAMP7UqGFMOgYyQjwDROAIHtqgJ6h2UUszjFOaqEHKd3LC/A8X/SSy4i7CbYUjsmJVMnjsQc93h+5Lgjd7MITAhh5Ao7FVkaQdTax5cGhH+we2sb5mKyvLdnR4YDeuX2OSh+DNRgR+x0CfnAHcU2BEIEvoEh4/z4nMRuAE3hngnhqP3uwj3x3mBTgE4kRdktIY8bzPinQF9iGtnd5lkzrxC8rrk/MJEcdIo9wYYxFQnl6A3j4Kp8wUz8kXCe4AxiiwAXhXrEZLDbTuqlh5Yd5QAsbImzvNEnOEuculvNLj2lMaJWUrWM/hWBf0W+H21RcYeYcnMd5MpIcpPfvviaNhg8xOhx1L8I2fAd6QTWELDKcublFJd7TsypWrTFiFmx87odTmskQlQJwtpQrGJBAmCKIeTCAsCCe9obU6Hfud3/ld+9pXv66IgmXL4Nejf50iNV2M86cuCYSZgG4EN5RSbSBCGutaMclhsv6BD77H/sVv/Qu7576H7Ovf+L796ee/Zp3uxObq8zaEu50X1WDLrpJ2eRSL684jgvTfSkjG35LYg9GDf/vPAd5TsY5vE/U5cQ0xzCJyOZ2Q1GvjkxJ72KBPPFLgGTifKI4ZAA3gdsrEs/+ilpx3TT5XEzGOA/DGwOrbZAxL156Vy6gMG9jCwpxduHDBLl68aLdu3LannnqaHh3Qr4LXzRUo4DDVeFlLCY/Ak8wbLed/4XlFb0YvnWe/RlZSlmxre8seePBBW1ldzbTAnMiFImkQACPGDMacWohhba4QZLudLlUncQ7iWcFayEEOiz+AHscSLaf8S/CQGJ8Yi5lmPSp/vfE0aRI22lALNu5A3PlQQ0LUGuYEaiLYPg33BRWczZbt7eyQmweAN48O7cb1q1kjbjTklvZZi8DbgrdUZ1NKlDuBt05tFrpzqiESkLPgE9FzgHf8+yzwvhNd81bgLcZtWkUydcyZxGVKTbxVIPRWFAqWY1ZSeuk9K7dBO8P/vVwleGMkl+p1qy4vkPPuIi9IGlZNQtKG18FccKH3eTUV6XvjifBVyZiMnWsvsg1alBPjQxF1lNF8tdPJKicB3uD6EGUDvBFZo5syjfBLRdvY2LT5pSW7eVWgDb9iZPJx48+dO0ewRKQi4r3KSQ2OkpIolkFj8qCBBIC7Z3Pzi5TF/Ov/9X+3b33z24rIo6s0zWGSrtKM4pxHDT8TKd+yRhIwKGC3Hi+RxefB3e4f/cav2z/75//MCuW6Pf3Ma/bZz33Z3rh8S9QPA+eCTdi0NbxG1HA5B2ivvPTJKRWKtvx6jSaHBoNzufzkqMXNXxPwNNUiLQNvgfXpAYffB8AHX5KUAGUJIFWZ6jOcg8ySOzizkPy50I3Ro0pzs+q3iHLSbbVEq+r+DvAu9ezcxoKtry9YuVKwhUaDLbuuvHndnnnmeTvpnFDzjWIXRt+UxWHwS++Pk4s+hLLljWrVXA2Dy2APUnZgku9JgDeubWt7237+F37e3v+BD5B+gAYbgKsd3bHtHxyoByWMnFgkgbEAd8kuGyGcdE/Ep7ojobjuAtUh4LJj4Qg+G2Cs56LAR2NR7packGzcIJoA9Q2YP2srKwxecEx0IUcghM8BCLDqmD1lYcBVo0HVSbttR3v7dvPadVtcaLAuA1XK169dZfcVuuCRV5eEjteVLbjT4HaaSokkfx55n4q6nSqYHX9ZdDulKXegD0kg8zCeBI1E9EzIG5zvbCQsQNPYz/TrvrvGs5gF7zTqTxeKAMY0B/BOwPsUmPrYh98IwBufwRZlsJwulmwOfHShYsPJxGoLCza/vmL77WNroeIYu7TM2A5YFz7v2q0Bg4Oynl1kSPH4zgbXxQDypWe+OQHyRw9ADCLQGiyygYzJV4NYKRC1AMSheUWUARoF0TnAeH5x0X748svWPDrixdy4cYMKlc3NTX6+FCyoZivbPffcS0CHDpeZ/pUV3oQbN25RAbB9/h5AhOkAACAASURBVG4C+W//9v9hTz75Pdm+whmQ1EmYN7nKBNF3tEDLIu+g7qLaEf0KUYQDJUnJ5htwnyvbP/y1X7V/8Mu/xGZe167v26Nff8JeePE1N4aSsQ1uuoAVoBhgoqhQHi/hEcLbmoBs7qWQ6Zi5jZ72Noky+Qg48d/pIvbZz805S3GXoQl36V3iR5F4mGVb3gy8U592+iYo+iZl4v4T/O9URJ9PL+6yPTkK2mU87thcfWLvfc+99uADF61ShaQEgDaxZ55+zp588vsyyy9X7LjZZCIQGtboEsJqOT4/afZxWBXoYGFQ0wf8LEmcJKDT4C06Ynll2X71H/6a/dIv/xIXhVs7O0xC7u8fSF0yHLr6CYUQAztuYRd5wm8kydXgQ4sIbUFdIaRqPi0wxCJa3aqcXhx+GK4pXKf9rj9L/A2Vyghk7r7rgt11/jwTj0jmw9YVvSyxm4WfD77AtyO5yiK4fs+a+wd248pVe/ONywQIcPugMm9ev5Zx3uFjzwYBWZ9ZPa98vU0IhkyK6uAdRg20R9VKr7yGxpsojOkdn5qJaz8pwJHiaxZEKSFgjJEWiuX7RHUamubatVvKJcEUkiUCBXHNDuwzqB/nmp7HLBD/ZcCb9wPukax2VOFe7LrK6HuKivFilUU5c8vLtnRuw2419+0YOUXUHtBDT1bCuHoAeIA4sJH+PI43wSrgv/I4Uc6ATSkA3k9++0u8YwBXfAFskYXHv+Ok8F9E4/gd/o6oGlF3p4OMPpKPkhaCCuGBUAY/HHp0rug9tgZ4DaofUR2Gz8WAhcsbNLSIftBQFVHR5rnzTCb9zn/4XXv++Rc5rLCN5KQI2sQ5Unl2zKhOwtI74/QUjYwKRavNNeyhd7/X6vUFu/vivba6ucHIvz8q2I1b4OphhCWvcRRfMGLOMsH5z8TsWb8E3s0Y4D7sswE/UxKfGVrpPVPi/VOsiE+SbAKlx0gi78yqQoAe9IivPrlAMeO0BY7ub+hl6SqayExxkizqqe2kN5Sm7NLgY1Owe+7etPX1JS4EaFkFW90XXnyFrbzgO3PPRSlC9tlg4CYBC4MdMjuMAUZUlH+Kb2fjHJhejUHHRDGRCnZoXIVv9iINM6ii/e2f/Vn7u3/vFxmtwckPFZYIOuZhG7uIcxM4Hx0hEj+kbhaROMacIjosBO5BTYknHCPFt+Nu4/VUqJTcQ8cb5sbCGLkB3MMxlDzFIpO3991zD3XmkDay4e4QjZvbXFhgUgWPlMjf4Jkh4YrCnYOdHbv+5lVG3g3ovLc2bW93lzrvSFgGeFN26I0RAtPulIPMqEVXbhEgeY/zZGfKVUdkGKM8TfoFfZmC/BRAJsKFGayVyV1ykgJugb0Sr7EI5WqnWORT2uQs0E6PdSdq5tT5nKH3jveGVQT7eeIZOg2CMK5eqdlcucZx3FhdsZUL5+z6wa41Ad6wYHBsiLwIPhOYCgDHz+Gnk/LgxDfUx2T2yN439Xvf+dIkqBK6+XmnYvZ1TDqCsKt0tcpICdELgKHfB78pedWNG9f588bGBqMrFjj4KsLMMMx/ynAEVEaftpmFAqvV6H+ytGDLK6ss5gCgw1cbJj+/9/v/F42pEAGPwE8yYTkdecv/2oVnpFNUPsqbTWmgvhAl97Eizi/ahz/2U7ayco4eE2wMCgdEJqtKjBTZAgtNIRK3MgG4IvBs+zUTiQRICnxkD5BGIhHHZP0iiMnT0YMGiWvWZzLiHgPNjrV8wSjqHKdAmzMxmwsO4OqeLW7ZKyjlOuW0iqJe3j2fOZwYXvqoc5SlJdxf6ABTGtjGWsPOn1+lDBOR5/IS6IEFu3z5qn33u9/jwvzggw/ae979Xipv3rx8xV699Lrt7O1TB17wbkaSVBbYGgr+Kt3OIXtcjkcnqvjMWpA5eCMnQTtSJY+wE3zw3Q8RcOGrAlBEULJ1fpu7LowZjNsWmiRQFqiOOpD3sdu9A0Z0NaJMlXYAumfsvjTCRk4GZrwfHu3G7oD3BrcXG75S0ebrdUoUURGKcYz7Ci06ag5QfAELCCiukMzHuIN6BXMT/Ta7SJgeNeksiGs/v71F2uQqOrxAkUJ/GVE1HHdu+/rOwdsfM6Ju37kpysyHWgqMETqcBd4c8UmUHgCeRfHJ3wIQZ8Fb+Q5F6eH/Eq/N3Pxih5bd95xanN0lvFPQjqs9FaQki5nExkjqy9qWY8Nlj1CbzFfqHD+N1VVbveucXd3fsRaqIilEgKZfooqwyqZVNS0TVC8TlcRUlPi1yVtc3jAB8IXnvvfIBAMRHwQJFb4AqHgT3owPlSeF/s0sOMs15TkcNyVOANG5Oqn0Mp14KkqX/aYieRqwdLu2s7PDSAGVlbVqnZMHyc3bt3ft//nD/2QvvPgSFwuU4IPfk/+5N2HwhKWy7GHKjgHsgChSTFVNMOGfFKyxuGbvft9P2MraNlMPxUrFE1Lqcu5CII7mGATZyu/0yexDPrVN9MIh7hQyrjpPXnquS4REcHqM+CLpGNF0gtNZVWm6vcxDdMVLU0xnhCtavMKvJd0bOFerCSeU992qmPnkUFnWHkAR22QUmXh3+aL17f77z9sHPvAQLVtBq+F54p5fuXKN3tVQd6yvrdvFu+/hInp4eGxXrsKNb59bylJZDpGI0BHZoNDHJn27ffOKXb3yqp10DtXnEp4qVGbk/VS1sOiEMbY2zp1jtNP18YsONpvnzhHExXPL2Y8cfKvtuuwCx4KSfQJlWrTicxmBK5cRiifJ39SxXWZmanIbKii5LsrwC8VJmIQAWnxD7gi7ZIw3gDSOGztcXD+eJ42yWsc2GQytVirbwe6uHR8dsRlDq9W0K2++waCmnPVGVTIshn0O3vEgp7d0KahFo/Eo0pmVDE6B96laggiocqe+2TkRRURhBzsVgaSqF01Bzj0pc3JvGIY1qR5aIzb7qNnIW7FHTgGlx3wntMlZ7yd4+1ADVcLiYPfghc67UZvns2usrNrKXVt27XDHuliI8b4EvNMFJiiSrOcBdl2wf3AAZ6Gct0zMFkeAN4CbkcTY9a2wv/RIBQcInTduJF6HyDjc/+g5Mpkw0sEFQEmA1yGyxtYSnwluO8ytcGD08sMNxQSDpSbsOREZgWssl+QqCHdAgPoff/LT9tLLrzAQpRSKlVUR+WprzWw/1SbRgAHgHbgVFWawaSyRNlla2bL7H/yQNRbXrUBNudqqofGwWpA5tx1Rc4StnhoMjpmTmYcJzjvlvnPPYr0o9e/wc0t5ySzh4yCazLHsGBEE87zSyajjZjuCGYVKKEM4acIUaIYHzZUqsXiEtEvnGuoJcpN+btrZeId3VuUNbXNzxS5evEDDKuzScCcH/SETgZ2uKAl8BnZnNkExC7adSNR5iyjfJmt35TuCwsgOd6/bpVeft+bBLauV0aTYqzs9OpOYRElgRN/oJYkO9rDmpGbaFOVCHYUJgYQ06gkQdCDqbR63aOHKgjFSN5Ecdv00sLusXIV6oEKh5wuzF4TFthefn/OWGLPwPldlqSRiPjbcjJ/mVJBF+rZZxm7zlM92e7CXOGJUsTg3b000Jum07cL2trWOj+yN1y+xSAdRoBL0SnrifhDkHK3yn04rM7InrhU5s2aYArokmk41JwTAOA4j4Wnw1tD3QEr98JwNmVlE0iRP7PD8mLH7iVGfgrcf7RR4x6jN58m0fD3dMAvb04BIVhKzC1++S/CxB9oMuRcgK1eVkZXGBZuD9XWxxMh76cI5u9U8tNZJ18bew5cReNgZKLLTHHMarT/oqSsS+l8iyF1ANXqD4A2ZIXCWzMhTj39pAjdB+jkcH/O/4KXxRyQvo+oLHwTghuoEYI6EihI87cxCFpQIwBtKFAAziw166GsooxX8HclLWLAycsbUdv9wALYawCo5iL0m7DU/+clPUSPM7ia00AxaxO0VvaoyvA5ybjoc9XxoTsb0aRlDztPYsAff/VFbWN4iVRK1MZNxMWsKWoDeWojo4ef06s1BO8t3z6hB0pVdP58ist3AM2ZYgEGiUsnWBn9vUoSQw2r+0VNDMFs0nDZJ+PI8GtHAJRufKx+zwZxqZGMLNx29yHWQQa/LCjNwYtMR7x7ia2geJWEfkOvj8yXDk1JBJdGKdmL9zpG9/sNnbe/mZauURoy8eUsdvHmeHhnj/LA4QM0Ez/du74QOljgcHTG9OYiS56htGHEHCPoOtAk5TC7iuudREIJ/z5Y2Kyr0Skov95YUVdWboDDGaBEHZznKCPMnFAoLBgyJWiNdBCD8g/QWMsDlhUU7aXcYaZ8/t2ndTssuX7pE3xNQL+GshwpkSQVzRJytfZyKuNPdZAD4zFiW+PWsRGRENHqCEUBEVJly5FGAFUA1pTBJdvGaW8mOMiIxH3gkhfw+CshPR95xjPQ6z4q07xSVczHMpuXpyJ27AvQ4ZQ8BxNvomwnwnlAuDfCeX121xa0N2+u2ba/VYvKGn8rGNrqG2IXEroTEJZp5Ow+O6BuKPghDMK/wexwbu8fCq89/axKNUoHytB88OaE9bHAzwX8j4g6wRoIFHW7QQxBAjTL4oELgKxGDHItBcDRhDrS6uqxVZgLeEWb1ajaMCTekgdGIfrgH+0f2R3/8SXvuORgbDd3POybLNHgHr56CNweTNzomdKKqEtrLuXV714MftaXVbRuguQN7EoEzdN7QrUpZRcVI0zvRJ9FHdhyPLNItYk616KG/1fZsetuaR9OzW847fcap3ydFmqGCCRBKJx/BwgMO7SREDVDdwR2FJgQnX0QGyWCOSI7zjINQka/uWa5MyO+Td/rWaujAqP9mnL/z6KHrUYGTfFYG3SbBe/fG61YuINJ0bjYtu6b6J2+7BztjWBv3hwPrsEhHlXBB97HkmL0mC+xmAyoQp8Cydn+uANaYBwxKI9OfrGC8Rn6ukukq3Vd9BHXXbPiA2oncZiKKgDDuuVVG+7MBdOdKXkWOqFKrMKjqdU9se3OT1Zb7uzu2urTI+/76a6/xb0hmhU6e/UN5sjrJHFbzk/5RwDvCjh83eE+N3XcI3gxw/9rBW0U4dwJvsrAYd2i6UFClLy0AJmM+n/laneOsjoTl9rYd9E9sr91W82POMwkCqBRjK0YpTsg4lEEZSsEW7SHVTESBBlPp3meh8MbLT0wAyoioURqPQReubKE7BDhjUEG3LbfAhr344ksc8Eg+4T10cXPaJVQkuHj8jNcjmg8VClpXZSujGSMjUCyZ+ZMV6CqI5BY66fzgB894VJT3pRQohPIjLdYJSkVJAXG4apkFr5JRqWTn73633Xf/T9jQ4GQY5uhYDXMlCUufA8JcDxeDTXx7mN/7ticBrHhdRB2zQKx5fno1z7ZlycA5671p5Bs/vzW4a/qdfk1soTUlMvBOsp3aFgtrI8GpEupIikqsGCoLJjlPuab5rtLTD+Jdcq08LAv8biT+GL5osIO72ejk2C6/9pzduvqqFcZKWkoX7osGC3dEa3CQg5ZbmLeH3v2QrW9uWqvT1jjr91ktiSQldoVOripRyapJATHGIi6KFq8zlYF4rpHj4diKzvR8v+SBqdyLiSafsJg/sKNdWV5hH1aAOMAb8yeCI8w/BFA4PqgT5KBQFg954XKjYdevXLEaGj1XKvbaD1+x5uGRt8+SB4aaIsNEw+mKLCZ2MJ+RnuTCQKdNPIZgEII7lP472eJzDvvfYq7dKfKOOZOO1ywq10o5LRX0HVUs/hmQ+gL844i87xR167p17WcGV76jVeQtlRM3gejKhf4FlRqBen5tzTbuuds6NrEDNCbhVWInhmBVsr9IVHI8DZTziG46MV8HAwS46AAmzGFzdnzW9779xQneELRDyO4iGg8lCgYXfl5fX+cge/W1S7a9fd7uu+++zMQqEpVYRSJhGSE+wn78jCgCTWpJq4zQ96/LQaYmsSfkvHFhi4tLpGU++clP21NP/YDdSWho5NuNDLxxg119wi1srMpRJuwTrwKTpMLEGkvL9tM/+/etPr9p124cWqEMfsr5sExeqCYBhCVv8xV+w+FDEdVrpBJ8ZEXEHQtTZJP1EHJPh7cH72nLyLPAOv1dCsoCtJSVzLnbOK88pNCk0e8dvGOnENw4R7A49djiKdKUFFHvzRO7SopOR954jVJ2sbFWhB6FTqHAiZ2SupUrIsf/AN7jfsuuXnrBrr/5sk2GHQdvPzU/XlAncm9U8vBdDz5gH/vYx2x+ccHaXXUngWwQftwAcfmBSKvNRtbwJqkqiQigVy7I72FBSSQk5fFsMQ/wLToFjY5RrCHZaqhSUi0Rfo85wkYRi4u20FBDCAY73Q6rO5H7oc0yfVKwu4Cf8wnbn8EDf3NtzfZu36Jh1crCgl25/IbdvH7DKtQcBziDIo+kj99zX4NTMJoah2mDgDQZmbgLzo7vVInylwXv7HwS6oNX8Ra0CbQIbwXeMc5xvkFHnBXkvB14zyZss9f7HAnaJHpygseuFoo2VwJtUrA5gPfFu+2kaHYI/OQuEqq7UkarUU1Eu+CRoYISdBvo5XQxUzJ7YP1hn0EuVH4ckwBvJhjhUlWA9esJrzMiafyMSAAfADUKKJCrV69ywL/rXQ/wd1EqHzcqaJbwPMFFR8GPFoUTDl588cSHQ+vxBEdWRT9K3IA5+TKD8/7B088yyh8PnevK+EGNSK3qLuPLMtFeYonbIL0by90//tM/Y//lP/h1++GlW3bp8i0rVeqcIARjcN7kCR02vCMOa9XY5FQRDScnNMbY3pwRJcdASSPv2Qj6rSNvfS4XhjMi9NkIOtsRAFKZODw70p46V4ftKDpSDi41FvLIwy8mtnkKRzwVEIkogrfLw5w2SSdQ0Khu+Kgjs2flNG2ip+QQz2MIvBmXDzt2/fJLdvX1l2w0aGWRd7C63MYyWlNVLBOiBaOV60c+8mG7+957rIXmwc0m9dR7qLLsaLfIK3eVEVRO8O5Bk4WwhAgaApE9kkcotAGtiPF5/fp1qlXk+iYKJOZB5ItCsYVnyarJep0RFoAcr8VcC4uInKKJqk1Fw6hxADWCRia9dttGvS5plNbRkb1x6VLWjZ3jhWqY2HnqAb5jztujaUWS0zmaKfDOlu5YMN6a8w4MSEH0TpE3x+lfAbzTuTbLs88GQrOLWfbeqeTR9Lt0j5Wdi+bsyuAUrFYoWb1cIabUlpZt9e4LdlIq2HG/zxzZwnzV7rr7gp3fvsAPhdcPvimtLnmzay7ooFOU4GZ0DiM/ePQwLzNQMPjMX/w5wTtWYQw+DDqAOCJogDq2bfgdaBUcCEU68I04f/4CowgAsOSDKK3XyoEkCw4axT4AeNwY2cyKv2Hi0xOZUHugLB5SGtwcFM2gggzg/cILL2n76u2kJHLwvXyi0pC2Oozoc8oEpfGAguW1Ffv1f/Qb9v4P/S175NEnGXkbVsngiR28xc4iI4xKJkT20GBKc4svFhxRw17OOoDwbNIUNhNd0GYSxjIema/RfiznSWNsZLLC1DpqdrjNHidxaWOQ7JTGmTSJUzwZcCsJFVE1Fyg3uU9Oifcuchgxgflv2tw6d34GeAeASwFymvM+Dd75Bl56ek+SAVmHXbt15RW78vqLNuwdq5cmDGWREHXaRl4s8j3h+ZXg8IeuM+ftrot32XAyluqlc8KxpqIbGUthskDyV0XrPCQ5T3p21GyygTbHlKGhQ8UWFhfZuR1zAVEQzNfQKQjXggQoGxp7r8aw7sT7MZ8i8gZ406qB/io9Bj/QnJPq8PUz29l4ghq6cDQ/hryQlmknJ7a5tmrF8djefOMNar1jDnMnkST5fiTO+y8F3iHlu3PC8k7gHeCZ6rxnwTuoqBhPbxd5v1PwngXuNOCIcv7Tsy9frCDPjI0pXY9QAFgoWY1V2WWrLCzayl3nbYgO8qWK1eZrtr6yaOe2UMS2wfceHhzates32KEJzx5BK9r04QtADfZBjpWweehRSRT1I4Vvf+0zE3a08aw6ogDJmVRrj68AdIAtADV4GWxNo11UdJxniD8YEPBxczBQg5LB58moSib68bn82X0KcOPZaHhi7HkJ2uS1V19zzW2Ux07LfrKWaEm0kQ0K0hroklKzn/nZn7G//8u/YsPJvH3jO8/ZzdvHNppIc8ZhN8YjCA84bthJCaAsH5MsJl9wnDk4uURwhg9EogrvUVSYl83fKaJOt2WRxJvdqqaDaXax4DN0/WnETGe9JjvvAEfPTdArHYk1X4iwSL3V7iGuS6ZdUfbsPGlE5UGVOBiHtIsRNbrOeAcVrcUR7kQxFDyT8QEjK4xO7PbVV+3KpRdsEOCNghz6JKsohRVo4RHhRTuIliFbRbCBasXOSY+yUBTDQE6ICkkAJ0AakkWqNMbYEYL6G7h+WwkmtMujvLUqcyEcGxETonksM6w2du9lzRH1I8S9iehagQkolklSM6FoPXY0kCAG+OYAM3GXwZHNQTXV71m9UrYqrJdv3aK3dzwPtr107p2APsN5B8hnC3RWDK/fFOHVckYwcoo2SQZjukOMMZ+O+wDvdF6mSpRTRToJ550uRCyEehva5K8dvH03HIoUJhHdqArAXfduSqW5eWtsn7Nxo2aVxqItrCxayUZWr1U4Fpk/nF8gOMMeAZQyr5WSZY0tKPD4q3BGdSqICc5nn/wKKywRGUSiJ6gTCeTRiRvddIwJS9x8JB8x8LGtxBd9TdxpEANZPKBlEsFIZNJD2TPpKUDgZ+gXQV3gonAxc/WG/fCHr9qnPvVpu3rlKsEbhTc4fppv4WCIzjlenRQTS5MEPSqr9pM/+XH7uZ//Wbv73vvs+u22ff/pS3bjZlPgDaMCyjQBsCP1hHdjKXCh4BzjGiKJq/NwGmdGl6prA+Z4YuEO1WYpEKcJUKo2MnOr4JVPb2HT9zviip4OnuKMCRjvkSLELXWhdvCFBs88tvvx8+xxsuv2z5dET4vT7Fbbc1FT5kLaeril7pRFgKBGjhWgsLSoArxL457dvvaaXX71Wet3QFPk9x8LDhguWHJqh6ACGPLOODdYxQKoq6BSSlapz7FMHnkVRMCIbpDAZK0BW5ApcUkwd3kgioFqtTKToIjWlQOSFhcROsysULkJ9QqGJIAck5Oe+KiVOOnRlhaqEipaSB+6fNAXDeXBQq6a5xR4vxGCwMho0KdFbAG68d4J/9tD02QmX5W8zXegeVI8tYpPI84MdGN4sW+mntBZ9BznRTbAp7mFFMDTHVosFrFzjbk/S5tk4yxJmHNezkgFvf5OdGmiZU8DiGxhSsEiqXGIc0rHdro4ReSdqapmKSTS8iricpKShVJVmFOV0LS8YuNK1eY218wW5m0M7X5jjvYO25sb9HJCgZZ6JshOBAo+NBFpNzsci2geAvdN0mBenBSBH8Z84S+++fmJZCrqu4b/YlBFwiSqfCAFxIAF34doAlvTkDMhyoibHBFGbLMDAGIgS1c74Gfh/RGJg2rBz+g2Ae57c2PLnnjiCfv0pz9DmgbADe5RlMmsS1rOfeP8U94QTVp/8r/4uP3Kr/yKzS/MsUjnqDWxJ5582a5eP2Q5NiY+3zMmR0I+NQAUtriYeMgoK5Gg16ZU02wtejboaQ2qSZBGHLORd8ql4/VImLEJxBlfd4qkA7yzrFU0NTgleZIckGW9uNeeXMbnRpeOyFlEBBUD/azJTJ1KUpihMC+Z1Owe5J7nIST3hGr+Mg1/fSlOlE45TI+GcEG2W1detUsvP03Nt6rUdQ0o+sLzYXEMFz4lV7kI4GdQDfBWhuNbfc4aiyu2tr5uCwuLlKmiuhI7xZYbVIGiix1B4AYuoc7Ie15NuL3lHo6Jtmm3bu/QBkD+P9pxxf2VFjlyM7JuSL/O2r5LKKUCGFUPc+Cxgzj1xJDZdlrWb7VInYTGW0Cf+O+4YiKrZZhVmkROxaNZLqtJkjKAlv+NxfoMGd1Z13NW5J2+bkqNlXRR4ihITKhmp8E0bRLVsHmbtTMnzhmL0ex9nxrfztul8zbuRZ4PkO9KFB6VJgWrQClXQmPsmg1hcb25bqXlBWuhIr1UsHMbq3bxrgvUbWPxh6IOEXfYE4Pd6HZQLBZjSLsoyKqzfak/s8I3vvLJzBJWkWr4YyPzWWPUjYj7xRdfZHIS0kAlH4t0A1TJfJdVapj0Adr4OQYvQDloGAGDSvClddWCwa0oT1KVYQsLy/a1r33NPve5P2FUhG0mKvU0oZU1i3FIfXZEwQ6u8FXBArF5bsP+8T/+DfvgB95nnV7XCuAz+1X71uPP25tX961UrkO8owkyVtdyNibmkypar6sEQQBbwMssIKcLc7ZtS0AtHSjxdwKP9zHE52YRLy1o8yKB2ejgToMzr7LJE7sRKeGex1aawJZ4CuM8ws89TMTuFJmcdS6p7nbWcF+LoFfw+JY3EqrCagzJVCrodxjRhk8gdPgpjnt288oP7dIrT9ugC2tiyQHp7z5BZbA8QeRyB6QMD3dFo4i60Q5tbmHRllfXbX1jgzI8uA0eHByxzVlMIAQPYe0b54DxVq7AznWOu0OMV/CTiNxhMXv12nXtGOdg6CY5F+ZSVE9qZxIgHncxXbCm1zzeBWyXWXlK9y8NMezmEHWNBzZCZNbp2ATKFF9lfvzgnedUQuedYbf7/MyOx7OokaBN3il4B1SdtbCdBd5Z1D2Td3qrufOjgHcG3B69k2ANmSQ8TjB/Ad6Tgs1XqrR3EHivWXFp0doQOhQLtrw4b+urK6wgJ1B3UTvT4Y6P+ReKO3LairjnjpUpbvB8nnjsTzKpIDgWTPCIkhFpAnQRdcPeFfQIIm96nfBA+WqXZtmjQCHlzPEe0DGI6Ofq2i7ATTAWDJwMkoJIVCLpCee/z3/+8/b5z3/Bk6eQ1AxZUp0Ci+ZplDCLT2R3H0gDx+rL+eEP/4T9zN/6KTt/93lrLK9ZszWxb3/nBbt8bc8mxQrBWx+KPpXq56gAUFwljpGJ5LFN8jLsUBWcFZHq8/LIFWMMnwAAIABJREFUe3brhz9HxI2fY4fCaCS61J+B0m8VeUtkIkCYmkAeNYU+VDatoAeG0sBXKpmXcMjtFCmqqUAoTNLSeh7EB3LGqXpbNEYmab9Cl0pm0Z+rTUjduLbHN/h+xV425BFgEecx6tq1N1+21195xkY9mZ6xG82wz/cwOQi9NXMXkJRKFaTqITWERbABz/nF5RVrLC6S4gBlAuBGlSXpEm/SAABXIONpU5hkVeXmFosdk/HjCUvrd3f3OS/U7Rv9LHX8KO2mbnwm+ss8bZJoOAUUJmO94IZyNJj5I6k86KOTMyaMjU+6NsQu1pPpsRtRMOPDmpJDH9LvKPIOEajenwcjrig6I/LOliGns+J96Q415eFjzGefPxN5R0CQ7v5iOpwF3lNR/BnzZvbep3MkXv5WkXe8P4IhgbduMGzZaJQ2KVgN3iao3C0iSanIuxiRN9UPI2vM1diZK8QVuTIoWAPdZ2KjK/WUE5mmqQpf//IfMWGJFwdXjUGJQYqyTJS6p1x3FB+gxBhkelAnmDwhlcIF4fcYyPgOqgSLA74nY8kO41QiYYoIHiEGuEhESZ/97Gftiw//GaMrJI8Gfag34A+aJi7zaCYAUh1ORpxsAiizj3zkQ/bzf+cT9uB7P2CtdtG+9fgL9ua1ffp4DymfB1cMi0cghiwYYYuMc6JCxpsz4GbSy8C9p4VLd+Cjs/LX2Bn4ouBUQzx8RG+hCadU8RQPnI/GtwPvdEeQTSCXdZEnps2p6Krg8bFYaxDm8jTX8iilyQmZK1Oywe7bjbza0pOVM2XUrvuJ9TCTMmqXoxSxYo3IIbADoMYqCiFwZsO2XX3jRbv8w+dsPIC3TllNG8YDcttQiDAap14WvLIvnA7eaLUHCeDG1patw7CKXuBov4eFq8YdH7xNkCwE8MJn/rjVYuSLgALjuz4/T39w6MNFNRqBv92RF7haAlYY0YdChbuK4LQT/bvAI8ZxPinjd/w7Fo+o9nT6ie20hz0bw88EgN0/sT4KQFxtQtowy8f8+MD7rEKdAMB09EPt9E4j76loOQHv0BzFbnp2zM+Ct5iL6SK0Wbrjxw7ekY9x8KZJ2sSsZiVbqKKHb9nGaFyztWGFpQVrgYpDPmIM/6ZipsPH2BL4KOBhwABlXSyanpfi9cyC91cf/kOOnCjpZRcd999GYhJRNyLmAHS8FhMfBj+YAMGP4/d4XxT14HNSCgZ/1zahS08GcD4s5CmX+TO3mARaabxxPp/73OfsK488ygnDRFIf4JcndHAtsWqpskwRpW7CiMyDEoyoVCvY+z/0fvu5v/OLtrJ2nz3+3Zfsjat7lApmfRInUpdYQa2p8HlQmUR5ah5F5dJKDuCZBEsWqcAfJRlU+QqbT9o04g7gZcQ2vR5k6P2WnPdMxBGvpQbVE5TYDfDavMsLj49oEgkxKmPyiFp0R248FFG4YNZlfGFBEL4fM4mdbGR6MROvy3Xonk/MwFsTzuN45i50bKRrxv1ju/r6i5QKAryRkBRFoD6SGHuUXwK4M/tMVV3KQkWywYfe+x577wc+yOuiTwQVKmVeOySEAFqAOVQp+wf7Nhog4S2qBMvBERuRHJL249gfDFmDQHVKHwtJSbkRp4iQeA0/nhSs0ghbP4v3D8Dib7yTDyeos4UILibDvo17PStC7zvokToJ8OYifEZS/y8beUcyLo1OT0Woybj7UcD7LM47Pmo28k6PeUoqmAkMpneds4A9O3f+KrSJK3J5uuo9ZQZzYIB3oyzGYgJ2YXvTbLFBzhvNGCivZcelvBJX41gYrN2a+6nHc/cd7Snw/v53Hp6AMA8XQUTBIf9DdAFnvxRgwIFHVVpEjMFnBcmOqDrVf0fyk2JzdsMZ2+IidLI9fhPkJxMuECreQbFQzx5++GH75rcf52soWB/IOyJvxpCDNy+aMtngexGVjcRNztdtMOhaqVqyn/rbn7APf/Tn7ZVXb9vla/tWrMwBGuQZMA7w9uYOI/BNA4J3bJc5AZnRD7LA73ACthwk+DO7ZkgBwUk1UzgxOyFicguSzv56O/DOJIbJaYme8AIWj8oiRajTVMQdtMtsFJOeZ3pW+SKVV1jOlhXrNVoEYpHjYM8YDWlL8i2+NPkUbEIbDiCeDG3UO2bkff3NV8yG8vLAZ0vX7ZMW9xeTBBvZ8DwBdquXGx/J/Q89YD/5Uz9Nyg47zRhb5Bbd3Q+JR6z8aBLR7wmQYel5e3efjRugBGDzbU5ARboAcUTuOAYCG4wZam+8YCajrGaok7g/UxRH5G/c4C8AWUZuZgW4FMKrpde1CfpxouKO7ddcgZPRZjmY/f8RvHE/puSIMzvkvzJ4e5AVZnoE70nR5st12SvUa9bYOmeThTk7QqBQLrMQB08lyz95tB1UrKIi3wH7+VIQQLgJHsxDou88+lkmLAHe+EBEDQBogFVoWAGAeA2i2igNpn0rnNsWFzN9KQZiFN6kkrpIysWqUq2gUKfOzwQtA+04Vp2l5WVG4ZhUqIJ77LHH7AdPPc1KOHgyo/bfc1Ha/k911FHii7ps72oSOwppdEvWGw5sc+uCffyn/q4NJ0t2/XbTxoWy2m4BvFGUw+2Lr3ywoUVm3yspAb6kjcKxbcYEfgrkHLyDu+IKnSRVIypIo+0sUgggPQO/zwbvnOTIXfu8Q443L+U4IPUR0a0Gg6Jpt5T1BYgDPh04idIgV4VERaX/NyucilekdgB5wlKBeXjURWJRBTxBh0WdJZ4vudzxwIYnTbv6xkt26xq8TaT+4Te5ZIwF0UBQSjDQzhKlY1q54t+gQ5bX1+zDH/2Inb9wwatyo+8krgPbWRWIoVgHP7dbbdvb37frN2/bzZ19RuQ4jlql6T34wmtpKTuSP0VQUXE35DyY0yPZwscxNB0xZot8UFX8fFkes3oUYR+i/nbThp22lWgbIY6ecyw7zmnwzorDfGzFOYW6g/kKWkNMe5qcCjRm3q9/Orfux9fimu9S347zTim/iLxD2fVWkXds9uI12TX9ZcE7AcrZZ8bAhvfG6VovQMPv4S0I8G5UxEoU6zWb39q00VzdDlC5DuqOFeQRrGjeYmwgEI5wkLv/U/mR6fHDXMDn/ujfTwDAGGyIkAHc+AagBpgDvBGdA1RDNRJVZIyUfaKzSw5MeyhpGvK/1Nt6xSZ1npMJW0DFgwItgWicjYnZs2+ekwXJyVdeecUeeeRrBpdCur4NMJHdwzt6WXpSSCCkiYzv4HQDeNGgls0YDMZU77Fz2w9af1S2wRhJgaABYJaOAeeNYx2QNEGhfoCRvoAN0brf4RjGvo13UyLiElb+aFis7WxEvJxEk3yrhHs1zd2FXishKWZ4PW6l+Zyj645fB17HCeg+J4mxkga6s4o4PnXd2knwoxgRy7ObKhxv3MSiGi+njERLRgOw2tKRP6iXbEYFV+7RtwMSDH2E1mNSRLm9QXDBSFuMbYiIZTywQa9pb77xgu3evGzl4tAqZZyPoDH8ZkixeK8/blu5KEPWqapLjsda1d73gffbA+9+twML6BkBn+jCipXQCKKCmoSh3bh521679LrduLVjHVc7caeZqTsCtkALDlivgMAFcyGbpIlU9PR6LJuALGr2BT62zpE65G4M4M2ybAjFBzZst23Qblth0BPX7wsEx2ZwLUnyWpjkC0hCh8U5Re6C2vbU08ST1mLU9Jw5KrO1SD/k7xco5Ts47zYzUzgUf49xFQGORrTyM/jU7HMioEiKdHjffOhF+jvGsQBQZztFB2aOmnpvOEpoxqh70Oy1pcFWBEFZIOzVxaVJ0aoJeFcaDVs4v2W9Ssla7B4frpsKXmTnIKosjNBY5ez5mriHU/fWr5W056f+479hMwZ4NSCqhvEU/n358mUOQFAg+Ld0sCp5Z6IH3We8bU/8jMGP10f1JIp4cGJBtcQgAeAjQsffARwNiNeLZQI4XvvG5ctUnADAf+/3f5+tsmgcBO0ja/21PVQCFg85txUNVzlcHE2FCuK9OQiQvS1UzErzdtfF99jy6raNrcrteYBXsYQb6SOX4QjK5BmPOLLFVcjaEVSAKhO99RQr6PSQYLKFa9JExISHD7U4ew4Qj+RlqMVwkeXtHqs41RFZbZVyZ5E6ryey054M4aj3wY53+2IRnYTA//I6s/Y4qkrkZzoHDksAnAxMvMZF596dq8LgxLlTiUG3P39vtCTzkvSwhOVEcNokJhFXSlhpclHDGB5zkUDkqrkqn5ExKDKA90nHCuO+9XtHduXNl+3o4KZVK+ikg4Sy33dux4KDz6PuoON0a2nmTb33/Q8+aA8+9JA6rft4xt8l/0Pz7QbVANj9vXrpDXvl1desedy2CQovyGGHo2TClXkuCOMan6V2f6qkFAWUgFBCoSk6lXIrgDXNFWX3LdsxMdFjJeR0kAdCgQ6sKNCdnJGvSEB9YB715otzAt7JSpLvCZxGmym4CuDOImC/5xnwO5Lh+DlP7j9FviPZfciy1v3Rvcw8dl6z9CKP6btD/Bycd7priPNIzbJiMcgXCacPI3xJiqPi+ikYSG7G7E6Xc8WXr9ySTqeHHQukgvVynQnL+ZUVepu0wGwgp0cnzHjO3kjYGzkgGNAuMi9KivPWs8O8zSlbgvcjX/yPbIMG2gTADRAHqEIaiH6Use3HQAx/hlQWGHIzJoycy5F/SZ2vj8rN1BYWr8PvsRhANYAbhoTP2pr0t8888wwBGgnTL3zxYXvt1UuMutllHBN2GB7LmaTXvTO0koUiBucG3AW9w20lI+ayFcoNO3/xoQy80SA31A6GqJvBtReIALwdTnmBmfwahDZaZkHCGLy9K0UQIVnJaqyym8/k11TmYEJzm6voPiJHdHzBC4djtBVTyyMlC/MZFnKzaMuFysGItti/kQoFvQEDiWuQV4piroA+4JyLlu8Orlx4fJdUwr1gXnhiVinaCH080dljMKB/sdQYKmJhdBu0C8rT2dZLCWL6avuY4CTD4Mb/sCMgQHtXFUTdAG8af7mb4BBGTEMrYKHun9iw17aTzr7t7ly1bnffikUkJaEMGepzQqkwSz8Ev+8AiYRRqVa1ja3ztra+liml4FeCHMziwgLlhCiQwuJ03Oraa6+/Ya++9rq12l2bcGubmz4FeMQEj4AB9z9UVpp4eXCRRpd6stleLHvQeRSuIqM0KtcQnLBIp4RFpNO13vGxDaDUok2A8jeqTJ0G76ljz/C/CY5njfTSatl3Bt45SR+6o4geySKeAd6sA8Ci71SFgrJpZYVqBXJVlwgr7WSzW+gXMAvevMPhOjljphVJ+/Taz6I2078LvDXXFOM5T+f/rkyKNleZ4xiaX1u31bvOWxN2IbANwdwu57U0kWjnggQ8IO07TaHx3L1GgBkW9mkV/rGHZbgCIvKGLBA0BQAdQB4gDNoEHwROGpFsVEhGl5ywg43uO3gfAD2qKfFegDE7QGTWsDKuOjo6YKHE5uY56sife/45Oznp2/Lyij3xxHft9dffkFk97Tlz8M4ib6+6FG4JvGPbzMHOLTQAYmJD+JdUGrZ91wO2vHbeCsU6+1gy3g2ij7S2qAANqiTC8ia9iuSLdtxS9yGUup70T6xc0bFRDQoLWyhnpBGHEmdgFS+EigREbK254BThHy0zK0Tv0TQgiyp8EDKSd+lY1i0Ftrqhy8YngLIBLeIgS+6w5GW2if82BoKSdug3WbV6tU5wRdQ9KRWs2+/SBRI7niItokEz5S13iMvOa8IzPRZxDDLQYLGQxmKIXiL4H6WYvt0kORPgDfkfIsqTvhmeda9j3faBdVr7/B6OIDXt23AA8MZwxi7GjbwSy4Is0vQyZtAmAO8KjH+WlkijgBYpVcpMrut7nlWStGhAZ/lmy67fuG070HAjeGDUlE+umPzphIv8Tmjng2KaODeecqiBPMGbz4JISCdjgY730jca6gZM4u6J9ZpN63clwSXYs3nI9LmmPLAAb3rXEMee5XizsZeAIH93ZuQtmiMAMxamiFYDvCP65H1zK4ho1ZeBpwchnL+YCwFqmUNizu2n0fEseCtqF4BzP5wEQ6efxdl5qdPgLUjIqCW/lYx3rGhz5Tl2cFpY37DVC9u23+vZca9nfeTPWJ8g/npWaUZzNFdtTYM4EtXoYh1t/rzJzLe+9hm6Cq6vrRFYX3rpJW4fQX8g246voEdwjog0F9ycJzxQMGFVnJCXpqe/k4eDOupgUMcDClvMTgfyqyaPg7JlJEoRX0Bx8tWvfo2ddHon7mPLllKymI0y+awTOw1cBHzSTbvfhveaxITsQ75XnrNz2/fY8toFK1cXbAw3QTrkRWKNI0YATnBItB8ZeGtQHR4dkudEn06Y/YPPxzUCuKFUgMcFfodrxyIJjScGEKtJXQsPkFMQ4QCMyBtA67RQ9J4Uhe3gEcDn50aOGpV34ckyxDasQJ9nbMdAO+H66JHgEwwRMp5FLN54HkuNRb4eEfewMLb9wz3r9bpaCCawtAS4QaHjVAWTtzo2LiJbOP0YkOdF8poBv7eOCiY/8gfUNE/QYHpkQxRzoedf/8RO2k2Cdr97ZP1+28ZjGIQNKB/NkhV+70ShaWLEVlu7G/ibwOkN4N2w8hzURyPucqgychoQ142xX8Pfh2NrdyBthZvbwPpsyiB+Oh/nyjU4faxo0D29g1rE7+iImSKA/yzwyDnvHPQCRIKeSXx0SIUh3ABQmBX6Axu0jm3Q7cjAi+AdxUH5QjML3medz+wpToHiXwN442SlsghQza+TRqCaEqK8gnpxNVlowdN7xp9nLiyi7qByYsk6a5Ga3eHMfnb8O+I56LrJk0Md4rtdJC3noDYpV21pY4OugvvdrjURICG48hqR9F5HpzHuqH2OxzwC0CN/iIgdwJ/RLhgHjzz8hxNExFEoA2MpFOcAbBGFh8wvNIgAWNxMRGkarPL5wMQHl433iQ5RYUMUn6ifn7TcAVqMUAlgaNhaprUmDFtww3Eh+/uH9o1vfMO++92/YL0/6QnynKFV1iAnyLERMZ23CVI4bhyb/oCeSO0DaUp1W17bsuWVbavUFqxYUsdyTG6AtoIKqUokEZYmk1+JzzDWhhZaw3VadB5EwQfOXytqWU1EcWy2NTICfdW1nkcHh1yssEji222lNUgdkOWfEVp1L/bwRCC4diaxwH26+gU2p/g3rhVRZb1as3lwr+hwjesOasVTSzRuGo+5SKOHI57X8sISF5pREf7nY9s92LEOeiiiNV2hbOc2ztnC0rLM4H1XQ/WFt/BS5jxv44RjZp4pWBBJ/yegRW9XeXOA2oLxEqLIk9YRvzutQ+t3mzbsd2w06rHJMVwiY/Fw+/WcWghPl4joIsGGa0ervfq8WaXG1mjklj0IxSLDyIy8PZKbE+v1IW0dU6WEnpawjA3qKrauMSxScAxVBd0noXJhefM05x3vF/Ub0tN8mOXbd9fep4BPo66JVUARYrHrdmx00uGzZBHf/wfAOzjvsE9I7x+j0im60Bs+e1I9Be53DN6+QCjROo3w6SIVieJ4Tfq3DLydwlHrM91vRvZoSDwpWr1Uy8B79a4LtnfSZeQ9xs4a1InLh9NCOThfgrKUHYIwNaWiAUQpm8BF6akn/owJy6BBcIIB1PiZST9P0OANaTUmQAITniqSQoGcIW4L7CnxGXByw2uCF8f2HAMb1AtuDjlp+lKABzJ6mEB/Kz34kH7JaIEGjxOA9xBNXOlKKEoCz0BKAwfvyCL7as2b5JFSJAOG7LlQsfr8ss03Vq1abVil1rBSpeaGUBWv7hO/yQRmupwzmA/rPkRVQ2seNwnM4E4FxLgmmCSBJNCCAmBCLmGuhmrGiV198woBC/cCXD/UDYr81RADFItc65DQbci4382QuA0lHe7cl4M3dcl9eKIXSYUsNhZsaXGJ9yA6nsfGNksmTiasJsTzxzHwHnDVTAoVzfaP9u34+NCGvROrlWt2bnPbFhaXFd0yEhUWM7ofj+SEhgW+pMGn6Na42CMHgDuCRCQ5QyZo/QMCvPtd67Wb1jrcseOjXRt0WzYedG04gLOjagQ4ebMu8wB9n4yJFDPnCj365HuKVqrPW7E+T003ARUWsvA9qdV4j7i20zfFrNPtWxveNqRnVKqchtCx/U0jNgUeqhOIAILqKw9yRJNFwj0i99zHJt0uC0hmFf/aXcCMqgxqDMEMNOeIvMfw4sdeMS/rx2jNF4IZtclsqJ0tEFqZQ+kS0WpEsUH5+UzguzLwfYe0CQuJomrUtfBBEzH6DHxNziOrf5hhfN6ONom/e0+WjNpxIn3qLkxF38mx40VBw0xRMP74BN4FqxVrVipXbHlziwnL3W7HWvCfKRVtkO2Op8eJ8AKFZsoN4DgRfWvMKC8UXxQLvPTMYxPQFNFwAS/Ev4Objsg63kRPkkbD25mpP2VEEQFaeC+24vh9+JxEdEaOHBGuZ+dBKWDLvbeHRFSJn4d2aEhg4rUvv/xD+8Lnv0DzlijrxuRQlWDefAGAnm2XI0iOZrHcOpfUYRsKDXDcRWzn561cmbNKtcEqOvipwDCmWKyaFSuGRCYUHWkYkNIWkjGZdbCytlq84eBLY1tdK1ekZ0c0BAexVovGRgDn2zdvEsh1PxessbiUeaZg98MiEJedraysEVyU1PAONHBCdBAACOKBYxHBZ6NMvNNu2zI6eSxroST3HPQCKfE8Ycqq155sAObrDRWYIFItFezgaN+azQMbwZOmOmcb65tWn2tk3JyAUxas4Nex6KC1Hbq1R09JLt7FojVQqVipql2m8/eepxI1NRrYsNexk/aRHe3ftPbRrhURaY/6dtJt8bOZ4AVN41KyVJkgiiQFqDxhRy0/tLj1htUWlmziyVb6Ks/V9dx8U0Bpa69PzhtNGQD6JCu4u4um1nniKKK1NAqPHSqLu0LA6tH3NIUxnbAMfbpA5AzaRMpgKolKyI/AJrbdth47zMtdkSlgT5T+6OCdFafnssDICwYF5fc4PXOebw6LmcrorIQlXpeCN6mzxFiLi0JyTPw7+3uyYsRcTOn7O9Em2WemUbfjUIres9TJWZE3d5zBn/tNyNJlAO9ClXLT1a1tW714wXbg+Q7L3kruyxTHYcTuOSMY7zHp782rA8/EIChQxFdw5YVnnnxkghsDdysAJsATYHp4eMQ3QOqG7XWUhuN3UG/gPQBeJDW5PYSv8dERASekgdHHkquKW8jiwH10MaHhytiqVZgDyVUL/DAmeafd4eQBYF27dt2+9PCfEdypHXd5mKiTaASshxsctxacfHkGhYGkFiIqghKSbuTDBdAA61p93urzCwSmag0gjowxDGSUVIkihuxBJyMXm2/kAuBvgegTPijsztLv897U5+tMuHY7bSVoDw+t02ozz6Ct08SWV9esUlPvxMPDA34WrlXyS+QjZEcbnJhat2klDvA+Oj5i5Bvgvbq0SgDP9aK6J1xcXF8DPh1giwa9bPM1v2CVcpX2lVCcHDT37ehgnxV8C3MLtra6znulZtGUimTnxVtV0k6re9Jh5w+oiTCQsFNC9D0Pztl3Q5rsTqFwJR54gvLQDndv2EnrwOoVKFz6bPcF4zJcC3oBoulBtlh79j2MrjLpZQImOMoIY3duweaWVqwATwl0PkHThAVZuQokRmqB1mzZ4VHT+rQpBqefqwF4XP9sLh5JOXNM9lRGi8VgdpHJQVU7l1jM0opAgnze4TdTYaCIg8VI2IJD7dRqW++4aeNhn3mOyGrkG5LcbySjDGYSllNUghPOGTi+A/D2oakIPPPN9kRyFBy72oTgrYGY0ZCZciQTTyMw8k41SSJaAz4fxzrHnAY5M2EZfP0sJ56A9yxt81a0SQreUsFoCrAhw6RoFZTrlCu2un3e1i7eZXvdjh10u1l5fAS72U7GlTjw7mbehX5Qkuxqh+oHiONEUPqtr32ORToAGUTLQXEgGsMXolwCUJgXuX4a23PIqwDUURYPoEHkF6CN9wSvHeXlOAZCfoH/PNUje3u7trGxyYUCBTpBF2CRuHHjpv35l//crly5KqMeJoRc38v2VVoEFHnn5eh4HS5aFBDGCYqFFKFS78dIFCsh/g5gR1XdnFXrDZubX7KFhRXSKQbgx2f4OWtwptl6lSxj8KFhLStM0SmoWrVeR9Ezcgo01+qfMNqG5QAUFdtbW/x9s9W2xaVl0i64X6g6jVwD/r2wsORFH27W5AM/CkW4ME5gmNS0drdtUH2gOcDa8qo15hu0p0y/8ohFhQKdkw4bCgBkFheWGB1jxwHe+7C5bwf7ezYZDm2psWRrK+uUPzLBS+rE9dVRiOLJ1v6gz56RGH5RB4C4eHFh0ao4H/epxgRGxA5aCWXf48GJ9TpHdrR701pHu1ayAUEdVBwtEuCICFrCJ00sIhy3fpHalcGrJV/cmKwtFK3cWLT55VW2qUKkAxhuLCza0lLeUxWJ8uN2h3kAdN0B3w2lUlBwcS9no7RYTPDMcD6xc2IOwamUWGyDXsF5RhI0ou7886NISsYmoJtYFUs1SVAnYxu2u8wPoHBHzTiV9wnwTheOWfBOQTvG9myF35QpVSK3m94z+BqeRLbKGLkuO5EKZjuRpCtOxABBIOFc5AMyI5V09UgEIW8H3nEvSUP454n6UFCWL6J5sjRURGfNGR43kwkGqIrzRlCChGV5jB1+yVbP38Xu8Yf9nu2j0xE7aSeig6lFSbvjGFPBeQfNJlvg8Cjyxeuxr3yalrDBXUenG4Bw6rWNyCTb6k7QlBgG4uj2XibQIPJcWly0+UaDFAwAiHJBPyEoKhAZqU+lIh58dzpoboxofZFJvubxMaNOnKsqO9v2la98xS69donRG7YOisDVSZ6TFB4kkBKCa8UNhL7Yq+8oMyKPqd1BJBcIAkPcMDgSQHhV4GoJGqVWR3fvNVtYXrdSbc6spIaivLGu8uBanwA5J8t4rEay3tyiUpQ2Httyif/RgLb9k8cqAAAgAElEQVTEPqCInM5vb/MzYXRUqdVpDwDgP6KCBR7NmoQAVOnFBd4BvgAUXBwju8mIVNZx+5g5BHQgX11ccfCG9hoLla4hBnw8T0Trh8dN7kwWGjl4QxyHyPvwYJ8NAJYby7a2vEZ3PjZ+ygLDqBQTcMQiic9FYhALhKpr4dGzaHVSFLFz8EnKypwhrU4HJ21rHty2nZtXSKGgmhIcGRb1DJR9wYQ6JUBP0kFdoxwHlczl37H4WoF9BRfXNynlAkhDdYJ8A1VQSIWyX2DfOl09R/nLe4PqKPa5A4+cRs+4XswLHDvUNgHgGfXmVbaxY0wjMe4CwHO6tS3yCxjbkJoCXEejARzirAjVErTerWObDPrMsERVonLD01H324I3tcQeTGYqkIhXwrkmCzazBdNRMKmy5Ix6S/AGjRVVmXGufEfYTrihWnoNPE4SPL09eLunj3+WKoF9vHrUni7CKZ1xR/CmtDsyAnnCEilvLBCVSZngvbJ9wdYuXrDmoG+H3RNG3meBdy4dzNmCGNOxE8t2NP4S7le/950/m6ilk4xt4k3U/XqfybB9DUkLbhgAt3Xc5HvwOnW/7hOwsYJE5BGrWBhe4XPZu80bF2OCr6wsu7rkgBMGiUqAKiJx3OhHv/Yo5YJsAgyOz+1MxT9idwBTKoEjzgOT5aGHHuK1vHnlMic9oifJwjSZcN6QH2pBE3gD4MtVmArVrT63ZMur56y6sIzWNhklQ62l8/W8X5xMAghQEVjE4l6imhIRIwuRvIkvhuvuzo7N1Wq2vbXNz8VuAwk0WOFiN9JsQTapRDE+m5E3wTs8EbxEn+Dt+m0kHtsta7aOuEAAvCH7W1pQqy98s7wjAW/tQJEg7dpRq8nBtUjwrmFDYsPJULTJ4YEVJxNbWRCHXq3OcTEL8I7iAg4wyqG0cmKMtLsdabhRQDKe2OK8rBiwvReQqP+fqkERTSL67trh/o7dvnHF+mi8UEJfU3U0CkZ2CHMmOg6qvJ88oEsiQ5qKZCkjIi7mRQJxGUncjU0roikHqSl5mcSYRXDB7kJoCMyEZpnXqgKiaZVCGrVNRXhOEYbpGuWHNXTfkTx0+iuPX1N+lSDiCWmNUVWlVnktCDz6tIUtYN5CWtlu0aAKuQNGq6zm00yfBScBYP63dCchXMxpiey6BHn6W2w+py4k58rz95wB3sF3e3WyrlP0AMdmosqhvUTkRs7wBYpAagpkZx5Rei24qug7eepez9QIpH+PKD89DovNAkjZAwBRN6LvkpXxU6lsS+e2KBVsjYd21Osz8lbbBn3FcwlBCCuzEwuMqXNPaK5scXv2+49OABQATXDRADpEStiSg6fVDkOTPigV9l2bjG2QNOWNbWAMTkyYCP3x3qgmwt/xWqgsEKHj87e3t8i3IyJFggiTD1t9AA6Sed/5znfs648+RpCJDjCKYvTUmfwY6QZi4iHh9pGPfNje+573WvP4yK5cuWI7u1oYWi0l9XjzPGpH0IfItIzdQL1hBUgHC1VrLK3b/PKalejPq+IbUCi4NwBHZI5jQSNAMAmm3QCrRk8AOFBxaCeA1+AeN48ObXlxydZWV2kLgIgZnDPMkJaWV7gbAcUS9wqRN0q2cd9UmCiHPq3GoWk28sxHx4e8tv5Jj5rs1SXYG+BZSLfulKSDuEABIAbwRgUmaY1qncwSwPvw+MCaBG+zlcVlW15E7z0UNnndKT1UoMqRfYD8yJXIRdR43EEXJG2KEdVCujhfV+l41B1yDnCbDIEmGi8M7Bh0ze4t6520rVIsGMzM0O4MRlG4TuxM5up121jfoEQVdgrY5e3v7dubly/bYVPWDLJLUKNjpHuKKNJZXWM0japJJVuVVMR5ImIHLZMZT+FvtA9I5A/59EvK2gPc3UQ/oxeR9yiT9opJGouAoqrcUTEFh6AwyB8zt6CqQ9YIsKwfFa9IvY/N0Eyi02JHeSyy0ptMg+JUBJ4cKF2QeL/eBrwzYE68T/KPS2Ui05E3XqMmut530sE7ku6U5bpNQwSRVNVEfuSMhTOV7abnNQXmyUIU1shTa84dFre3Be/wbvGFEq+PyLuMvgDlijXWN2z5/Ja1J2NWWNIS9m3AO6XO4tngs6O9X+waiMvf/c6XJtHlJsAZLw4TKgAO3+xJl7DQrJVLNj8nE3/8nVIr1yYissJAxeeFXCr4HFYjVmGcX7arV69yodjaOsdBDPoAsjWcNMAbEw5Vls8+86x98YsPWxMT0rt2izbRY6ByImmPBj4edMMv/MIv2Cc+8QkuBih1xmKxs3PLbty4bteuXbPdnV0bDrzUu1S2crXOpGWxXLfxpGi1+WVrrGxYuYqSaenGEXnj2EiqErzdLpamRt5DEdMci0j7uMMFrlJVswXcI+xWWsfHtrq8YvNzaHohjxhUaiJmos85FtM++HItdADv+flGFjkT6xLuj8+gWLD+oEewpSqnP7R6pc4FggnI2QYJPhkwObDzAt0C466FxgIlfbjOoQ0ZyR8fHjIiQuS9vLhspZI+j4wk92+KfqX6C0EX1Ngj3nM2sAAPzF1XTeDtMkoAdmwWaQtAd8eRjQYn1u0cW7fTtOXFBXv3Qw/QAwfP7+AAxmUB3utMylbKFTs6PGKR2fPPP88ahSgC4XND5E3wblhtadkGIzhpaoeHhY0KJpfEIhmKnRrxOuua5InVaaIgl8glpfgx8RnB9044xkO9lYKoJqr8vtNoLOYUXku3SxqC+e6S2nRJCEGEocqyOBgQvNFRpwDA8zkR5rpp5J0dJ4n+0mO/E/Dma05vQqLzdXYtKW1yJ/DG7iZ2g7BWCEVZGJ1FxWEAWbrYZPRTzjacWaQT9zOojtmoW7HDNL30VuDtxIui5DuAN2i5+uqqLZ7btE7R7IQa1OnIm/fEE++6B/muZ3aBwU4V3xGZ87/fePRz9POGPDDANgpqgrOLajHqdkELwMzHzBpz9awPJVQnAGVVRxoTmVgAAvijYAYnG1tUOBdi9kO1guo1/I2JMw5qUC8o4KmT737kka/a/v6eoqOgJhy8I2JASTo5xmqZsjwA4Yc++EFb29hg5AouE1EQtvPPP/+cvfD8iyzsYWRWFPjW5xetNr9IA6tqfcHmFlatWAEVpJ0EVntE3tTF0y5Wi1vsLsDt4yngPrWbaCs35Png3mECI/kHKmVtZZU+INB24v1YtE5gSbC8xM9Hey96n5vZ0uKyg3dEaWI2qQv3L3wGIuWjIyR80bxUPfVWllZIxSji1pYtzhc/K/LuWqvb5rYOCU6pfgrsMNRqH9tx02mTxRUmLYtF1vZ5v0jFz3JI06xmOTejvxFzGLg30FIjm16D4x4j7yITPLGJ5MSi/wk+bcQm0FCZoGBna2vDPv7xj9ja+rIdHu5TtdNtdUg/Hewhuasd4+7tHXvzzTfpiElttleb8rlRYVOwAoqW5hZsAGUidmuIrEm9AbylScdY5M4TOyhPbqkD0Wk56llgEs8EYxXnpqS/xgDOJYBCEzFPQqeRFp+RR6qECII3vM2D88UiN5bHyXBkg/YxmzLADwb3lC6V3sDhrIRlYO+PGnlnW/kzI++I93UHZsEb58P5m+0KCvK08cUdVCpUTRiPcrEUWAWQZwA+g2ype8Wd1CYc685TzwJzujCkzyA9TPoeJizDTOsM8AbnXazWGCTMb67bSQXtsxUIgG6Z/Urpk9ReIKJw1VHI8TSd74XPfup3GXkzciypM06oRwK0Qywudz5t/ytcRfLqv3ht9KkEUGHQRvd5XHwcAyellmvoZhIFKWOqLTTg+0xUBnhfv37dHnvsG3bzxo0MuHmOkaJ2O1VGKl4gA2AER0o/kVqN5c6MYmFAtLhgx80j293ZdxWKKjwL5YrNLy7b4sq6FUt1K6N4pzpvBei+Y/vqVYqsKERS0e9HHJsT0pUp3c4JQQqNcfGFe7G3u8Pdw+b6BsFbXc+KdtI7YRdzlGYDOEdjJbzwMJeWlHjMfTWcs4ysOfXmkDOO7eBwj3woqIBhf0DqBJE7FsNZ2kQTTOANXxZE3gBW5hpwDpORtTrH1jo+4mKNBCgic8grMRXIH3Ib7JM189KSuRcixIPDA4I5xgPAG9cc1sFI6Mo7xkugld5S0m0ytPFwwAh8eblhD7zrXltaWeDfwH+/cel1e+7pZ+3GtescS7Go657BOhkLMkDblweAIaps0fKsXLMhK5Fxn5Xsznhl0DnUzausXRW7UixFw4OzJj9BJgHmSDSp8rTHhSnMqkTPiPuOQGV2EcgSVR6dAbjpQunZRCyNoEjKiMAB3p2W9dBJngDvxm0cq9MNGmYB8McF3oxAM7LmLcDbaRNSKJ60BngDP7DLHg1BmTW5SIlay4EyA7kU/5KkZ3DxdwTdTCh2NoDifX8V8IbSBNRJpVCxUq3O5PjcxhotYYcYGxiPrNSdziloE6zAIKqrqff2Cl3Jg2WLELkXBqx/8Hv/ekKeGP3W5udVDDIaUfsbKpSIKqE1ZvdsaL89IYXt73xj3vro5QdvYT8x/IxBGmXz4CdxjthG4niYwDget+zHTfbDhNJia2ubNAiMqo6aR4xM8d+vf/0xewOKE/ZfRBm1KhCZaETUiYiD0kCYYQ0Z6bBEHcoPVxvgFikSGnqhEKJwoGeJioNiuUbwXloFVTJHDxQrgr4BdAEIpGFVCTuSo31SJyGij623gFyIhuvHsBZ/bdY8OuJDgYMjE6du4QrQQSNbvFfuf+jOIrUCqiRJmyQFfvJUEGUhdYH8xuFFgggS97aHxaNYUk/QGnY3AkpJ09xaYOS7CKwipbyUHfcMOwuU/oPqwT1eQePeeXDvimEYWSUTQpFr+GdLLodIGXkCKExgLIYIHOOoUi5L7529X+2hyOtyIA+twCRn3xrzddvcXLe5eeRBCnawt2tPfe9Je/3V18gF06YWz9n93kKRQzMfr5okUID3LldtAGtXcvUYN9Loh3MdrwrJXdAsGGsewTO3wiKp6a1tCn6zUTXGZqhOcKOwgNH3xika5Qh8CfXg4NTC4FSOjo3x7UoJ0ksAcLkLokT+BKCHuRzbcc/BEFYjIefIFglCnEAkDCVDzFUUs9Hm2yUspdpP+RQ3UsosHXzM4V7S5EDzhH5E0EWvrpLLbx4cyPaW9Rm633RR8I/Oglf/xVkMzqnwNp5bEmiEZiZ7hjO8+tT1B+D6B/OcfLeIk8OfwWgDvMtWsVK1loH3oFYxjk76GuVtBXW/9fwVSuBHjTEEH3ToJF0NdZ2oR9KP0Tz8//wP/8skimgAqIgO6Y9RKqrHnwNVbPlAj6h7jtQE4A3DB5mKC4+cSZl4ZBc6cQxalJFDAfLBD36Q70PUHz7h4LkxuReWADY1293dJbgD8B9//Al7+qmnGb2BNsGEg06XBTmYmFlhjrSS5Dl9JS2XFX0RZDkKkDyDHwe6haOzOErj4QSGrvULNr8IjTcUFZCPgdbw7a5SchrgrqMFwIXunPfefVkUbUqChmuIrSuuF9eNexjRFf5LHr3TEdXkSgxsfcE/06oU8rywgnS5U2ZCz6eOez+0w+Yhj7W6ssoFFTshnAN7kKIFk7sMcq0PTxJIzHAOAAPn5lkiPh4zQYhcA5KBKP2PJgO81oiak6gTdwgAg+vBAk4FEno6MuGtRRs+DhxPITf0rbEUJx590CEPwDywhcacbZ7DYge/mJ5dvXLZnn36B9Y8PCQNg4X8BDUKWOycCuK4pcIEdBIqMhH5lG1YrlgfXi8cEa4imQFkJJGDB49d6NTOKsn8xxg7KxqP92Cc4WeAt+ZXTr/E2IncED4nuPdIUMa40kqZQ1WYpjFBiZaCzSN4LVslckGJokcVl87thkoiyvT9b+8EvAMUM1fhKZScPj9STtpf6G57c2RauqNhijceAFzBnmJldZVy0SgKw+4+GiMEhaD7rM9NuxOli2h+v3LAZ7CSeXFPa63jGeYWynln+JQmis/lnaTvvu8+UfsHDbaVWB5fRi/cctVqS0s2t7luo3qNft6oGQmb3WwMBJ54ZC1mRBiDPA7mIRw0EWPWqjC4q2R9gwtf+MwfTELahgGkyrCRra2tZvIm3BhMOvwtPDCQeKIqhd211ZwheGGcgMBVUjzcOPCo+MKWCEoKtKFCUQlPslLxNmxqKgAeGVVGMdBx3GeefcYefeRRJqVi5cE9BEDhOCzWcBCkgoD8ospKg0dC9ClKAzJBSRKLpao1oKCoNxh5Q+ddncPPoEoA9gC8aIKgccOBoCfJf8sNzJsyJsmPKBKS7E9IJ9mlTLuyQePFAgB2gDclkc4JsQIwW1TzbZXPBi2uvkhiUIEPBuhjC4rnQhqrhwSuGjvj2IoiIVvTLOcAGaGyUOZawUljgB0fNbm4wjVxeVmLalTQcWAz8hUlpeS2FnWW3He7HDfxfKVZX/D+juIgFb04v+kLwoR+6OK+4WeysDBva2srVq1VDAsxqKeXXnjO9nf3KI0b9nvWbbXtBLJEFKr4VhugADfAAdrbVWt8rn30pkQA4DueCLZikkqeqTMLlYwW5Fzmx8U7kbBNg8X0tpg7KG9QHLUNsXDGfxV45L1OA/R5HUlYSR/2bNlRoaFK5cc2QVu0ZhOSI3qeMMzIEsi5yiObDYlPeAD73wR449qonWdzEtFSdL+v1mxlbRVclTUP97hjrkBySvmp7k3c80xlnviDz9JB8TzT5xt9PNOFNuW7fxTwxrNApE0aiw1cCOWo2bYSwLtUEXhvbNiwXrUT6lRL2U4idr7ayTmfjeCJgZCHFpxTsrWQ547qNRAQYUwVPv2ffmeCREGq4WbTg/GIpe+YfDgxRG4YwCi+gUUogAYXjsRktFHDwIhJiwNA3oJoI7TfSIwimr5w4QL57du3bxMY8BXRO/hWSNc6vRO+j+DVaFBG+OlPftouv3E5K4bBFcnEChMWZdTu15EmEFHdhi0YC3CwZUXUg60HuPUhqykXUXgCiSAoEmh+oXMGz4nHgzLq0KAmk1auaNOaWDYm9qRMyp0FV0eeKmkWEb+P30X0Df4b3iCRyKFviO9qOKGjP2MkHxMOLTTweC6piZjOx/dCyXXgsyLXETRXFGfhfOB+2Om0qBLBZ8bfaHbl7c/iWvF+7JLE8RayfEcstviMuXmNp9gxUQIVBRSemAN4Q4UC3h82p6ury7a0ggpItSoDL3r75g3b3blt3Xbb2s2m7e/uWAee83pYpEOQcETUbZUqgbvWWOAkOkJy3heuAGg+ZP9iYte7K0W+JwsY/J7nQJK/L32e6XPGXJCyRYojVsQ65z37ntjpZp8aQJzBthZcccH4nlBhMgGNCGVPt2MlzIM00gZAptV8jhgZh/w3GHnjcYRcEDs9nBc9Z2pztgRHUYy5w302ACmzlkDjNrpIpZF3JL3iOvIwLY2sk5+1qqePekot9KOANx4ARi6rNtPIewa86+vrNoJdNIIFBDf5viFT2dQqsNSumv4LubIwB/MIgSkktuiNyn0pg4G+aNj//Af/huAdHHQYTbHAot123xJ0xK5z24w3oxgEEWIU70QRQqhI8OEh6cPNDuCHCgDgjnJxHI9g1e1mXDkm0rlzW4wQsX1vtVtcJBC1I6r88pe+bE99//sZTTHoDQgSLD1HFF0o2ebmBhcddd4RpSHTqCLpGHiXwBUPVp+7eyhoAV2CiLtuBpqEZfTyvWDEjcIPX+EjOiJYRfTtOwvqVMkxxuAUR8mJxtZnctILOkcRnmt4o3JvYkwcsgwcHdOj3VbWzsz5P3cfzHnv/HPCzAggh3scxSGhJ47jhvoniqlwnmHdGtwt6CnsdPpYSOfUVDfndaONsKsFfbuPhZ8Nn2u1rCwei6sW57rMqnxxjX6Tp8Ab8dgYahFvScd7OjT0IQUVhfdhZ9dGrgRVpUdHtnPzFn9GYRTOAd442GoauHVU+s7NW6lat5P+0Jro/YiKT1+U6a2eccqqxgzqNqSy2JVEfmJq9if/SEEkxorG54jjM4KUUHOlUd8s7cIFOgpaMi42MY2K9Ev4zUNhhDnZ7VgBEtPE6InRbiQufexG3oZR/t8geOMe0FjMXfJkGFa0ynyDiXmDSycUU5BY5oSLdmdJ9M17F5x38l9C/RStlYO1ckR/dfDmuPHIW12jlPgvI9hjj1Hs+stWWVyy+vqajes16yZe9xp43pChVLT5ep0Yuba6zDqL+Yak1qgHOdg/oHIOggsgCsa2Euz08/7PjNEjwQgvb0zSqJjUJBeHjIQCDoI34u/xmnBQw4QNPSu26gBPvA/viR6YWADwenyH5huv6Z6ckEZBGTitSRcXueUnh45kVKlIyeBjjz7KKJyJHzQk9mpHlDqjuOShhx60++6/3xYbDavTftUI3oi8t87fZUur65QNvnH5mj3++JPWPIbkDw0aQOvI6wSOYGzaxVUVqgsNlFy6k3szBxhGyW4WhTLKFreaRlMBfrFVDv17YADLobnlTVI/0SHZuTAuCDEI3R8iP4YiM5ajOyBHxB2AHdvyWNzwWjw7gH140PA1WFxbkjuCp2axkfvdhBmTEqDei5Bbf69oNI2RUP/os3E/dB8ZBHnlYGh5ReeG1FAqZewAO922tdpNRuK09vXCsWgXB98VcN7wksE3EuCQXXJWIfmINnhQSiGZPRwz8AgZbFyPir7iGQehn9sjs3iNC/q0H0Y8t3ybri1vCjSgzDDhQooblFlE/bN8bfr+WGCcCMksYsUFYzorcVmA4xzmXKdtEwQyHLM6O0W67jT41wze0ddRMsVpzjsb+15oBD09Q5pC2arwl1letsloQLlrv4sGIDLgiiBnFryZ5kuB2xeheBaaE/nqOlsbEfc2/vtOI+8YvOK8kf+SIga++dDH8P+LZasid7e+ZpNazVAOBnqSr0OzGN4b4aqi7aptrK1ZA86mNVWoN/f3bf/gQGoqt2mQRYSUSoVHv/xJ+nmrUKfLmxG2r+CIVR0m2R98RXDIkP/JcxvdRrpZf8usCQM9HRT94aZTezscss2ZEkVjAjomEQcx1AwrK3Z42JTvtfO8tIhFMgpGU1agt/eTTz6ppA8NqTTp8G9kZFdXV6jk2NzYtIsXL9r9999vm+c26Zl97q6LNJtCovPxJ560T3/mC7aze/j/0vYmP7KlyZWf+ewxz/Hml5mVxSqySDYXrZV20j+hnTbSqhdaCBC0EqC1NgIEaCNAoprdFEk1Z7AJNZssklVkE2KRYpGsqmSObx5jntzDZ+F3zOze6/4is1iEFIWs916Eh/v1699n37Fjx44JcROwpzMfh+YuiV4ZFmqOXZADfEljhKwWpmL4Okl6wpUgWRgrllBwjckvJlovfi38U9T6qyq2SzLzPbrApGyx1StWClDiz6J24QE8izskXaVSJtEmr8/nhD49UWYRTGau4oCmUBFFxjjlnL38O68A/eF6aaiOCBRTXCNxbHSqQAsuTOV1VZrm5qoP36AlIpGQjBmhw6EdHh/a6dmJpIviBBueXsLPC50xfkrFoJn1zi9k/AUYoEWZFcvVq2AZ1zCI9ZqHjhcIfR35fz470q+3tH51Tf78pHc9ZgHNVTnx/NwdfUM1WjFZqYrUM4BUi5lpWBVHmq/DOcQZXjIEOTKemCg/jU7LpJCEvDWpKORoWgfZUFVKCXPtZsitvq8g3MplfKPO2zn4Yk0uBm+UP6Gw8YHTofmuN+T0SGZs0CZnRzagcM/nHdariwHcXyReq9pgE1f4Luf9bsHSC55xdwESxUFRLXRG9lyoVFzlJWfH4LzhqEU/ivVGyw0PDue9Zt3dXQXvAesUObYaGRsyj8v35JO/6lJkaU/Vgw7G5C+kr7w8a8hLYRFV/v2//ZUZH650he22G96YKQASGFlwbhqFFM3HbPF9vod6gcCaATw9UthYW5ub4kl5IQI3KDonahNkCSypYFHgxVxejSzLhW6X60glTKozvv3tb9t3vvMdoXRMiVJ2lRKsRPT8G3rmpz78uv38P/t5++lvfcvuPnzfukur5NL2V3/9t/abv/P7dnx6afV6R1z3dMJG9QJqItnqKZ4ynURtBLzqAlcqU9GDJ+Ktfj/RVvK+ee9z8wphzc8ddhS3wLsXH2GmvJVFW1IbfqhVv6oBI3lZBe2gYlJSpveRyEYr3Dd+fnna6htIBUuh6BwUS4dsU86K0F/Vr7qKUJm9+msUDRnMzSwUENQp6sq6Xrx8Ib04//ZDs2ltDoSiS7MuuoRAPhoMRPX0+j3x2kNkdIQUjO7lf1KTdcAlRk5z/tou21KgCwsHL6uVBUgRRZUp7zfd17ynuQ7ynvGcqToiE02XTp4jMxEHIL6m89oqE6/j/pefgz9mpjZ52cMCsJDoBmr1QOqe4HkouJmZfzldEp2FxWDqcs7jVwbvAhbMfbylg221WzAGISdQEc8tiaBz3nw2y5tbCt5Myjo/PbYBwyU4kKIoLo6/4s//kwfvHGBS5cPn7+VXIu+FQ0EHv7xMWI+RfQbqLoP3unV3d8wYq8f+0CyDMkstYkXMBfBGLC/hVrMM9dewLmVXUvp/1/7sj39ntrq6EvpoZk36mDMCbXZeou3WAN3JUBQIpwecDlD+ut8vipKahdjr6/cJ3JwkoHloDp6PYIpXNfHEtd5utsQOdsoFRYtz1TyHUs0JQ3yXZNkJ5/j9739fLoM07rRbrulWI054jPN72QlKkMVLY29/3957/6Hdvf/A1ta3bWVt294cnNr3/vrv7OKKRht0vS3JBqWljbZl3xx+CueNzgNNdICmw3gDTwYdX2TR6JHyqJCG5TLPIlgePPlBFZsqJIlJuagokm6Gsfn8vjliLfwhQtpTRX4ZPOaZPuf+PHHzgOUySg7obFcuypspbS+Ddzg2esD2zc5mdFScz+r3oeqrrmuICykRfB54oeIpDiO32mXQBakjmncyP4q5GoCsYO0FcfoOyCTg5vkPOSnrgsBPoUfKWXYY/jXYG4yGOuFLkQsAACAASURBVPylo8/DVp2hrrt2OiJVy2GfkPLM+HlmSkWQFpIsD+/MJDJWcsABYFj37CGKv4sHf66huQAeMrvM6gpkW7lON/SaSGVC4PZmnTF6Gc/YEnFX+e3M5grzq0oBvuJcmWuy9BP075SFtxuC9xy37G2e/tlH5hfkD3uIjHraaNrSxrYtr62Kq784O7Eedg1Ilv8/CN4FCl/gvJN+yIMgNeUJ3PySA3kvBG/RH8xjTc5bXLevSXn9oChb27Du7rbVlrpq0qFZkP6GBMB+SHv2xJeskTPzq45yJAOXZ00MYtBYxbq3x2czjndAetOHow8v/rgUkBmTB0LFcN9szMEAnfdAixHKg0A9xj1LSgMqpo66QRy7u95RiOdEBivc/DQeitFNoYOFJgGVczgQuCVjjJuIzIxBBr/7u79rP/jBD5R++obwSj6nSSKf5JS5KTyGQIBdbaPF0IV1a3XWbTQhh6cYGqPPMn2Pjj//4NJwqeSuUzLJa3K9iZwyUPq/s4W91L4n55k+MFxbEfQrxcuC34xTlgXs9rclTSRdcLZbJxUzv498k1VS+iKQL6T5if60aCvPoQBUoOTqT2Ifar97k5SaXHwX+H8VRUvxchGYXQ5VkX6FkVXx0jH2iTyWGaFYJuS1MeAB0ygKgJJLSb1D67kfFGqKkcPlyMbS8XsHqFogKIypAWoaAy96Wnv5+SXidZ2tX031M61+ztXPbfHwrd7nzGC4Jayb1N3nulFwrYwZ1GEcvkC6jZHgyIWeeoLUEqwHVQR8GDEBZDaxNu+R7mRsJK6v5RPjj1rossx1l7azFa/xEg2WC6EIYJUl8GXBu1gFNyBvUYXZ9aouYpenzpg4heKLXoSa2dXFmV2cnUpp1IquVa3RSst8NTPM+63P5J09EMG3GB2Ye8JjXHEQxVpf3DPl4VXdS04fqkImDttBjPuF8zM3pvKC5ZbV8YBqdaxDgyNUHwNphshpmZ8Q0tbqfqg4WHrm6sPEO+1mzAV2NVTtz7/zezNuhFre221NtlFrcUzModOSgLm6tiokfXxybFdXfRUD12MQLW5v0zGn/EQBmsW1vNzVxTEJh6C7v7+nAQEjRjWFzzX0CVQNQRUrTjYdU008yCWvid3stZ2dnXsaXq/JZZD/Li+vfL4k2uIRz+vXDeJWhxINETHcVl3F9YYC9oiRKvWudVe25NvtAdxdNTKNT+TkBaoYEBs7mhuOvlztyo2GtNMYVBX0RgQxbzlxdz3QoDho7mtc29ymD8CaabosV9PbIWoEqjtEZiKeLCwNvIO0tOvMBewcd3U1+4J1KoWg5zLBYoEudPmVaMuDQHLTSrVVc/DvV9PZqpF/NRAUASA2dTV4O6hNUtGvRkMz6siWsQ24DAIgW/FrsvNFUsp6QjmSIEBBnuaj0FYrACoAOCcv3Sw+5ScOKkSFxXiptOQs0dD8ZPjq+0mElGjdbWmr95LNXsopeYtkAwAc5Kopn817V6VKCi5WqbLP2kTiVpoThZQxOkpbLYJ63bogN2ijgwMbXl5oRXsHZczMnJMPemahYmbw4Q5M3w3LP1nwTohaUXYEbaJnjqyWjTqK4F1DibS1a63ukoJ3/xI/nVN52yAX9HQovEliPXNNciGs8N2+bhbD95cF76jPZJdkoakvrV6rOyf9Vfx788FbA7rEeUdNiL9BkaDi29625vqqNbpL1kVFJ9bCQQFZpIr6E9f5u4x5Khah8JGSkR8zVpu2vIRseln3Qg2Uf/xHvzNj4YEGCUKSvug/n5RNtxwFRF6Exp2t7W07PTkVgl5eXpUznqbBnLm3t8sC0U8vyVHvybOntrW+oZFfvCDpYipVXInAgdHx4B0KFN2IKKKi2NBQ1VhkLPonT57Yn/3Zn9mjR49CltZVuszHxO+lAiSRqm9YF7lPJg3rD+HYm7J83d65bbV6J9BZWQhkzYgGlq9FOd07kRF8O++nauaVao4iZY524URW1WJUbtp3eDyHwXObiPfFB6zRb6SZ2dSB7K7CA8p97oaENjcf7fM+2Ni5s/SayaAkDlmv7TSID5CI+B+tbl7fqQ7QLZUV+btJ8WiDVeeIJmUy9z1ucuYabByHmymKI3gjJyWYYxd81ePvM2tq4DEWAmONWxOCSwlnIbF0vKb9rOIzGaQjGQZepHGauihDQ74YoG9CYhkwSl66kl6nVW8EQr3/ykQYb7DA8jhRVNlctvi83C7kmnpbHLQRwEXLaQKUuwsSDITMOHxB3kdHdn1+Js10Zg9Fe3wEcBeuepdtKlFueq/VzK1q+nRzh6Xrzj2+lcCBEYRzB7lGoddkLTFEkdbp2vLOrtVbDKieWv/qUtQJWm9ldXkv5aHtKKfIaCrZ0U8evN21M7+S864GbQ/VnmEWICcOIVTb3HeyIa4zB33DGgDHZT+8u2PdrQ1r0SDXxt6BPesHO4yBmvKGvh95FQ7x7Ihmn2qYS7dj6+vLtr25roE3fF9r97t/8vszBOJLBN3xOFrVQZSOJOAwkV7BOz98+FCFShY7nDOIiMkraG8vzlGODISOccTb29vT73z00Y/s6PDINtfX1CTjQbGuv5fSNdd+ch0sdmSLBHMWMweKqqwRSHKIwyeffGIf/cNH0kG6VtlPMG/tp1PUvcid7IcygWfcUCPOZNqwwYjuO5qPNiQTVIAuvJXDnjE+pDSEyg9PQQJUhHheE2KCkazw0VJmhJ1oLtxceK7KYGO5J4k78lVphEQ/vgG0XIM2yYAohBmoKh/kC7psRa4iam1icaDzpkgFAg6un3/zvCkjlCG+FlukBtWgtNAs5O8zKuGZNUSgTspBn3/+XvpoZPDO/Q6NEiqPi6tL6zO8lQaw62s7O2eCE1x12KlGQ446emPGqTIL8c/UP8K5UddBlgQwqGntsnZSZZKILdGhcKn09W6FkEEw/1ykU/KAznteLUyTaXkdxWkdN2Urjaq4H3mwV+mYkIT4+ggZptCdmrai6zfklAxplqMgXP/FhWZaMtDZz9xE1xGww2o23wuZYfH+K8FsLnBXA1j4ir8T5LLjM55Dqoz0wAnbAi/L+L0YTscaQtJaWrHl3b0YTTi1Qe/KLk5PbKxJXRx+lcEfNwTvuc9mIZhn6qn9kg7GcX3VYn4mf9X3XN0/cwdXrG2yAjIesgXVAdnLIRmc8v2VVVu7tW+drU29N4qzrbaDBwI8e4yaIZ+P74mGQAhfsBwEMGo5xEU04Pt72wrefEk+/frF57Nmu6XpKRqHdXLiqKzFdPWWuikJ1LRGM52GtF0NEJOpKvpsCFz6SO9A2nCI6HG9G69lb16/tmdPnyqAwlGDulnAqEeyOUgG+OK567ZBg40sUeEzGQ6wLrkM3DlvVmYtTKjp9+3169d+iFycq3Ho4O2BEFUGSw4QXgeu/s6du7a/f8eaTVrkO3Zy3rfPvnhmvd7IZjXM+AlaTnM4osog5MgtN+vcgk21RWyO7G5M5IGus0C14Qeem7O6WecWiRBLIuiyUCr0HYgb1FZuvLJiXqS3X7YBJdMrEUQix8wm+AmLT1RPZdScDxbOAAIC9MxIU4QqN6QM8DcH8LysAoUVqhpH23nPeUquczAa6HPvMTwjBm2AskUdyZQMQB1BXB1pI61Btf6jh43DH/0/2R00k2RaWAZfXWr9cBCwzqV+CMvXDHY8f+rwlc1FVloNFtX1sFhT4N+6TyGHzM7KnBWbvvaLAaM4mAMMpCorj2aheSdagzaY2GR4LX8TTKrQew+ZcoVnTRhqVZG3qJKU9ElGOB+8b7oe3uePR94Urcs7Uj6PM+FqKlP0dpktw52xgeisrFlna8cIeKy+0aBvFydHNhpcq0ahNQmIKBiRWF/xUvk6i5y3fx5fTptUg7fvuDmOcQ6VZzEz351z3DVrAxBSQaKg7lJBZKndjU3bunfXGqsr1hsMtZ7J/JqtuhgLHkvthutI+2enMz0by/0JIF7qtm11ZVm0CetGwPe6fx6WxT6FZozJPYqSkI8x7HQ0cGQrhDsea8I4LnxU69Hh8nivonq6BG0ijWazoSCA0Ux22cFr413tvE4jqu7hlIX3dattzTZ6R28cIu3lIOE14DJRwGD1qsUUzShsVp4ff2eGGcNh4n535949m00m9qMf/charY5onsGQZduyk7OeffzJI7u4vHYZGbV5oe90eovCW36got3cwa76lTK33NBFUNYFVlIyBTw/CDIIOz3hw3Ln9eHu7FGkixUfDQW+ojgYcq9CZZJ3pVjVhe428HsEYcdDBV8YoFqoPlFTTG7Jt+FU2rzHRBGsksv0cDpXsFTgKn7Pr0t3JW5Nwc8zsbw4MP3ndNgSYFkvxYDnaA322ONNGLgWQolQ93Cr4PDlLoqVpilFTGWipkMQJh09PT3VWnG1iqNTp9387+lSWW4uvueFUfHFhQTPC1ZepAWFeSMR11hQaXEQAEBY1/KsDquEKqXAPc5GqWy0SnpLNy8OcN+fSa9N5elCsG5TU6ER6eRIqhO1yYfOu6BllIP5l6hFqaG8DlL1iM91XoCCasHyS3TeBW1S8Oc8Sxm8pUriuhvUnsa6js7qujXXNm2KfTIjFBmDd3Qo+qTdbBTWw+XhcXPw1vtZ4Lzzn1+FvHOflYzPfBAv30G58/U5MRM1aZNYF9q105rNmk1b39mx7Qf3rbayZP3BWJbNZLF49ezt7qrGSB3w6rJnbw7e2qB/LU8njNxYQ6xN7lfSZWhJnP+mx6FttfOzo5kmUYc0LzsiQeF8j+G5LFgv0lHpH0nfnQGo2iLfbDnf3Lu6VPLO71JspM2T38t0uS0qxPmcHM6qDc5pPOBxpLfNouqOXIwAvrKyJt432/M7+G8vexHA02F8wikITdxytdOx1y9e2KNHj5UpoIw5PDy1/mBiZxfX9vrNkQ1HiOfpxCR4y4w0UHayrmWgU2hioUcAz3TH06UytdYmKf4dAasSgKuIt3oQlMHUx5wV5ElViVKlZqqvqSBZoVsikFbOD/+Ooh0bqNSLlodJoYvUaxcNNIqT2eRTxKUCp5RNNuVAhipVlEHf3+sNeoCkZLDDLHboTBLBJ0+fGNQJSNPXzCAaF8LDPJRBvkYnSjMLNzSll0gGx/p9qY20rlyKmg1lICDQPPfBPX6Ycer3Kq+d3/FaQclv50HtB1zpRJdF4ETesr+NLIzDBeRNHSmzzSrKKq+p5g1Ss7wmhka4Q1Feu6uWsLXF93xERdS6cON4EL16qcKlpuqkrWw2IblqvwjeBeCoKkSK8z+QazVwFyg8ka3/KcgRcW8evXvwZhCB+/U0ZHusUXM1E0Jtb+7IyqDbbimLePv6pfTeUBPcPwXQIgNOSqvMTHMf/ZOCd1x0Ivt3Mo8bULliDtemodC+l1zSi1Od2aTRsPW9Xdt9cN+aG+vWxrtlY423aBvrq3Zr75Y12k0B0fOzC3vy9KmGifjc1cis4k15Yw/P7XE6GxhrV5ens0zDnONzTpLuR6xAN9Rs09WGAK7zmLJQ52b8SPo0Kb7VVOCGuoD+oOGHAA0SB2lA0NO12W3jJeK+xskDwpeDANB642rHNUCXcC8I6MdwYOOJvK11YpFKT91mk6+cb8lz8Cb2b93SRn70xRd2cnpqwyHe1H07P7+0q97ILq4Gdnbet/EENNyChfK526GzLEtmMY4kELkQSgUpi49MfEuRL4NTtHAX8SoKEnP8eKo7CmI70L0iRIDT9LCI369yotVF5l2WWdDJinm548rU0htPdOAEnyh98kJcLYKvAlMUFL1aWapgEvmFHt67w/y1y+Cdf48GnliQudZ0XfHifqh5ZKCIRnPO559/rqq8e2x7l9lgONC6c3VIFm0d8UgJkHK6QJxS2FDsYrRbWBaT4WEFgYqKdUL66v7wWG92wkfZ8WlRFygkjlGDkB7cD01RLWF2JRoqXCH9PjMn0x0ueRz1GJqEslHNC6r+ftKdk9dNOiM/K781HrzZP6TTTsUgixxKpiuP78nYTl69toPnz7xNXpSQ1404DHi5YsalZkZn52X0NWTgjkW4WJx0s6j8iqAtf/lUJPnPEn4UWWSoRrgXOmx5XQDi9o4t794S8u5wuI4GdvDqhR0dvPFRb+GHk4VyJTW5ZtUsU2a5SXtWLrB4N4tDbPwzKjPcRWok97LWctZh456wxJAxtpgFkFmpysghE2Yq1e627b33wJY2t6y7smp7u9u2vbWuVniGpLAu+FwEKo+O7dXLF8oyNZtAMwT8S9lgiA34O8FbNiRPn3w+4x9LyysatEDqCTLg5lxeXUU7J4OAVwTn6YDyRYdVoXPVkO6SsNRrdvDmjYL7rTv7CthpUkXgzmAtLltDYztCBaSRIJHkH7kwGnpYpLgYMi8S2oPn47oka4ypPiBxRy4mKkbzH8cjbUy+zzDaV6/f2NkpVrQuLzu/uFZzDp2ntTpDIjDnd67XeTPnAB2FOzGbFEFqa6v8X3GXb+h2LH+WqDgWdgGJ57+v8PglpfwvK6YsLtQv4yyL7RavXU3X8yXnePNoAy5/b57LvonjnqNWiuJmKXvU+8vsITaO5JyRyIu6UZAd2+eff2aPHz9WoScbV/i5r6OZe0VUqBznCj1jq5pIKbDmoGpQdjTjsKbJ3LzgjRVyGayr2YLLK2ehjPKiel6Px43SGCzfnzjy0KuzZ/Ljzu7d9H1hD4jWUEbrc1JTNui3qbx3OWxC3athmQzlwwJlf0Fhorqa4GJ4emoHz57a9HogvfcUMyOmEFUCuLJD6jyiyMqRxcXnk+ukZLninE2aL0Ofh2eXt3pfhCSkMXgM4ynfRIxtIxgzQQmwVLMp2fPuvrW3d21IlsFhOR3Z6eEbO3j9ylo6MB0QcDYrG6rsx2L3LKSYxXuoWEnk9/QZhdOiwGre46R6KhJECDityfTwCXqMaAHF00aRF343PEa6bxRqWCtvb9qtDx7Ykup4Jqnfrf29sGN2oEAczZoGg8e5LkBwq4Hvu9tTwFoAVgEYqU0XHffk8We+RMJbBG6ZAbkgb4qOBFK03lxQLiyQdKfjBU1GQxF0OU0IeGcnJ0WjD3GPRUYRiY42vjgoWLjeIryk7/FacNl8pYyQ5yYAswkoRDJrcmd3R9eQ+lwWN4/P4cCiWjS+yuU2XBdywidPnnoGINQ1tsurgV1cwY0y/GHFpjTpFHx3Trf2xSyRS5y6STno1M+TvxI5q4sj7+mXBe/y5+8G7yn87xxnWL7IjwvMN/3el/3OVwdv37HVPRHrNgJKVYHiN2iRE3cO3R/Hz6pf2oQR3BSMU9ERixd0/cknH9uz588Ld0WnIXw6C9dSDbAlxQFiqU5791f1Q5k2+YbQXlJzWfxN6qBKhSgVFmLOoldKKUtOVAdDBOrqe8y1oCI2qo+ghtRcFQE6J1hBC5B5ZtZbXG8oZgobWSmbpto7ePjQLEfwZtIRQgPUOBq7dt230dWVnb9+beeHB9bgeUKJNQbBBfr2zmC/V6W2vRwI7EdH/JfUViitqj8rP1dVxN8J3hSV/YvJP+YBedaQm+C01bbVvVtWZ3gIGmcC6WRgZ4dv7fD1KymDJBf8quBdASN57/Tnwh6aC95yM/T3Vm2Lj41X1IPeDd4+UYvgjZ9OiwbG1NTQmkBW1GjatNWw7vam7b133zoryzYYOm3MexmOBgKsrPutrXU5qSL6cBrM4w3xiw50n4CF1fLQen3UVmeSZavx8Lp/MYMHPGbatpk6IeGfeXIWBPaqcNcKrKJAvDgICiCdySLPytqKipOM+UKXyMAFAjabhAprFn0IvI6QfFNkMYZASyBOZEIxide6deuWLS+5OdXh4ZGCP0GdD4I5l6BpUkF+n8dzIGysb+rxoDaahEhR6dRDjcBNHAymdj2cWau5as32ilkNOsiLlen3kGlvgbgrckAP4jESq5JB/qTB2xf0VyPvfwza/nEB/Z8WvOf9yvNQ8IBfIvAIjYGOHCUmzeAB3Yug1e+VAS9a0aNwxxqBvwVRX1xe2KeffmpvDw4i8Ppjhegijc7gPU8lFWNm35HfEbyFuusgVzddy+tKXlghpjJcgvXoWZ53PnojhatIcq2y7nL95X3KIC0pYkymyvedh4IKkmSSsY+S+07krUAgvtxbqlkpBHpUW9hFyAG001UTHYoqFfg51LhP10M7evnCXtALQau8shekeWPxqh5kveBbaPqz2Fw5ZeeDt4o+BZpZyCVD2/1u8PYRgnHgUleQUkPTN23abtvq/m2ztQ0bCkaZ1cYDIe+jN28iePsu+VLkvdBcNrdnK7WIamDX3wMwFME73/dXIm+oOqcZ2xG80arx+TSmIWukB6FZt87mum3evWW1dkuBN/p8VT/0uavU5rZloLezsxXnRjn4g8yQAzoHoPAczEPgs768xPp32JvBn+nExlIyBviCuEHgWbiE+/YiogdvnNmY2pLFEwI2qRsoWqoKPghJDQeiPjgceU5ODJ916aknG5ICET/jYvl9fo9F1bsijTB1cjI/kTZpgjobg6wAHlT2nmENK1lZr2/7e/vaTP/w8cf29u2BbgpcEpw3N2A8hpNkZue2B++iPT4LOR7EPdXzM9xjd2mc5PRJCiQ8mC0G79zI/sObA3Uhu6hsmJt8h98NwPl8cQSUYHAOLc9dQ7xGlRrJv+dUSn98FCgrsHv+d25C5Bm4ywCewdu9cErknejWnz5Mk+Jeg8BJG9+8fWNo+c8uziNYe1t7dnTO0TsRcIu9F7xjBksPulBh1JKQg0C7+Yi6stfA7WcJZCVn70VwD55lo5grJgAe/H6pi88OudwTvIaMozRJqqwXcZ051ILAXu3eY7+kbMxliqhBJqIENcs0gFT1PriXi/u0SH7IYdC/ttePntjjTz+xyaAv9A01g4Ihg3f2NfjnUXpsVJZiUbgu7m3uixthhxoCStXQTC4fxRJXtjSzkNe1bGINjaVbu33bpitrRqsUKNZQmxy+FecNSs9gGZWXQrueOyDX1uIecbpsvkA+h75Vr0otTJlhFPRp+KAv0iZ6H3yG+JeINnHaqD6NiVBkd62GtTbWbHl7w0Y11E2DmD/qbISEHTTa1EwA9f79e1Kh8PlxqMNEsLYQXqytr2utEbvwiWKIzcXFpQfvlHLBXctHQsNHUHesakETcDUDUVV4UMa1nNkI9ukDzfzERNecLBeX57oID8SlKQ/fy/FmbCgW69VVT9/jBOLffC11V7SIuVgCMXQOXZtkCfye8/IxQq3vsxqv+n295ubmlsatsfkPD12myKHUu2bMGMF7ZuNp3Ta3btvy8pZNp6AAj35BlhSFxyyOpHl6ojxRJxm8i4Le/EKpboKYFlx86yZEnT907eY8zXBTEH7nezEHz7sUy2j+j0HecJDeTj+vGLjpd0u6pRroSiojf+4o3I2+EuFmQFULeJTOQIR8n3QTeSkc39OnT5U59Qf9wn8kUX1V557Pl23//rnM+25n8JbPieZaepGzOuWJ5070XUXjVY4RmWGi4yrNkmqd/FkZvN2dkqAKuOG6q66XAkO4CCLzCyVIet3ntVCMJHiTcTKXlJmd1Vb6fJwfMp7N4j43wR//zYGQ9zUDpFUH4ACbKHjnPEdet+TYqw6KCQqy7Sv+HS3370IRL9zrkIv94KHb16HrUWZC3R0GFbQ6hnUW80TX7tyx8dKKBkZQBJwOeqJNjg/fSorH3svVXEXV+b3qesv1mo/L4L1ImUS3oK6tUJkUJ1Qpo72J83aDqJp1AAEoZ7RnHHn71m1Yjck4qEvWVpRRUMxO325AKvEOIHpw8FYx8t69e3bnzr5qgd5dfi0qml4VRhoiojo9O7NXr15JPkuNsDYYXM36vZ6CYg5aoOmFVIzFrRmEbVLHpgvKQcsUl+QfMZQyZGnFW+QpdmpM2pDBCE2fnxhDjJPzS9mhI/SGaI4cVMspA7dOoZQPNyf34KcC/YGunDcC6iatJnVohrshP6N5yIdBNOzZ02f2/Plz9xoX0T9VU4DPE5xK771364FtbO7bdEL3Uy4yn/1XSNoqiHsxgKfnQtIIjl7Kr/lQnqqV3BS5/Od+xRe6Q98fi6BvDN6xkObQ00Ix5ybkHVvvHalXNXjr79k1FzxkiVJDWlgUmEokLpqg0CSXBluTKVxwhbvG16Lfszdv39qr16+FPnI4hYqJQbNJuRFIXsErbFTLImK0pMf7LgK85ifSlg31QvZGo9hyUCIUkELyleoGIXrHe8VBFA0U/Hvx4FAgCJ4829/5nqYLBSrmdzS8RLNbvbgqwJLOjnGIsG+4F+whKDw2O1136TDJOpfDZ9hB8BpJ3dDbMAWNX/bs7O1b8d408LgQNnTdcXRWs5N0RSxjWClX9dWauqqgzSqFzPx5Grm5tDRDd6k7wUIVuqHdXlLwHiBeuHPHhu2uYTnUoRh8fWWnR2/t5PBAwZsZnQWwqdCXP0nw1r6qovAcFiHPlDyYSiFrPvbG4K3OSrM2h5CGVYdKL4I3+7fe7djy1oY1VpdthH1BzYfS7O6h724pk6LJEXAKvYwUEP8nahkOlOu2srqseAdVxuSvy6ueKBP+Y2/UptPh7OQYs6kr8dtEfj5EqtYEYtIs2t8z7WPRCsmO3JhJnZJra7oxvctLPbEGOwxcseLEu9vLcpE+89LNpxI1YDDFYzlllpdX7ODg0N4cHOj37ty5ow1xcHCk5yYz8Go7RP5M6pFQIOkkYwI9+5zTCY7ckcVM7dDyTlH3HUWDmd2+89DWN/fNkApm8H7HoS+6EcLpq0Te7rmsRRsPccVEGbKlXCtW3bvc9rthOwP7j0fNNwbnUId8GdKubsoM/Iv0w5f9+6bHO+IJxF14O2SB0gN96snlmxKHYgZZVD35xZohW+OglhPldV93M6+Hzy7rK4v8Oc9RoGtRce8WFPW5eclMWRZZJAgoU9jUXKdGu4qeM0ASHKsou+pHn0qVzA74ffYMfwJyADfZOSdJJBbTrwAAIABJREFUIp2FbbJS1nC/ULr46e0UjvoqNI3KeW8OLTaySyRdQpY1I69FuapF9rhYM2OX3OvZ2+dP7RpBgEzaYhJL8L25B/Vn9CdopaYErwhs2X8Yh9lC4C6Du9eORHWkFawyoXBFZLp6vWHtzrKNaw0bNBq2ceeu9euNMngPrkSbnB4eSIbnKhv/ugl559pcLIrr8dUtuECheCvXu8i7+juLwds9TMJLpt5yH3nqtBxVqQ4CXHRatszQ7PVV2cGy/oln+7dvFRQia56YhUka06LKQvRGzO/1WZY+lNyb+XLwjXoOppOBcl+QNsG3K9tCF/9LdhQfNgFbA2S7S3ZweCgFCVrunGvIiwDlOUmUArfq+jeHApsk1R8sChYyBwUXy6I5D78KUPiDB+9pEaEygJynINMRV44u+9z9nDXp3DXi/A/jIrVGM5xhPBXSPjo8tIvLnrwAlldX7NPPPtcQWDfhUa3Y9vfv2erGrtVrDI3IqTfBrFU/QedOPLWNyrxPNYnW9MK8yf+dC03JXvyuJ43llx5TRcSVhZVNLxHKFxB4NbDPhfAoCpW0Rwq5Ei37hZWIvppu6pluQOhfRZvk77vW3TsLXRUWXWFqoQ+lSWi4eQkOfTIlUkOnzS7t/OJch/tV78oLhupiDNFZ9BJwizy4upl/9XKTxnAkmf+VFrra9Jrk4qGA4E01v0CvFc22Fzi8TRl0TE0IrXWiWwVxvUfHbClXFYcur2VH7D55yLsxec6kkHyU1VR+9LyGUym09g8jAKMLd44f6XhKYzWVCO7cvNcChQrX6aqETlEs5rrG19c2BtgMru3V48eiIWbjMnOOKk0UK3PSTlmIXoQa+qwjC/XAXF17xUoNb51sk0/E7c8mE6fQQjc7XZvUWzZqtW39zl0F8ZFNxYdPBld28va1uizlG5LbKIK3tlTl8NCeW3TEzKxrIeDnY/W5RZ2lirwXA341eGdLPI8naNMkyEGk5pnIM0SfNFsK3it7WxqFNtUhy8HbVizyNePDOYiPHpwRUlwL2O7sbhf8d9YYqev5uvEbr1rN4esXs42tLdEmWDEe4QU8nSrgwm8754e22metcXEgI24CtAZfvDA/I8VzPuZUU3c4BDJoc5GcjDwvz8mLsxgJ4vz99OTMTk5OrbvMgGA6kZoK6m9ev4kZlE1teJA2ChM64pKvGzOZZzSRvptF0u8PZCELzZNFqZevXgVCr9lwTBt0xza3btnW9m1N0nGrc1c0JP3hCG7e29mRd5j16+8lAnfjJ3SouTXyQHBdqeZ+xddNKCF/VmOmZtFwU6LPTNU9zlZhfUW2V5H3fRWKzuco+F0vx87tyESRxXVVJFll4A7b01BGZENPusGV6hDkT6iOJqpHsIbIxvr9WLzB+xZDl8NbXAU2ZWkEw9R1Q1m4jjo3QiJfV4WUuvAqP+zDpCEPCI5NZY2s4SwS8dhUsPBnHgisIdYjP+dakgfns3Z6w/sPFueApmol14WoI2myoe7c9561z3NqJugs/KUrboyNhvPmfMnMLZQn0I85jNa7Mn1vcl+QDzLUYNjrWX00tLM3r+3gxXMb9q9sNkXvTSEvx76VXH/VnKq6uop1VDSMLQTvSH2dJom6ieqUPt0oyRNRR9hNa2ZsyybU0BgIfuu2TZmbi9KIPTW6tsOXz+3s+EiBG4oil2YVHOW6rNIh1XWptVGZJFUWyn2ToFLja5Hz1sEQ9zyzZ45kfV6RkcDddwnevB9WlIYxxBBy/t5t2/qtfWuvryER0gxYFaDNrRmy0TEL1FnA5IDHTnttfSX8oRjcvSQqFVBaNkg2rPbxD/9uJhMp5Efy0h6ps5IHpb8xQYcFgmRQXiVnZ6rWp8NfLsTUa7OAxlOQhDtkgW4SZefYNLrYuElsCufa4Tuv7eWrN942TJooPnumFJrgj9fFeOycHRvGm4D8RDI6nVpNIW+eByqGP1ngFKqUUmrQBG25U409W9+AY7ptzRg+7BJWD7KlnLUs4mTgVuCLYOdpqAf8LMKlBjwPBF9k2X2Z6Ga+47AaNRW4fVBegOWFP+PBiwE8gb7Lsnz7Lf45F53j53rMwug153/L5pMqsin+HkoCpe/RNMX7bLcdfZL289RLS16/2Nvb0Tiz7/3l/20ff/yxAIEWZtiSKjiK9vBjTsEJ86LwePCsocxris0bKX8K8tWQI11zKlmCr5XveVNmVgQ/JkihZIKKIMNMvtqDrs/2rEr1WGdpp5sUCBuRdS/5bATd5LsTOMhzfDQoWtXZL/weK4GA7pz92B304tDguRwsNTzbi73CvnAJIYgv54b6dZG58juotMiiWyi8sF69vLDDly+sf34qrx81oeWg65AKpq93rpnF4J1IO6bllc0PvrT1nxQX8jv1VLRAo7Ff3D6VWaN1Be9RvWW1lTVx3tNORy6DTASaXPft8OUzOz851j3BJrZqSTEPW+a57H9s8OZx6N2VEwRmKaiZheDN93MQhNA3go455B2cd9GsVbNat20b+7vWooNXZmhOobE2CMJ8Rjinys4h1jTrgphJQre2sWqbmxvKzmAemAIFaM0+GH1OZ8cHMw0HnoxsFz+QVkuFEhYTi5hmHKlIxkN9QmwwTpGl7rLQLpwNCCqtLlnEpI5Uyas3Mrsm6ZyUpvsaCeGpgqxv/ra0p/im8D18LWg6SI5ZvzMcSa+NTAaqBFMXUBb898rqmq6dYufF+YUkg1AtnpKyWH02JIGfA4CJ1fDd+3v3rdHqeKfZAle6GOi0TkNSVfDdauRhYkuJwBV62MhV0ntBkXJTUM3vFc99QwBeRBk3BeObgnY1+FafP79f7EBfzo5IosiYj09U6r8TW5O/xxQbr7RTiCOrwndmyVaWUUls2r17t+zu7T17+vyZ/dr/+ev2F3/xH/R55WxSXs+VFmNjxkOZVfng67LWkLRWpXtq8Sbos7xhU9OJq3Z6GmV8OHY2orGpcsYqgVXruMIpi99m+rzSW5wLs4PS0XdVsVEEwChqip8OR0J+zymPodaiTIfU9s+waL/mfG7ns+E9fXYm4EOj6uK1012Oa1JhExOjaALyIDOzJvu437NjWq9Pj4P3Jnvg9YJeiu5TzbdMCiIBQnTBJmAJl+PiWuedBj14q01+IXg75eDUWqPWklxzAODa2HK1CZ4mHKDEmv6VvXn+2C5Ojq3NPQgTsLw/GWRld1vJGKt7KjPbqtqkirx57D+G81YjT6BqHc4UK5EJUtMoaJOSbkqfo8ZSxzZu7UptQtt/Tr1yhZ0zCLAHrrUvFT9ee6DJsClwwT6iUUmZyhQrEs9EBZjHw/6sQdV7MraLs7MonoBCanZ+fhpPgAe2/wKBGoS7tromDlnObOoiY+rzmThpUji4OaaGO6pxy8M8eQjkWHZSSMwP5FoNNEPxQpqXKS78XM1DaLRFhwyG9vbwwC4vrsRZEmPgGxW8V1b1by8AnCl4Z8szaxI+XBtH7abw5S3b2Lpl9+5+YM0WLcrvsHxxbQktkkIJzF14V8BvOnLK1D014HP1ywjeGWeqqDnBpH8vDY5KxP9uoF9Uosz/O5/Hn3ee4/b77VdRKkUWH+PXUQZ2X8Dz//k0F38SUvqmbe9sSZdK0Fbqx/Sldtu2tjZsb2/NVrp1++TTR/aLv/R/aJgGwYnsjYNAAAE6QbLOctiDTz13qioDcg4hyDeShwzXV2RMxXss3RDVUcg7o3EMf50oWnr9ZakY++eB2O8Rr+Wb3u+bOG2ZuDlHLQ4y7VkShMZk9HwS13p7Q5qCRjS68SdTxClcpmFVFkXzNbWXOl0vdobKhjWfX5n16b1N6S52ikn8OppqPIlmEzt988rOjw5sxkGI/DCmBznijok6UdTNnVCsu8p6EfLOF0+lQPw7Jzjm+Z+UiQzOpNDwUWH1WstmFCtrDevs7tnq7Vt2HbUBGl4I3q+ePrbz40MP3lEnuSl4L2aM1b3C3///CN5o0VHFKHhTg6k0rWlWAQ06q6u2++COdfHy1uANt7KmbgezwTSyvNbR0IekuLUAn6EDXzJW6owCQx2nTviZr5W+1V49ezzroqFe6hSWq2dMsZCfA6kY/tclGuBFUh8LAn7x4oVUKXyP1BgtNifK4cGJFj6UCGibi8lKaU4wwWeZN8RrodFWx6RSbU4qn8zOYgZlI1DnMbx5yPtUv7Dw8CLni+cFeV/2rzQmKzeCNszYFym/6x9ow9Y2du3hg6/L47uoFxZot5xKk0EjlRW+oWOcWPxd9EyMGJOKQk2YlQSv4paXyKwMoPPBsQokFwN3VWnx7kGQVMnNdMkizy4ksYCu89p8IZXUSzUr8D4N/xm0Bn9Fp/qzP/ez9vDhfXUAjsdDNXlxr/Z2t2xri8yoZo8eP7Ff+ZVfs+9+97sKSKBdPheyo6RNoE4KFUQxpL486KX7rRyG1UPGN7jXDPK9JB2i4C7vlGaBhEDe6aPD61fvCddQ6LzlbMfm8Sa1RL+8RlVjngWxIkuJQxJ6JB00+Z18bpA3ATyLV4nqMwsByMj0LUbeNaLbMwca8DyaJIRRD4iw5eBHQInUnpU+Gtrhi6d29PqlkC2YM7X13l2JhDK7i0PyWVmEpeCPdVUW5PWQikUywVvGTMFFoH8uhvKKu04JJ0RIw4aNpq3cvmPd3V3rq6AMoq1F8H5kp4eH8vOGX1ZNoFKw1GebVcuF6UXVPZNVnMxo8nP7ccg7n2OR8xZvX6t78G548MbqtVhrmpPatNWdTbv/4Qe2cXvf2gyCWVkVmj48PrAXL1/K8gORhddnHKjJ8y7oLBX2Z14bvHVrX0Z7kGdQdC4hHVnt809+NIMfxKCegEjUIRhTydYJAu9W9w84TVRYTCwWioKka8k/8wZo59zZ2bXeVd+++OILLfRs8Uz5FI8jbVDxESc0PlRpGcd2cnpmV5dX0U7qwQU0dnZx6WoSKRGcG3Tk0hKKAqWjDc4uUTaZOCRpauEG3aXLUZUXrZZWNuy9h9+Q5lQ3rho19anjGOd2lLlBHWV7RxsHmSiF4LtzQ5L2SHFRU5kjPth5A+RygS1OHE+E6xezGLznUXURvoM2u5nnfhe5p5xvYTzVArrO4F0iXhaaNxzk93jPFLz/+X/0z+3nf/7ndXhfXZ2r+eD4+FC61YcP7tvGxpotdZt2eHRg/+bf/Ib9/u//vu4dWmueU/JTdUF6EHE5YWqSqx+MN2140dgdJOd+SoqrWabzo+uKYIpsKzorWe+M9UM1lXSGB293AMwCpSgbGS/FEIowys/CI39W6axsqee5VL+Bv1b6Ww7n8CwBH27SYEdTSb9wLVkYxWiLTa81KK17jA3Q7o4ic1ApeeDhSEcNottp2zK1o+HADl88k8ugwSvLUG5YUFG63+Ezn8W6gprwXeBrUTbBHsCL7K1CTzVmYcrEhaFtlgzAy5jKPKAPxOHXDIONaatr6/cfWGNj0/pswBpmT+i8e/bq6SOpTeCWvxp5V1OBG/ZMFh7TFjcoJz5gVO//FM5bwRvvcaSC6OzngrdnWOt72/bwG1+33Xt3bXVrw7a3tgWQz6/ONECGUY5Hh8RZ1o7XYFy15F2yRCNJCHtX9t57D+1nvvUtUYynp2d2eHhgI9R20+lgdnl+bq9fv5JckFTXfbF7+kW+Ol33zSa99Intg8JMKk2iqoUWipnAsZTALPqXUIQhzeY0IkVGVcJz5qRvgjUG5XQUQdPQXCOzfYqR19d6oz7A1dEMXPnh0aE9f/5CzyNZX3CoLGiQiAo/SM40Uq1m4ynzNtft/Q++YR3MqaaeYmXxTEUiEV6e0nMY+Gb2wM3hRmecj+OLUWaODYpNUaSfWYFfrLSEkqWK9jzQvuuLfFMAXgxaAXm+tFiZvHE+V1VZMc9nZ2Gw9L5IbTYowQOnvxloj2/93M/ZP/uFX9DaQav98uVzOzk50vSlD7/+Nfk2EEg21rDy7dmv//pv26/86q/p4N7c2PJBC9EWnmmuio4xKKBUDDhNI9pEBUa3Ry2OsFBvUDfhXuSBW6AiAgHBLDxNsg7D2tYnV3GF9Hme/hy6NgZsa57pvBFVUiBSGQWokLQPpCzZIPSSD+d2xaAPdCAgE5R4j0knqtGMIrssKNzpkI2cahj1KUzmOyJF1YX/Pe+h7J9wzLmKuf9sYtfHx3b06oUN+z2NR0N1kpy3o24fZJCNOhnUinUXN7mkTdI6In5AvJ5xcIJEHahoPlU48nkmgH0q+3hmQ7Kj7rJtvve+zVZWrR+IkyLrZNCzN8+f2BnBWwHfLXjzM6oeLCrqL/iXzO2VLwvevPuKt0keTr6D/SsTTO3P9I0HeUObaHCE67x5v0occsRjt20rW+t272sf2PbtfVvd3JBnFBx2q9uQ+IIA/uzZS7sElI6iUYvhDi3UJUx+ovbYt9NTelWm9t7779vXP/wprUW6jzXM4/zszSx13Qev39jR8aGCLg8iOLKgWKCcMEB3kBRNNMB3Fj0LjIIniHdnd1ecp28cV6gQfOHCeQ4acLgR8DXnVMMbTekeOXmUNvb6aqwZTTzgEij0fYqT1wMtsCwmeXroPCAnKK+DLlwKExV/YpPHzD+CP0FAG3o8E4pfWl63hw8/sHabicyMJPKOPxU3FbwpEKCccR2sV/39OdRRCn9IAhjVf9/w/qlXC2xp5ekqkFgYoWrRJsnxSeFDXXLgibzLqF+lCObVgiVPnTz3PEr3QyEDWT5P0iapLHGpV1yxAqjfi7x37rToxbrlpSV78PCh6BL8Fy4uztRIRa0EpP2Nb35D6wUJ3FKnbXs7a2ol/r1/+3/Zv/5XvyyP9tW1DV0V9Q5RWjHZPjeqF3Dc31voNnhrRJg6vFVITIlaHqSuxEgkWvpVo48lgLuzH1wytAnrUo04Yd4EiCD+uN85Y/3oK8DUKTOOUj9e5dsVqBRs/DBXMxkTT6JxBrGTZ2puBcpIP0lmO164pQ4ECOEhKr5DI0oA4G301Ji4TxpikAdN2rBWOl/FA8fhZ9g3s077PTt588r6ZydWw6KWrCXuK+83i8QFExHQWuskkkYFsaCB/G3Eesqfh9oEGo3HqUAZNRd+Vy38taaNRzMbceasrNnWBx/YZGnJetpLOA7ObNTzgmXv/FQ6b9E2Ma81r6+sJ+SGir0S9yEVV7rCnOOpJqXSc1/F64pePEFAEbzjqXXtkT2wHtpq8feGKa4vAZt//g1r0g+zsWa7D+7a1u1929zesp2tbVteXbaVtSWtMyhn4ihx6+ryWjGSA5svAjdKE+g8KJJHj79QPP7g/a9pnSDHVoflJx/99QwZC9GeN0nBEY8TaAgCN4tkeQmPk6mejMLOs2fP5TsBcvGuyGU9nqDfQWEQnWsEkbU1TFWasmblMd7JhrF+zZjAjv+2eET8RsYTKU3OLq6UTri5vw8G5veYHo40MANj3mwOkJQpOi3iUq9CsUCwiZbnRt3VMzxPo9G2jfUtFUkpohD42YykJLw2ckbaqUNQ5Cd8nuQhZRtP/B5pzmO0hvtw3BwQrGNEaVDpxufoTRroklkugngG1kTkVYSdwbeKNsufhwrkHfqj1IFnkZLfqfLnjhp8Zyoz0ZBkZlnmvXQ+jqzds5m63b9/x772ta9pHdDBir7/8urCdnd37Gd/9lu2vb1pY+i3Rs0219bt1t6GTccD+63f/B371V/9NTs6PbMlunPNJ4lzSBbT1zTwp+Q5vXDJjvf3qDQcHjnn+UVbeSLglPLxPgs6KySd6pDTGL6WRvqtrq/rFmr4R84ahbLRWnI9g57Dq52R2WTjTZhuBX2mLkh04VKGOBLl/WMdSsBmbeg+0gqu2YRdDZhlU/J5UxMAYWNCdXF5ZRdXdCo7hUOmQgAX5x7qE5ltxXUSOLxRyDlvUXyjkSSDjfHIjl4+t1NsVnl9kHfUaxycJPb0tVoEx5TJaWmkV0l1VKCvvoIXz7oC7f/ZuEL7uMtPrIHwb0zmW7PW+qZtvv+eTZaX7UpZbM0QEPfOTu3lky9sPOiJo/cDo5y7mQe7rljX7cNFqvsmh2kWIoJssqvM7wSw3fRVHVSs54z358qgurWtYR11u3rXMGoz7iU+J6yfOmq8rQ2pTXbv3ra9W/u2sbpurU7TYG9hD9KdUjOBmaZznuCzr8+QWLu9sy3qGj8ThpKQgd29e1eXLLXJ4y/+bqaBB72egi7/pYicsMODSG01jKFLIWqsIAzsBxWLWwsPFJ4clJx2rn4617RAQTt0Z7L4UIxoMEIPtO2ugKSlBGzoDdAGQSODrGR39Yb0kZyc7m7oSIw/Pb041XtIiiaDp9CXTW2o6rrzoc6BE5icGsFHpdOieFpTFfjw4EhcPz67VHkVwFN9oAG9oVpQJHR+UtXiGCeXpvplEdT9v32leTDwzZFK8OS5fTH5PEQProvBelEqOI/E0wx/URmSyL30ap5b6Fr/EahEpXJ/2Pxej0r3uTStclfHZbt1a0+qI9JAP5hHdvfeHfvZb/20KJPR8FrPixPe7tam7e+s2/NnT+1//9/+pdQmE2iMLsMwmGeIYVKm737g0Wgyd0jFFHUFggoyrN6nPPCqB1MWET2QY9E6FUIS/ba0bGvrGwrkIOykydQMEZO82bQeIvShaB3l80gSuYTHSF00GgiZzx+VgA8Ybjh6VOJTTsEhuOdEJtQEyyurAlDHJ0hvL0UT9nsDOxf69ik/Wu+py+Ze+eIIkOLug1yb3A4Z3BsDfekrnQ0GatbhPxte01ot/hvKBGVXYAkdKqKl4uDksp38Ca+aIMyqACppily70BGEee+m9MALDPdl3TD64MfThnU2N23jvfdstNS1fiJvm9rVyYm9fPS5TYZ97SmadHiNHN2WwVufSpQ9quvZDwr/zDJ459913ZGEVqXBuc6KWnxaP+T71lsgeDOAoW5dHcZxYMToPfh5ane1Tsc666u2tL1uyxvrtrpGJzrTmWpWbzWcBpb6iODPeDsPxjAHxF73fOqqr4aCLYKNV69eap+RKQKY9/f3rfbi2Uez/EWCX3oUSy9K++rIp9LAd/PlHt3e+s6LgZjoiOTnXBBmUUB9PEZEZRx5NyboHLc/oeSwZ2WRog6RzzaoguA8o/OJlNhlVcMB6hD/2NCV85f0n+B5Xcc9VuDm2nIhJQKTPrdFC/JApx00iGhCoQimAVGUXXKL0GbTXr96bU+fvlDqsru7bzu7ewrgzgkKP7ukRxSJD5rVGCqKl6gVBM68wSVHGTlYZ+uXE2NKxO2IR+PDwgtCfQ6x+PL9VDdIFS1U0bk/pgz41d/V4l8IhtXAr6G9HIi6HIJ3GPUnTSG+uPRgJwNjQbLwaDgg0D14cN9+5me+qRl9g+ue7BXarbrt7WzZw/t3rHd5bt/+wz+yf//v/sCev3huU7mvdeT0J88ZDkkdGOFWSLBLWilmnKYhVR5ii38qgFSGKFTXQ/XgU8BnA7U6onxocCkLpd70kkE/J6ILk4aWOn1LkNhyE0DPqr8IhWEPAajpqMnCszJHh1BsKlzyXNGcQ7Akg2Af8fxQh4AINZeN6bFwTlTe9fIGp3moLYTNYeIZpmcKpN75OYsi4m2CtCdjG5yf2dnbN5osX59NNCRcaoeiycmrJtUuY/5NEHbKJCxPw9t8EbX6evIDRU1ORdD3jMlLP3WbTQBDDVva3rG1Bw9siP9/NMw0ZxO7PDm2l48f2Ww8cECUau44sLMdoxAcLbTHV4N39ZCpUpmB198B3hm8XQVbWmshu9SUHJA3cySlWHJ6DPkl4EwOg9Q6MPNbXbb68hK+sYYU2zNBbxcVDR2zUr24TYESe5Fzt/atDCv3zva2vk+xH5CKhewv/MIvWO2Hf/8XM4IzX/CVoHDJ7+SjAHrw7jiekAXNwpJqpNMW4j04OnK6pMvjtnTqQ7tAS5D+OX/uPhYEBC3AaGHHVUsIJ/xIoC2YnqzzmZsTvDfImQ0xopuyMiiWN54FH04sfG6zSl9IvLhpGjXkAYIDwGVpnOgtZQMgbwIt1/j0yVMhb4InvPrm1o5tbG3b+saGtdpkHiaE6NRPzpkLHk0FTzo6feNzqopLTvVUQoUIsUXhJVKzoiU+SMbFwP1V/y6De8niLT6+WrB8F3l7NuD5gD9HjrUC4bnlqGtVFYRo655waDJlqWbvPXzPfvqnv2mrK0t2cX5io0FPqGF/l8B910aDvn37D//Q/uw737GL81OhiT6UDGPA8LUQ+vMMh8M7mzpA4F4QjqGsqdWOzVUNzkmPpOQv29pZ21lwFXgOOs4zuqaj3uXlQoNdBO0Ya+LcuWu/+RmHGHvDzaKiE7OgRchWKWZP5B63JD+gtrVjIAkBUPdRMljvsJNtMhy+MkoP3lCErK/LKxqGyAg4Ux3puVwxpKqFi6Hz56ncSUkcsy259w3NthzZ1dGhXR4dqpMR1Yn7p0BJRQOATu/SIoI1KZFkEbydIFmkLrWekg8PkzKCviN2R7sqZNIaP2XYd8NWd/dt5cF9G7QaNsji5mRslydH9vrpE6sxtJzfVUaRg8ErJHUKuCIrnlvTOVs2gF81cPshXrW7KmN4ibyjFhWZRnLeTbTpQt7EJwdpgDYsMSjGomRq4va4smRTgm7N53Rmt65G+qH4QYkWGTaKOY+vXthW1lh3sMXvAYw3NlYlIPnss88UVz/88EOr/T9/9SczAp6PJXNahELJ69dvBNHx2Ebql7atfJ8TotVpaXhrt7usAPz02TM7OjqWhSFFKhAUGwZkfXJ8YkfHx6JMWHhWb9qATrpoSeaUVrAf8BF62g5tAXoR25BtpVccCr4xJMcJXxQOEQ4dgncu2kylVVycjnVKCrXopvF6VNzxDQ9TH6vbwZu39vzZs6IFmo01RSy/smZ7+7dse3vXOu1lm8xQHXigkfFlKBOcG3UpoSSNUfwTUC9kVh6yHY35onG8XJrWF2YLsaYyQN1Eo3jmXBwD8Xf/903Bu/r9KrWQaXH8fgNhAAAgAElEQVQxCEIcoi+iRFKeejrKUzE30One/p791E99XSZg/asLG/QvbKXbsvt3b6ur8vLs1P7Dn/+5/fl3/9Tevn7taTldhXiNtNoK3l40I+sqkXdmJ4lWPdNJyiptWt8d9JBa6WrwzuKlBvBKOcDB6++R9uPlFWw4XZLHfctOxaybiFdm/YReO2V/ojxIcfUfIMCDcvrSa9OiTMCcX2myK1bUaBPcN2vT77Fnc+yv8wtcMCfWu0ZCGRPgo2inolhs+JQ4al/FWhR1GIfscDRQJjwbDa2Fr/7ZiZ2+eW3j657azlW0jOlADmyD1stiZNAmWqNCnq6hr2ZxGfq8nqLx1npsEbyRGpP58SRomqeICBu2ceu2rdy7Z71GzYYK3qTXQzs/OrQ3z55YnaCooO10403ZZyS1RfStBnD+noVdwasK7621vDiReEFhUjxX+J/oPdXq1iV4h8tjct416FzUJ1BWK6Duro07LXl515p1USCY7PE1mkCvxXzKsFXg3jvl6wd0sb7aePCsOEW5tqpiJdYSGoP2nT/5vZk3xvgvwN9tbG7pM4RYR2FCVZyJNMB3yHUQ8oWmxGMZO1PABt4fHZ9IfA4aw+mMi1FL+8WlXVzRgEN3I/z2zAaakFwT0uYNq+kFRBynKKiFhezdkF65lw+AHONcyQKpT7oOoU87vaw3tYjzRrgRkgytmOunlIQqPw1J/kklXz8ejuzJ4yd2eHDgwThkXPCBZAqddte2tnZtb++2ra5tCRVJPiZkkf7SfvG52KRQyQ2nuXfBY0uLXPERrioFFD3yeUp1iAL+giyuxAtxCGTb+sIgh+qirwZ0f74oyChDCNlVBZlmuVWH4Mjlku5sRnNJUwf43v6+LbFYh9fid2/tbNl7D+7oz2dPHtm3/+gP7Ec/+IFd965syCBVWrm5ZJQYdI7RhRte23x6Xl/wyoIjcNfBJtXhdyUcHOdMnBzNZKD2zyKLw36PcpixPjOdqg4UAC9pvJb32i1fveVbBTMFcBByXc1FK/LTdm8S5ymdJuF5Odh4n2Rz8gZqBmXCgaWYyfdcwy0DuLin7AX2DHTj6fmlghz0Je8Z8OGySd8POmx0WDjtyGdDYJeKRSgdqsulitPRkMkrNjg/lWTwklmzBJZQYKiGFMU/X3+x9hY4b/mJ34C8/dALflv9DR7oC847gjeKyfoUbXTDtu7cs5V7d+yKewuK5THDazt9+9ZeE7wBdwXivmFQRKzevJ7cD7lOqsE7kftcx+Vik0A8gVOH4e2T+yPuQ4G8VfAOm2PoUrlMQpG0rLWyYsZ+aJNRTK3WavowmWi28oa+qcCqAw2Xf6ZklPuYny/rC6k2IoB79+5onX300UcaNFP7wz/4TU2P5xfhoNFXs4ghxXf3cd3bFs+CqNzpE7fkVJPO+bkdHZ14i/zEp30kcsB/O0KKLo6iC8EbygJTKJA3N5LmIOiRFFfm5oMn8qCe7eeg5ih61GqFJwVom+Cdb56bkT4RcvGKho9s2BFiYDxTzbW2vNduu6N5nV98/oVONG3euCC1pOoaptZsL9nmxrZt7+7b2vqmtVp0ZrrNqOPnVHC4OQ9cvbvkeTVaoVJ8uG9kpwE9SOUpnwGn+mf5vImw51F1NSBXOyN9Dc7/zrvBO6Z/pIxRyMkVNs6HEjQCbQe3mJ4fIE4+82a7YY1mzVaXOnb31i37qQ/es6VW3T790Q/sO3/yR/bZxx87PdBwSSi0GgEKyqS1umYzpsMEEpL4Er49xoeBdEpBV7a3e6BIDlspfWis88+kUFL3nPdQyqVoL89285QMalZgBKbkHYW0aW9WQHQKgMXK5tIwB7XVuxqKgJymVCAxb2Cj6/fcLi/OFAawcaD4z/OLggGVd6A8mkqbAT4U8KFNrtkvwisuQROnbjW30e3hP8ShwcGG82BayHqh389/D0DYM5PWt2pTm/Z6Ct4nb16LNtE6jwYWP1EphJa+9POcdyDvhfpJCSLCxzsORqmvBG7c60c1g/HMg3e9YTv3Htjy3Vt2yetJYlmzCXMEDt7Y62fPdLhw3e64SLq0sJaDNlHQr9RzdG8Lk6hynaTIQe8ScFYouhdhkA9EkVoo9zWcN4cmqLvWdDvYavDmmK21rNFuWQcFVbdtw2bDrnFQadatjaqoTV3ExRasGVmEBA2ciiFqbblv/XAmkOM0uBTywXXV9lDv1X77N35ppoELS0u2s7On05dJOiysBw/fVxEFJzgKefDcPonGvREIxgRFJufAXyO+d2K+ofZ00j8Wmfi54C4xoMLLF9oBtzVfwK67hUukcQf3QG/wcd4c5AMSZ8OiDU/KhECAYB2ZIDfD+fOy0FRNk7zIWRNS59QDebEpdUMbTXv+/Jk9e/okhCDh+swkeudtVP1XmlWr2/Lymm1u79rmJl1TzNLEYzkCCyljpPd0XiXykzY6TOr5cFwTHuxyNIm51to3dVlcywMrpVB5Jpa2saX8r6RLPEinZ8ni931jx3fj3PFNK9QqbhdaKKmhMBSKKTJOY3hQA9l1llp2+9aufe3hA7u1s239yzP7/l/9pf3Fd/7UTg7f2ub6uqRymJFdXV7a6cmpah9NqApQCpJM5IKaGeiYW4dcbGiaP3RPQmGhOZdZAHp332kt5H2vNupkpiEDJvH4TVFyKhauovZw8CGKgKnlpLCKGdQ/aFN3aV8Ga5eGeqOYI1zPSBQchGT9fuIcTUcj69Vd4zwQuxc+93iqg4DP3odqM82xZjUFdGYJ+z6jOO/1IAcl0nzH95wKChmjmkq814IU3Sd3zqxLqzlqsYM39vb5c+fBo4FI+mcoDYK3mk6i5TuRtwJxDNiNA27x1juFW+4Xab0dp/vwYP42hjbhvbVt++5969zatR6Himp5NZuORmrjP3j1Uk0+er7QxleBssCOvPPnm3QSBOmTiAOD68wGPD+ehMN9TZXnwfzbiSxU16+G0Zra9DUJqNawpaYH4oKTn1KwbEkm2Ga+7uqyDRt1u+a9SWkT/i5Nr5MR62YUman7xP30wTW+vgr7ghmafAd9fCasGR4H/137m7/67oxgecEwYRWiEIhvOp/dXtICodORRhwUJoXNajQsqEkGud51XzMiKSp60cTpDkdvJbLkduOnLfvW1KdG0SWRjzcIeUBXL7/sMz2FVpupZDRLIu9z+EM276hQGM9XPWndvJ9Kt3e4yf+BTSlzmbp98snHGruUv8PPVHVXocXphTSvUst8HeS1ruxkfW3LWhxIUq84g61TXZvJ93Mkm5HSu1So8IkIlOnXlUXQ7HIsN2UVnVdRdYmmo8iSjRuxgDOQuxQ5KZlUFTjW4v8ppOizUmNTS4cSh1yi1hw+QHUdxoUDdW1t2d577459+MF7trrUtSeff2Z//qd/bD/62++LV11bXrYV0DkFztHYelc9faaMdBoToJeWrYUlcKtp16STigCu79chERxr7qyUXzrNl5rr+aaoRZlglUYpUmk+kzjQWQsrq6uFfzLXSju7kFUEH80sbLeEwGV9AO/caIrfBoRAKUK9sLGqre6sN9EmbVDUTB2U0E8ZbIUSg+bL+gmHJgFcHcWDsf6ewVtrO7j5XAOs+fTJUAGfAENnJoX4BpkjIwqHZtCGo6H1Tk7szVM45aHkmF6MndlMbptRWIzgxvItGlS+Ingr+1GQiYJ38ON0JqrJSkGd4h6pXM063RXbvHPXGjtbNmzxebvf+2w4suePPldrfM3J/rkBzbkOfFv5YZnrv0orluDHg7UnFcHJ5qzaDN4Vf5asuur9xNpjP7AOCdz82Z7VbVliDp/Pi0iB5EKOiWSTKyu2tLtlEwqWdb1dAVzWSlIj/KnsUH0vbnJFRraOtHCVju+JD3mX333f+gP3ABcDILqtZbXv/um/mxFE+SHBk+YFqp88ESEH0xssVqFGEJILPYxxAHQjJt24SFtUg1EX41QL1I2gHOly0iCJYcPQqUYBlN/PKTvyN5Z/igf1DKLegQbRj9pkqKKAt4+27dNPP7WjoyN9OCAaLxaW1qw57YTCZwYh1+4Gj0knWygGPv/sUzs+OnTFRTTduD93sq+BqAQs4Li95R4FCpz/5vaera5sFA6FajkuqJQ0gCobPESlFBgg+dvsEPTHpRtbqgy0OCsLUEUu38HFn873FZRlOWAhkFgG7wIhOk7UJnfOm4wArpegDcKLqTAxdNVT2LHogtu39+3Bw9tqvuldndnfff9v7Pt/+T17+xIDpIn4b0qAoO4OGRdIkuHRlz3VQHrooqEkVlak92ahO07096QDPBBfeXB5iuyNWH6/fF86TZUHTW7oROyqHetQ8mKaT1TydnCCN8VvskyAgaw4WTNSlkCt+d8pWPJ91p6sYa+vrdmiyxfeeqqCFAGc1+Cg0jhA9gte3o3w567XlZUCcgj4vEdoEj9wPN3v9akr0VFcs/71UJ3H7LukBosgJb8QMlaX1cK55r0ARPB8UFrcIiE59N2DoQ3Pz+zNs6c26l068pZM1GsDkmnGdAKpbn7C4K1aURzA+uzSblbBG9k/w0rI1tZs++49a+1uiRtuk9V0WpoA9Pk//IMdvH5VBO8qJNY6CFACREriMddHZekX2WvB4Ff2jmoIEbxlLZt9AzHBKQGA2uLVHxK6dQ7GWU3BmwNZMmaCt6SETWt0O9YlAN/es1m3Y9fTsQ0UL11Z5BlBBZCFmRgMALFwd2/Hbt/a92E406ka34hxb97S/X7ioo6QS9f+8A9/b8ZiZKERWFO4nrpXoj5PcHyM9/alDMThrTGDAo0wjZ2ijFo7A/Gy8QmyHgAioMsMx4n5jlznxno+FkxOU06vZE9pPTVU0SU030LDk5lkiTwW4yueg8d5o4wfKNVTl+eRm5v8VvxxrhV3zSaUCTf/0Rdf2PHhYSbtXqCS30Ly2UllOEstvTEBcQoC7djq2qZtbGyr3Xtldd1wTBzKSCtO+yi6sdFU5ArpmXBvbqCsqBej1EJfGyncPPIuKRGntUNHG9aaKWvzQk38PFaODgUVZcOTJfg911CHqhbZXvbISG+dfO/UtjbW7Gvvv2f3H9whj7LPP/2hff9vvmefffKxZiVurKza6tKSjSkSXw+EtqSPlSE9HXYMgx7ZRb9nV9BiQiug75aNUKFwzUXw9lTdzaIqgTomPGVb/zzV5Nu9ug6SF/f2eO9ATFqJ+0MmpwntW1t2+9atoknFrVydIrpG2joYKEBTkHc+3aV+VSVQ8u65Lq+v0WzjhOncNFmpj9PzphuAzXgUPQizmfodCN7KUkcotuid8OCdmUP5fryQ65lIFmwprnrtotmGZgx/ldHQmlCV/Z4dPH8uSR7BOzlv9zjxQzELfCXnHZ9DpUlnMah6S7xTJMQCgrSUKWR1gb7pZaij8V5ata07d625s2mTDgW9jjI3OO9/+OEPAwD4gZmfba7/nNJUDhYsM7BqZrW4Bqr/9nwo7ZfLd5J0S95fz6NjfJsCOB2WNVuBbm1TaPfg7Yl209pIQ7e3bGV320bthl3hgyTjsqlTfTAOZLgqfnttIodJYy1CVzKt9DAfAIXx1JsZX795a69e+NR4gK+GgvzWb//qDMSgDkhSWHlbT9XppYroaBz+JOcKlFd9h++gc35nKN57pGYd0gb4w0IPrA3nhk8EaRYtb4TvkR7wodDoA7/NxgH9pEFRWVH3Io14zqjis0j5Pbo8U7+bGyVRu3PvlTb1Ssu6O5w1FbhTZA93fnzwVgHeUVuMOKsGbxV3HC8LxWHCY3UVwKAZOl0mBq3axuamrW1sWXcZHpNibHTGOeZXbum2nR5wtTgVsGIRcSJoJFbJVQcYneOxM2gXwVuwMwJ1XGWxLGeuNfUg6KjM//PHC4nm9YmzrSBueXOwQMdaXB9+8NA2N9fs7ZtX9sO//xv7+KO/tfOzI+u2WtYBSdebttLt6O9D1ElXPRsN3LIUqaYQdatpAw5wegK4592OmhtQnhDA4V0zQ/JCdcjpCuLTiz75XzVQf3ng5sByuoW1yxrICUDQePQ0IHfc292Jar9TPdPxSB2lbDJoD61XeZb7DFatl5mnxjmeT2oBKU+iYQs0jtJK4/t8HWS2IP8cpvRMfJ0gmz0/v5SyC42wq0loMvNN7zWbpIrcJ4U9R+ZcOBBiN4F0CwtXJWMUCie2xNofDe3t06d2cvBa6LbwLOe+p4dMFvOQsKWvhzo2K1ldpctVQS7oP8cK7u7NK6fdLJUvgnfDWhqesnv/vnVvgVBdM91tNXXgf/SDH9jBq9eaHC8FWqCILwvesgCuFCh1iU4kz5Ukq2tEwTsGtCyunXwuxQ+xPWXwbs1q1mYKUyBvZMhYZ3vG17QWiqONNQ1hgPMeYusagz60ZlaWbTD2iThDYukA99ZyJN/6+pqtr6xau+PxwW0RrqXS618N7OTUQTT1o9pv/OavCnkrfRvS4WhKH0/PzqU+ye4uPE9AA2qu6Pd1sTSx0OnFV6JeFR403HWpsOZM9K2hsxgQQX+ETpuf0Rx0dYXKxT3Bea6kVdRAI34IHaWnL2wYqq28CTWLYL7TJHUtp5rohsf3FNCr3FgRvBvSuLLoOAgO377x01Cfu/PACVqVrFV0or4pXSscoraCYoEeWl5bs53d2ypuSpHRbMuAHkSE4RaptgKpWuBcXZEUFHP81E6/8FV+J4+Pecokf18cexGgc2F70CwLos5/SzoVjTEpDlPWq1zT1QOkp9yj5eW2UPd0OrQnj7+wzz/7xE6PD6w2G1qXKjvqIBDBbGYrtAgzMIMuQT5zMrbCBxsU3hIdRoC54mfQGepIa9uk4VNOsvwXiXKgzpA2xmDjpEfeuVnxjWLDRw3FC2Actj6SimYbl4VRiF6W2Ra0yeYm2VNbMlf8Waj24z+SdRjWXHX4NoGT54D+4z/WnM+WdKpQevkY+KGCvhrXBp7BKWgS/AFCFDfDkO2qr5Q791Zy6dVehioq9YKXdwu7XNFVXvQdgDraNbMV3jdSxOfP7OzgjboDNc8SfFwp9BY0AgcuaDla3rWuspnrpuAdgVOj5vAOITv1Z7cxhdNpzZozplht2f0Pv25bHzy05hrGcENdy9XZuf3gb75vb1++cLvVGGfn4CU7PePv2qNZmC+BzhzfvdCVmT/T7paqaT5Dq76O/h4F6+S7W+YNOqsA3pbPEZ3MInhzb7sdFeGnUEBQxZpHuW4bUHLLy6KHhhOvYWB9jaMr10TBXMPSWYOdtjI6md9JWj0KNV4qlAKA/fKv/MsZCxbULS57MNKH/wqO5fBYEd/VJXgtQxN4FV0IGjQXEyKS69aJG3I4FZ5SOUDQDdkeyIUCpxvhbwqtoEzhUMjhw9oEfadyFHSSKzJ3FkS66CZX5RvKQyT9lZN6UYohq8qgg1VccLN6Agub9ejwwN4Eki+mwqfGNKajx2FeoPOkVHxqur8/PDq0QDiFOysy5tra3JZ/BkUaBj+weSlG6UCJDCGlTVwjVe0sW+ZiSjSZwaoatKrfc1OdUGsU6Fp5Qkyk8WDt7e9l8dKhXBYvXZVFCowiBjOp8QjObmC9q3N7+/qFvX37yqaTkS2DNORt6jQTf3JfeQ9qXIgGJiEozaMMr/NG3Za7y6LX+mii2UwsWtAXiCtinWtqMpsopQFZrMz37hRb0kzlUGRHRKUPNxkN1+mufj5XUPehZvJpEfLZWLet6F2AMhxc921zY1OZIQGf9aXhybIndi6b/eODJdxrB7DDlTu6nkmpRa+A5q3KaA0TNp99qYOcEWvUnmhkC5M2KEoAT+qAWccOsHzl5STxpGN4//zdM1/XaqjQNfI2cwYddPmMe1d2/Py5Zlq6v0nMtSxqB7lGfhLOu4QxOvcVvCng+5R2USdEwolZc9ZQ1/L73/xp2//Gh7a8wxxRE+o+PT62v/ne9+z548ca5FB1Acy9UBmTEkEtG8nK9bGYfS0G6Sryrj52cX/BeedgYQI3cYPW+LXukhRGGks2HbkoAeZhpWut1VWbNOs2w/dmY12ZOEV7Fa1hK8IDhywO9ZVqf8vLrngiY4UuGYcBGXNcJ+MY+Wh6DPayMjL7pX/9izPSMy4Ca8ylzrKNphN79uypXVxiGjVSEJUMLwahunKjrPJqbwXn440Nzk3ynM73lGOt2LzLMr/yidvJZfI7LqPyVNP5RFeOZFMOGJeNxKJHZSIqZgxd434B/Luq7c4PxZsX6goI6tCdgOKb1hbtM7Q7t2/Z+dmZvXrxQo087nXsXwpI2YodsiEvBrnXtRB41TRHVIinrDingbjpQu0yJXt1wzY2t8WJo82l0ceLn14YTJSv7stAGlUkUN7zd/luj73Ox6tgFNSOv4uozb8jQQzUQpiJgJBm+9MZHa99G1xf2tXVmV2cHdvZ6ZFdXZxqEku3Q5Co2WyM/h6HPJ8DCj2Ckx2Bi0VIFV33Bx/0mPWYnCqbs93qWg16pWY2RO6JY1ptZpPs7IzgnXx3FWFXJOz+Lm/QexeFp6DQpNMmkIH82+1Yg96oA9/N5lhd4dBd1XnWx97h+tq6aiZzlZLG+E2ndtV3Lpp1nENIeL1EyoAM74EYq18CWoY+CnxLCkntYCBNN4c4LzgYTgrOG8oyDymnXHwvAYkAUPyb5+Ga+TMHWujAghbsUHfxtB6NuqbqYAh3fGRvnjwxwzsEi2NSf4NzHzmgiHXur5W2rl8tFdS9Fy2SskBpNEQzKnD72GO5CrZqLdvc2rb3vvlN2/3wA1vaWRcAmIwG1ru4sL/967+2R598qlrJTRmo9gErXRlqgBUVe6urw/9eAJT42SLyvknrXY1tRfDGJTG8TZaaLVvtkk0TvImL3hjILFeQdmtlycbU7LotW9lYV6BlnJtiGXXCfi8EFvEZQsOsrNjG5royvyX1GzjfL03/1aXcVjnMNUBki8lUW1b7rd/97RnyLZ5wieYBq9vx6akdY45zfR0LMQqCqDnUVZg8mytDlCI2O2ozFgpAsyu0ix+F885cRL93bcPxUEZQZ+enkh1yMyWxoVEnkArIXFRIgyk53iIv3+a62fnZqQLtVQ8zJJoZ8NaAm6QlHTUAaCo+qRifJD5e+nC61bxFWZt6ylihC7t3564Ok5fPn/kg1xjOKnQTihNfMEmmRWiM78nlO7hP3q9rSAHf3mTk/ssgtGVbXd/wIL6+pYCuWYqkuVncDa1wUgWuHimbkyKsB1cdgVmHiz9OplKBVYsinoI2yKBy4EYWUoR2+bFMlLqijuhdoTA6spPjQ+v3Lm0yxmuDRhvPDFx85Sh7pbtkq8srNqGdW1QbQcaVIGrkYRoTVFgUvENN6TYHTCPpdBSsR/C9HNBkMOK9/epUsAwviNTolhX7koP1QO0FcoUOccG0iruBmDfRwHV7NucggzF6bsmK4Q/FcDIEaBL4Y60x9Ry4YVCCEzJCWp7hzP2zp6jpDRa8Fp45vP75xYXABpsOcESmj3oEEOOeFk0BHFEmmqbDmvZh29mEw3vOgnyiboK3Gt6iG6/Ihgky0t9Tk2KoNwqbmibUEBKmV5d28uqlnb5+bQ3VVbC6pbOZ4O2gJfl4PkSfhBMHY6q0PCrORUrtD9eihrzWS318y7tnfY+QiS23lmxrd8/uffihbTy4a41VDn4C9cRmw7F9/MMf2Of/8EnM24yagu+qApLIjzxoDe2JBCyhJ69eXwIjH5qQ1w0X77TJ4ntJsObmdeXk+BYZ8YzW+IaCN+tjNIGWci/yGnr/pY4mxxO868sdUSXEMPYJBzEAGOo5ZX8cUNBd0CUABh5LjUcHZwx5QGLoa8P7WAAamv36i//ql2daEKRU3a66dx4/fiq+293FXPJG6qcXBLU2m1rctAMTMJ27Kydy8+QsQtCJNgsddGi/JS9k1NmpXfauhKzTxZAl4+N/GJHGcM6GNnduGFX1G3WNBjo5PtLnJS4V9KHU113aUn6Xo6hYMOkzwYYC/XTlEjizq/NLe/nihe3v7olPf/70iU45FSDC2c7baW840mPp3sS5Fql8bAUPpr4MUvhNtZ3i5sramqgVshH4fWnIpa32QyZVJCl3UlBP8Xi8WzW06LHpv5bB3ll731Q+lNaLV2rFKKSVHFaj6wu77p1b7/LCLjQg9cJGIW9SJiDqyD3JvRkjXgMTs3rDNlfXbW1lxcYaj3dmPTpV1VTVsO21NdtaWbNhf2AnZ6d2Nbi2sbRVIUVUcKiL/58hJ2SR43cCpA8kqNbjoL5mdTeHAtWz0KVtjg7LRPXeeo5jm//nmVJYsgYK8iI4vKUHMdJRai6sP56T9Qj9Qfctm2Z1bUWbjK/sxEUVsLSMLtfXdwYHeQWhuBmPRK94oKVY2tJhzfOh5OL76kCWntutX/177sECIq4W7KoIvDycXe5XcuHsRff19k7lhop/dCIMz87s4OkTG11dym0Qvltt9wWFVga4RL2gT0fWVe3zuyg3JneEcY93HrN/8IaH/pBr5oxO3GXb3N6xW+89sNbOho0aLskETNWnM3v55LF98cln+js1FIkKwpHTM13fAmqACkmkr5R5tF29QvaPGnUKDpzg7Wi9GC9bGYSYWZzkjqFh9yYdLGFrtkqvCXEu6A09T7sjQ6r60pJNMC/DWVB9MGPPYMiuqAPIdAoW4TqGWDtjwJpRgB/7Qc61ujAE0MBnOu9ZXvuf/5f/dUbQEz1yfe1DDS6Rojj/LURbdG85dyi9tnhtk0EVmwp5k9wFOx3x2K5gwNLSPbpJq7lgEHOmm9544DweXynBYjNBa/Achfxp5hpbOLGjY2+mASEJnWjcFMHb9b9V/pMPwfl4FgFpHPadS/JxRgT/7MlTu7O/L7Ty7MljTYFx9zOv6Ff1+zcs1+JbNxfOPPALvwSKzECexUE2mbw1VlYVxAkEne6qNVtLkS24naSCTwVRFwdB8rzRSJRNNm4r6/vIUXxMEQLdaBjFQF1aPtD0yq7Oj210Df82LszlkwYgm8MAACAASURBVBLyS3dU5bWHsjgk/wr8PqZmm6tr4or5XJiSw2dNUFlutW1vc9u21jaU2h+cHNnJ5YVpEFcU7FRI5d8c9jL2WRL/Letd0TqhkOFesJg16CA6/ioOgzomGeqLu5v0z75p+Ldba7oPCGsYnhF9LeueA57pJbdv31bQ9jGATotIZdW70uYhuKMYUGcxdAd0BMZWSysF+OC9wHHzmm6P4PpptcsjrR2OlALLvnUCKKIoRQZbNdtyqayGaQ8GRUcm31N2CDDKdSE5nSPRpGP4u3vAAQLQVk816GBycWHHL5/b5LovYyzoMU1JCumig+pYnfFnzCmK4B2Kk5s2Q8gO8fMm66av0xF3aPCnjA5r2nKnK8579/5dmyy3rTcdGfJhjUmbmZ0dHtqjTz+3EQAAf5MspPKM4QuUaps4UubRc8FBFnOydbU67ALwpFQwuooK0JdvK9e+9xnQpON+3iDoNlSVgndbmRkctjh15IOrK7a2s4uaw2Yt19h7Gz3t8D6vUns5QCVx1xurwq8GoJGfQbgzcsC2WnVrdRgaUxqx1f6H//F/mrGgWRBCTL2+PnCfKziMSSq5GbzAoxQpzNUTGXNjPAj7HDbeDOoRaJZswHE+2sSpSyoTypOcdcnP19eYNO8DYHmd1NASoCfDoR0cvtVUcl6XwC0f7Zz8EaOfCuRbab1X8NYNBFFhRLTiwfvpM7tz65ZQ/eNHj2S25b0wIIVoFf+KqL0YtKv/LlqMI/D6zxyF+4QgLxwWaZpUCaTja9btrKjpA/SG5t4VQVFPCKTtUr+kQpyrTFmY1wDQvjutxfvvh8c2yg9oohx355QA9JUS5tJCQps3//NjqJRSJhpDjeCIqVNvCoFTWSfTOgVlX14oiqA82V7fsC1Mz2o1IfDj83PryyK4GACoRU+TQ2N1xcaY3WO9qfE9ntBr0k16ZCd9J0leOO+FDwZUCM011c0oc7PgiuVBEj7K3A/WXspVq4qnVHio2UwugA4ossuNdeKzJjuiXjpLpddJBlMoEoI1QYyA7SDpSrRhDrwgy9R84VgjTpdBueFv4soVMuO8fh/t5og7rylrTR5zw+2y8N8YWQuUfX4h2mQ2HCgwpuZYDStzNRHO62g/L1Zt6W3yTi6avw//WwRvp0x0eGnt1K1Vb1qn3rLdvT0h70GnYf0Z9hxdNXLBKw+v+vbo00/Vd0EHqOi8fA5ZS5TKE635ILt9z85v1kXOm59Kupyj/jKDTtReyajdFM2pI3l5h7cJFBSdw9R9+OxFi5IdABDW12z37j2rL3WsjySQ+wy9SFapDNGlCFxXZlGZMVUzw5LWc8oM6C5KJYCI9v1/+9/99zPQBQ+gcCkZXyAGDT/ggwv/BopvVLK1UWKWoU9X8U4vfo/0PecdErxRqBAoRK3w5iU8B/mFD0lluK+fsL45+JIDoBo7/FQ6OznWVHKCDY8hKKnAqEJJ2pXCb5dt5iVP6V2VrCE2Gpvh8vxSLoL72ztaII8fPbbzs2OlKfrQwz70XdHel0fzuWBe5QX9NCqSOz1/1ARc8eDTwYVStIldh5xm7fD/7sMBguyG1NCRZyaMec3ZaSqpEYtLXa5w2bgu+rSX5E6leY75jUptQ2boiz48LhKJFdjf37+OoUAjaIGng5E1ZzXb2dy0rfUNvQY+OQxrGPb76rbb2dy23Z0dva/zqys7A/nTYs4Bw2ALUDNDsNdXbNJuWg37Ajo+s5AG7xxUgLo9a9B4pZtgHi7eCemUSa6nBBhSHzl0CwBAcPRgTgAnCFPryAKhp9Csax9Fxn3lM+NQJehwJ2ik4KCkSSMHNQhcSPJVujFqaEL4yqe9Lkg8nRpdyhnoV/xtSfVkFpkBaTL2aT/V4K3HhLyOvdRkwzM0ANqR4M24ulevyuDNIJEY9FwN3lUaImdYVi1hb6Qo4kBJv2O5ugSg4u9uE8sIsZYslvcf3rfxUstmHewJvKt1Ss9Ir2+ff/KJvXz+3Af85tCKIrCWHu8evMv9WO2WrO7SopjJvVX8ygJ/uZYVVBeDtwynvFhLACfjI3jjW99ttXW4aupXw4N3d2PN7rz3vtWWOnZ6eWG9656CNuBQr1jMAHDLbAXm+Mq/JzhIi2JX+vkox6QD1TX+L/7r/2ZGWugooakLSVTrCDi1kB5MCd5UWSXsj4XFY0RfyHCn48FAM/+yPd4PgbxYUsWS1yuLfSnD8s3mQcU9bh2J0xRyepJuhWURJ2kF1xHHRgz+XEFGEqq2FjVfcN+8l4szDyzMV6Qox4guJGB+dribWSUD+/KIXfnA5x4UrmciT5xv8FO3SIvccKbwzQ4emdUlRJ5NBqEPdhonJlXLsL0SvPWYsjvOV2F0z0UgLrKmSrHSA3SMOwvEVh5AabcV7ypok+p71MENhaGqGob/00Dga5LXYehEukib+DUB7npoS+227W7vSIVD4CB4w4NfoiSCZ8fcZ3vD6qtLKgKpcF0UGN2TRP7s0bRSDk/2w0RcaEgEXca3pH8DILy939cOaFrrPgYSg2yp4hPw6TNIesJVTO5y6dy68498gYpV2wmaryhEqY5UV5bAz73Jxik9R8gZHt1ASh9RoLIM9v4ePPvkKw8TIdmgE7iMHJGWn68++fAXksFW06WnGnPS79vF2zc2ESWBzM3lm0nvFJ9t0eVbap1VBK54zeQh4os6wQ7I2xvACpWJbjmZXd1ataZ1m13NZ9y9f8+W9rZs/daOB28spHvXdnF6Yp99/Il98tFHrmYKxVn1cJHUNzqvk5v/KuRdvC8v2Gh7pH1F+Z6dHlSdqOC6/T0vBu81BW+QN/dwajOQNf0tWxv2jZ//OWuvLduTF881x4DPZYVCJp+hxAvZYFUtoJYDQ/IwzrjGv/mM2PsJRvWz/+Jf/FczFql8gGmQ0DglNz9xcymXHamazkZiQAKLFT6SVmapSmo+jkzdY57Gs2nYQjw3OvE8RUSXDBy5pMY2W9p9eo6rALJgw3Ox+XjM65fPVFB0G0ynTbxjLXyzYwILBjdOt7h9rfjBJg5tY8mPQN68Vu/ySiiUVu6Dt2/szeuXbnIeRTmlaj8Gdhf8YATmXAgKgNlerhOkDN5Bf3v1PDlp6ZqzIFREeI/BlQ4y572jiFrx7XZNgJu56uVCoVJiibwyT4VD1B0FaUUOFUo9zpeTgXR9RQaRrHsZvr0JG0c4xl7VrQ5vO55qQOvq0opt0uYr+qJmY+oi55f6E2+IzfUNcf08R284sFOUEL0rG9GOvrkmZzaadgQYNJbP9fRyWJNjoysRUj2SXCIZhuSheHWLj/bgnRmm/LnDH9s3hGdqrH+03ATxfCy/57NVaSyioOwHptscaECYB6lipJl/2KwLBzCoOKIIqYG/Hqid1orXjoHcaoeSiqS0eVCxUUNJPM3We5xNVeziMwSJeWbgYEd7I9A7QR1XQaSvWKt2Cb6DgV0cvrVJrydaDdokg3f6z+eaKQuW2RxTrk9fl9HENpelTUP+Wi9VJqF15xpx5Os2OraxtWkPvv6hPfiZb9jdDx9KaaHO7sMje/PihT159Nh++Ld/b/2rq6Ke5YdWHMxS9/jQiapaJJF37pI5oJHIOgL4zcMYoiu1aAjK4O3UCeu8UyDvlmKenEcVvJu2urtt//F/+p/Yxt62/fCTT+zTzz6VLfDGKg04S1LHEV99HeRB7lfpn7EHdweQvqelxAuaNWlShZP/7D//L2dp/M0Prkc0ZEzECWeapjkvlUndBDi4WFJ4jTULjbV+X8MaGMbgHuFajDF6LF+YQJ/orsrTcdGJtPP7PDfPdXF5YQevaYfPBexRNakTimSJsDNV9gAe7oBxo1BH8Ts8Fs6bai4fBk0/NOqwoIVqZAfhxZZ/Om2SM7XLJaTNJz+ToKRi4+neFMMS57llcb2VIqFvnGKLRSj3gQFzHHUi/Sw85TCHKE4VMTntOqm+VyaHF4dAwX1Xt0IsuODE3QGwrsLl/8vcmz9Zlh/Xffn2pfaqrl5npmcfzGBmsM5gsBILCYjgIm4yLW4iRdqiSIkmbYuWf3FIEQr/DQ6HltAPVoTDJC0yKJMiTVsAAVgEQGL26dl737v27b2qes/xOZl5363q6u4ZggRYQEdP19vuu/d785t58pyT4N/1gcuqyabge+u68t3x9YBFNBiq7JQxGUnDYGBb29u2gpIXJUe3bcNui8aJzOwFuYH3sfHKVnM0qqucjXADoCgsm1TJcC2rQW6O0ANIgSs3xRSlsFfAy+8UsyAzmHrV5LYGqabkDPBvsaSqvvbpI3jy40mIAjcUvMhEXb/g8JiyecQ5CU+GHXAGqOz7JOyTZTUriGqmXGZnMiR2V2xG2STl84FNyLyr8IZZ50jvlXk7pq7MW8ZJ6efN7MuUoYWqNdZhGTIpsu9SfySHkzhF0NkyFIbQIoHV2vQ/ZufsPU8+bvc/+V6bOTZvnTHOed+uXr5ql86ds4Vr1+2l51+wRTLXEOs48WCk51DcgvYbB1TOvG+CT6KHVtzLigs339l5B2WsAvNWJhy4N5h8q1G38bGu7B8I3hIfEevqdU2M/74f/AGbO37MLly9YmfOnrGzZ05LCt/ptHT88PeVSEZMKt/bo6oxHFmDaME9ouHG5Xjxt3/yZ4bp7EcGAoaDiMCltt3IcD17yCDP4qSpSfB2mpNToejm8xglJ+eFc6oPrSAbdjw9M5zkrebBJO6bGURK9sl4CMD4bUNhA5skUO8pT+W94bgir0umARlUE+evwNiBSyQkiaHFwCw0SXZ6W3b67bdsZXlRwc+Du5eBLh8PQ6SbY5fv+jdl3Z4tpxzag+DeAB6k8cisRzJ8PbdgdeSgBC+x/aM8ywpEOiL4CAcZNUlHDJf8bC87s2APCCfskr1c3JuvJC7uGf0tfkq0LQVYjg8FK4ZdLPRQsooZwndAeCHv41oEdxfLeEZd0yDa9d1t62FJSPDutGwQ1ZiajEAqat565eV+IoH7QgHUUGGnx2X2q+8R501ugVI4stl7Fu8j6xwOSUm72B80ETVJ3dcxwVvlazhnujNk2CTEoFIFZuC5cI7TMfAsaF7K9klmoILB6gGv9wG0GSyypM7j5Z5yp00m8wC9eDUMvTOzN/2tKtFZCz5AAktfOOR9QQGNipm8OTc2bA0DNo0BJOsmeDvjRImK4FAf9K1rXmpa5qi8ooYrU+8ieGulJmxC4KbyCPc+jQkbmhqWjM574kMfsJOPPmLDJpN1HIUGxlxeXLKttQ0F7/PnzyMvCK+dbL57VeWbnztP5vosMu+IyzdVxqWBDrfy8g70MOiREbzpH7A+yLwJ3p2OEhNtJnw4mXejblNHD9snP/dZm5g/pKDOdbt04bzsPNiIEFRxvVi3aU7G+XRozokibsSGgRnNUEcp+K6qzAVdO5xc+Ymf/ftDL8WGynD5g4cJ2C/4tVtc7p1Iow/C1ySMd7Jr6nxZT/93mZhBmaSy178kGXn6miSenRm2ioTIDBPzYZGSBfFFT58+rUwZDJX3L/s8ZEPTMerRcAe+C4yDzJ6ES8qnge/j6i1KcSxML1w4b1tbeJp7Zu4zoUbeCfm9bhXDbvp94NSlkF3QBfc/V+c/Vp+jK1C7ylmB+6c5du5PzL/L7+WLbkQpPCjgFq/LN4w3CGusPYfmmcwIhik/uPfz806PJiZlH4tdNyplZl0LX1uD+L58Pw/woocF75oghmCnZ7u2Ntyx6kRX0MkONK0wQuM408OD607zMIMY69CxZR9LRoasXkfSsvp997qOSkDsE8b9hViMZMWbkHC5XVhWvHeOfwtjrbzhvI/j7pG6ycSEiQ0WvxIogTSlwkOjnDlBDcxMK/FNvw9iOG1M7NF0FbFk3BOI758eKh5ccwhKmF0Frq8Nn4ZurSrTJ6iCQ+x4r18Xz1v8fqwPhKd6HkIzleZ9GW5Lc6ZizmmszcSg92ewib3nJKmUxyds0qxU7fDhI/bBZ56yxz70QY0Ku3DlgthQ+H0Alez2tu3S+Yt26eIl8efZENn0814WPMvaqTKgncosoMLAkw9qXOaaFcGLPl3Abtnw9N97Wet2FS7QUc2VwZvJR8AmMMDCOwkG1C6oY7NpsyeO2uNPfdgaEx3BRlgMdzstsdpefOF5t4+ecf+mTCITEuOTSYQTtvbnOINPGH1guDkMvPKLv/rrQ6cFesnHYodvLEdB8bB3tZMyL5JgyHMw6+lHieXDUH3B+od5OcA9n8E8oZDi5o8dm6yCG5bdSZm9psVjncmm0ZEnA919GqoMGM6GpP89ks77F4Rl5g0lXRipxWCpOO7NTSmqovopnknD1+S/z7z5pl1hKGtQ5sioBG6wGcSi2F9h3Qrr3hNMI/4WeYESZP/svT+ROYdgIAN4UZ4WAfbWgVtLLsH0W+wwLvDJjGqUrRQN1LKzoZCEvQZZ+zcM/3c+Jzag+A40MCmRyXPBvwngZNsZ9PDS1eYZLByOplGH3tfW2KhBp2mtuSmrTYzZAJoofu5UTDH7VCyZYCFpDmrAIpqRKi63Nwjl1x59GrIYLBiUKAmCaeozs1nnPZeGgjfrIjeCDGzpt10OWt4jiqZ7ePr4wGwXrWnQLAOpwyrC4T03b+MPV6Oc9Hji4rMtiabcUz5HMyhjGv05MoMT/azkD611ENmyJPS6DwaSn9Mya6IYXVy09cVFZd6iIoKxe8yKSfIHB+8M4r68ygN9fa147hCsrtisxKwJiQ2PAZlAKZ2bmbEnPvB+e88H32/Wqtva5pqtbaxJHIhZ06C/Yzeu37C333zb1lfXgx7ic0SpijhvSgBV2YUeWSpPPzqXzRfY4t5kJzHvPSrN0T3oZUf420dhTTJCotckGQmFpdgxAX3gRV9rNW362BF7+H1P2vjctAp2dAQzU1NOSz5/zi5dumgn7z2pcXgwsfxawhDie23LfhvkQ8w7KWv7trXphn4SKg2pEB2CqvzSr/7GUFBGu6UgycQcueLhcxKc1fUNd0lzdzwOeOD+Cz0XC6jJGF1+GT5GEJVBTwgKkkeLKtNpM77IMrPxjASVpwdZFjsm5FxMpxW64kilRPwpd599w+BYnFmSdEF+z03IhsBkER/M6opEbni8UqAlLS8t+jBWnSAvTcVM8KVwUzg8CC87OGaWB6emdjeD6P73DQfAYqha3CaF5Hcv9r1noygf5igRPmibCJrc6Ft5530v/ne771dk/9mHzUwsLG6z5FYAH5imbXcbLQVwNfiKuZ6eNWaTW1AKAa1Rlx/yxLF5s7GWCx6q+H74JBFlu/jgBIvIN+tRgxIohLXHTUDwTGVaVlS+oTtzx+GobPg51EC1qUHAvb6y5lTmeWYaIu3CP9ud85QRRhLCBsMxZe9F56s6WrtQ39ynPnoBsfHkeua9FMRZq2J0eaByOq/PWGXt+pg1rzIK2X4QAdLvB1dB7p3K7o7V4dvvDGxnddU2lpeksNwWdAJs4pm3ro2MqkbrIYN2OXjn+iiOOYN3DGzmn8q8Q35PJis6MVBapSox12NPPmEPPP6YDZpVW99i1ueaFIfc31RksJNefO5F4eASaUXlxvxbnQP1UUZCNOH+ecfm4YcPU94I5SrXK4y4wxNbjHstYaycdoVUjHOKmpjJ8RNtn5okyI0KsGYaxDBx+JCdePA+G5uZts54V0nv0fnDNjM9JRX317/xZ7qex4+fCAovMQsI0P+GVg3yQUK6tcWfDVteXlXPz1W66cFfs8o//HWoguvKruGssiAIzBquYOaDElouPOCPsmv+BOdVrmgxbd1BeLeKFY4pXrWrLCXgUUOyahPjSMNdZqwhEMKhaPjg640ntsvXz587b9dvXC82CDDIxLqzceFlK65ejknxIelqmNJoZwJ4CSOa2PaONigUUuBQp998Q/4VKNG8YTlQVudNsb3B+50HbYWHUvD077gHtshNoVBB+mftz7zL77LnPTz/GX2GVndk5wfvJCOC2r4svYyilL/j7SoMrQmVlPuOIaEdBe+htfE4waCLYJVWBiEwcf/ocP5LLnetbjMnjtr0XUdsEF4RmP5A7WO9kaW4JMl/vGntJk2sV5ggBHpc25yXPcKHuUFwbpOzY8xI9TF9eHw7/kzikhYPasjHxHZlydk0y+8cNMtkAO13r1OPQUOA3Z/Zk4IYqpsNwBgerLXB+pTK1Tn37rPjhv18v4RygFJkCxEJRrmZx/vI+F/QgLsoMsm4trNjTe6X1RXbXF5WsuJUwRyUfYfgXazOEtUtqKaF70j65wTDRL4pPCeENUBpY42WHT1y1D709FP28PseF7d/YemG3VhalB0B1RF+OM160069fMpOvXTKeptbxWQpBlRog1OT3GdfqqOijSPun1IGPorQfneNsO69d5buPknxI/NOAyz5eXvwhrIqV8FOV/YMO0AMVEVkw52WTR2et6P33SNzqpm5OTt8ZF7DFY4dOWx3HTti5y+cs5dPvWxj8v2fkjGeGtsB+dGDcIq26z2Iidev3bClpWWnJMrwbtetl//xP/mnQ4Li+hpmOa5ChG86Sarf64Vt5W7hZMWHrMvysqfBDOwGLCzURgTW9OEGmB8DQ8R0KPBuLwF9KEB27AuMWg0mmADMo/X3olnB+7HDqoSV74NzZnl8VL56Ywm2gzcpHefkJzv1nGGaOJwsjLgozycnxu3a1at2/sxp7fi45YmpEBm8YmEpeL+7wJ0czsy8PXiXf/bAECUu9/5n7oOn95SASTcs3ldZ90FodzYqM9PYm3G4v/HeiH+r77sfPlHZXkBE2af1Ehb1JZNHOtW6daowe1wxqWyfG1t+0s6JTiEOXXWww9mTx23Ybdt2+nsnVLbrqt1cA8qmohlLU4yvnwNAknbn4idXJPpkHLGei1FoHp8dsvAEYkzlOYkM61d9HFH9HBLMH33thEtUAXhloF8Hfc/ZRV6h+hxQB5j3ZNrqeXlVWF67GZSzEZ/fR9k2FWzJsbNcxSaFTkM28OqB4bOzbQ0GO6ysWB89Aw21IXRCpwezid02804IMbBXVSQBn+gLpyeDsAvO9WiCzjAGOmOl0K7WNYv2g0992B58/FEJXGj4rayuaDweCAC9ianxceHez/75s7Zw44aydpEq4LCTKIaAhkqeNe8GZhHA961lHd4+YkE5uSoeC553eXq8N+IPCN6QHaJHsMP363Zs8vAhO3z3XdaZnrT5I/M2Pz9vUxPjNj05YYcPzWqox5tvvWlvvvmmvHQOHZpX/421zDHIwG8TpIMZBc6WE5SE4RtJSlgrQBWt/Pwv/6oPY6g4bYo5lRubWwrWSFjhuII38+Y+aQeTKZRjA9vokdZvybdkYnJciy/FDez8eEe4IMZ3FhaG0wfdiyHLPWUZNB5ozIQrGjvwxQuXhHvzBcCCMKpnV8pdSjevOOdeBoMnciw+gTmhGRo94OieueArzckBX+922jKmunb5sg12/b1Y6A6beObjTJNb0IqKqTsHp7k5A1Py3XJ2fVNszXCbWXNkD/G27q53i8+IBkuEYs+N9lQLpfI3S1snb3s15Xdd0RAtgtIBNKr9R1Be8MIE46O02QSEQlYOstse1mys2pCRPRJpr+SC3eCS0vBtqFkVH+RDMzZz9zFrzk4aA8G2yICpBtODI9wW1QjUrFSGfKA1cOxQuG+wHrIZqAAlL+VQtUUwACopNlagmBYDGVBZUhl6FZrUQ19XOYArsdHUJTj9TzzrxIRDXMM69jhPVhyaiRgkrGDtNJMioHsrwBuQrPdkaeU1cBzcPTIy2Odmq76PIAZPajTkFhtc7r9e39Zv3LA+g0yE+MArJxh60/WOwTvuheyTlIO3+9T45uTSfacdsn7lz86cT+67etNmp2fsqY88bQ8+8Zj1baChEYKeFMhc1EWFdePKNXv5xZft+pWr4RVfs+2BnxMyes40bn+JtRd+N3cI3r52D8q8vZrNpmaacTnHuybIt1Nr2FR42bDWZKcL5o2V8PyszRw7YjNk3IfmFEcJ3p0mTKm6zc3OyLnyq1/9qhLJRx99VIgHQVkxLBS5LsiiZ4OyGgVvT1UJPjj9mKxT+a9/7TeksOSCT05OafpNmvKQAdG8TOUjJvG+IJzXyA21tu5CF5mJ41sbwR28yhdcNmbCqhOnOcmZvfGSm0FyrwmcmTkz3QZQHyEBVMO1NQjuDouwKFNin1mOd8NdlZYNDb6XqI1AKtiyasyb0wGpS86dO2OrS5jSe5fdiV1OvQJGwd3voOD9TrJwx1SJk/u8zw/MAkpMksD3MqBIkFKKnOUMYh+q40GoxHQZzfkLyXW8j7Ll6Lrzq/3Z/UHQSR5C+fNV6ZM4BcMk8krteWQvnEtw747VbLza0MIHN9QsQzVecgZ40iBrNmST7TRs4thhmzxxRAZVnEuXSgPrYZHpATUxTI4fVgLrRNBCzD/VphAZMMfvlNKRCMZhb6diiY4lCweSETx2aFq6c2Vm0ykiyw1KDdFgHRQyeBSTrPOYpMPZ7fWZGo+U2hv6eQ4JwBKbBKPLz/toU8tmaLJMBAtEPyZ7RpkU+fcMBSg4uUYQusxf8niC4+qaLV+5YkPMrpB0V4A1vQmoLD8ohwdh3rn5KCiHXWmx4cSGXXjTB/NLXSRogBybFJYVazIGcWLSPvzUU8KH1/tb1hnrGo1nzJdo5m33d0UNJmg/+82/kO/QUIOaa5LcCwoNxphMkPM6C8Id0QKKBmYp6x6t31HwHv2OwD3y2oEjpf5DCHRYu/h5T3fHRRlkKs42GyTQGMH7yJzNHj1i47PTNj45btNTk1JwwzjptBCBjdmx40fs/PmL9vxzz9n0zIzdf/99WhM4urIOQC34ITH2deeeTB7vRolv5Z/+s38hhSX8Sk0GqfgkbUZUYSSPmxoXnzKSP+mbATOWC80byniKhibTj2dm5WErMrpoUg5v+MKiDOAmc5e0bOikgIJFCwOF52OSdenSJev33fOb7IdhTzJ1OgAAIABJREFUx+w8bplIpsw4sfBqDqGFM1s8E+Kz8GNhQYmp0N8JD+WaRlvRrLxy+ZJ8N1QL08AIoYuohIEQv1M4YX9muhcKPiB93iNT9wxY/ODIhj147xcJ7Wssxssy8x7l7PF5ew6+lIUnNlg6rCgQgntebmiOuvbFoUVH3/cKv1k0LitOgg+hdSxGpbLVrEvwFtugJupVsXmUNhFeJq5Dq2FTxw/b+OFDtklmhlc7dr6IdKjkNAyBhvimwx1S0O5qcIgSgdjA0+rUPWASqx1hts7bds8JqYDJxlHKjU8I/9Z8VplSBTYvFoLDPsJYQyrvLKfRzNRUKwp/RrBDU0r6gphKFaIYZzaNxGmc9SwquGE1eScc58jC/J5hOj2mcb4JSQQUQ7WRw3vwcnaENiwSIpgenLfVNbt+8YLtQLstBofASnGfDc+8PVlI5r8rfB1W8uTApwM5m8PnbnqRyoV0/6DCTpogH2uMv7LhB2TwoY88bcfvP6ngLTtcxHG1mpwbO+0xVckMZ/jWN//CXnr+eQldnPFTLfx5pGvQJu5CwrRwzarSj3i0yPciJ3vvh8i0fHOM75MwDLAJf6gax5tNm253lZj2BtvWp3fAeWeA9fHDNj1/yOqtpnXHx9SonJ6aEkQ7NTlhY11GPWIBPW6vnnrFrl69ZifvvUfDGJaXlpUo0POjenPoz2eWdlpO5JDoK3QqlV/5jf9B3yAxQ3kM7+5oaACQB8GZYb9ZuvkipWxhDqCryzhxeIPwxjQjaRrRkATXJvNKgQ6vZSGzQDIrEdm8UtFQBDfL9yyESTmXgTOKDcKz7hg6p8/i+VxsF/j4MXlzMgeCunm+ZMxk4CHu0YJjlBUuiqsrMf057WT3NhnvhB68kwx8f1C/07+zOewRYu+zb8sCUZZQ9NvjhaMFensGSRk5cOjllmjNATQsZ1950IiOa9wLA1dc0o8ga6mSeaOMG1HKirFzQXEj6NewDT18yCaPHbbtVsMWN9dtq7+jJpGGO9RgKDAqD+93Z2MQRIqGYmk4hkbUhZugmCUlJaMHIW/0sslL0yA6nrsEyo9a5kGB0wdsI2ZDse486LntLBN3gGG80hzRZT2QuklYeKoEvs3wi7zmwZwM2TeeFg7/eNZbldSfz3ECAJ4qOXVqZHCUegevNDy4QXEbpyre3LLrFy9q5FhNoh7//kzcUTM44A7FgxL9L05RQDmjnoLupVg62vwlTY54ktTToJRyBnTt8X+fmbJ7H3zApo8dVnMvpxqpEYm3dWfMOthI7+za26+/Yd/8+jdsbXlZ10keTCVNScJGyr7Dbykpw3vZJ+FFn/BebirZYE9LCZqFIb7DPVVxSxPkXbMwydrA8RMbBcRTw13baVZlsHUMj3JmHcTMU+ZSQpTAIAyYdmKsa2NjXSXIhw/P240bC5paBjZOYkLSyvpJQSNrjySYbBzaYaIVOk//4Nf+e7kKUmoCkEPVc4K6Bz4CMT+cLKbtMA0F2gpNP+h2yOTHx8at3XFBRNL4+DB2JqiBfHl+z4/Ta3bDe9vPopeEdZubmxU9kOOhWXnhwoVCAuxCn4H1NnsK1BL/aIoJmYdTaFRehNJSJWXQB/lvPC5YaMrKyOR7PVtZWLDV1UWR/wucruhG+Z59p+B8p8fvFKgPerwI3gc8eOfgvb/dOXqTdxq8FShK+UqWlPn6QtSQsNC+kjSfr+9BgADygGPMeqnW9TdlqO4dxwBigJsHKGdnNK07M21jhw+ZTXRsszK0/u7Qhji4RbYpDFBsJ/f1kLNLQBIJTYjTL/P7HJbgIphMWMSE0DoZsQy47twHBG/uBW9YFrC0B9II3hkk8iwrc02qXyQW/lxfSxwvWbOybZnrc2+52tMpjaO9j8/cZpJBsnrYAEPqL20DHt2hNqVXk+6RhRumRMKIWwY6/516zXY2NuzG5ctyFWRyDQ1lgq5m1SYrJ+0TysE76apBrVQjdJ+FrPbtDN4hidfowTh+RLONoOhOTk/bsZM09iYEk6XdKZunzMS649JhYGTGeMIXn3vB1paW49x78FZbNOAZiZWUELjjYMIo5eDt9hGj4QuJa/syjO6PXlBSPIdvvLy8DV+Wuk02WjbFzFK8Shi2MdyxXm1ojclxu++RB6VTYP1ArQZOToSBXtzczLRU38RH8HCC9rPPPmsrK8v2wP0PqGoCxs4muTZpX6wiVRAHoR/y+sov/sqvD3PnkphBlD33HmaxsbukfH5h+YYtLS457Yn0SKO9PGjzvDT14f16PXi26zopPKaFGwwRnucUP6AQRkxt630YQ4WfNsH76tWrmirvQiGXP4uzG4o8yevlQZKNSSeuE8x1QYtqojSiLExsFLzxL19csFWGsCIYieZZeZiDB++9WPFfJhi/29f8ZYO357434+v5+bfdaAp1mT87M+9yIC6+h07KzZvC/ucWmZAgFbMmdqAqPZlkOPJ9EWYZY9qKoNioa5Brc2bSbKxtfdhIgZUTkEgAMMFPpz19N0rnGFCQrAyV/gFpOB97r5ObMFkFuSC7heMfmTc9HFVsRfB2LUKW6KNsOW78gvUywrQzkFNxFokF6y0YKMQMx9FFYisokE7c4Pu4BYWyYqb7CDrxda5GpCAVJwHQGxJalQNINIkK5YULWaC4WW9LwbuHk6gMq1yWTgIkW95k5ZQCc35PjRHTJuc+3V6tlxbC7YI3PS42WYRb9brNHJqzux6418ZnZ9Sg5jupPxXGXKQPGjax42ZVp156ydaXqc6BYEOWHkmlNupiAHXI2SOASwSW67kcvAsYKNZ7kX0H8hOZN1xEZd4RvDmHU+2OzY5NSBuzvt2zrcG2bdjAJg/P2Yc//ozNHIbo0XcadPD9CbrtdjMk9UAjLgS77777FCeff/55DSk+duxYCLMcTUDpzvOouJS0aEQfbKiuVX747/z0kAfZJaanZ6zZbit4s9CgqDgP2zng/Z2e5Kv8SK5qNDljwGbTTYbYEVgwOGnlrpjQB+9ZbsyU/zsXyKVLF4Shu8GPm9Cn+hMmgUpzZSju65zcV+f5sgA8q9JiTF5wlLQqc8lEKIXpuq8saVYjN4HXek4J8wX5zjLv2wXm22e6twQlDqA0vdPwX2Y/3/yabzfzLoLzvsBdZOT7qFieCTng4GpLd5XjDx4R7q8eN140nUSX4w+0OuZITk/YoNu2rSpYODhu3Z30wlkyG3Ie3IJymIZowoRzEEDKi3N4tFdm2VT2ARkj+AVIcGx8vHCj9OQnmlcl90u+e2oOWF8OB3qTnu8/oiq6p4kEM0Fro0GeTVfPuCN4CwbyjcitKVxdKS8UCXJ8jXvA8uamHje3T3Ws29dxNu/IvpGlDxmKfPWK9dfXbMi6j+G5mqYFGyeHJ2RGG1kp30U+2Nr8AjbZjyneInh75TB02ihUzFbLZufnI3hPS5l4+PBhZZQkkOvrG7a4sKhEcXNt3daWV+yt117XfFRnpvnMAK5dZqhZbzpLzBuM/ncGb2c36TzH7a2/cs0mG0xJjFc72vjl0uiQCedewbvVsZkxpl3VbQOWU2VgW9WhHT55l33q+z5r73nvY/oexLElvsfSknp0Whc56CWCek6DB2mgKXvi+HGdhxzdWNxbwR5ijTl00vTMmzgFJIKih18mbpfuahwEuwMOZNlohE8rzmEqvsRMmbC5uTkFcXA9dg12oMQCfRLyujaKXNSZmXNAdFu/+c1vaHEmXJNYpXa/mlswauxQaeF4WeKwijYWGb+MMnZl7bEYFajhn/a3bXN9xXqb68EAcGwwjZ3eafD+TsMmtw/jtw/eHoD2Njzz/bIXVfw7DaxKeGBRXu7Dw3PDK26E0kFKARcTyMvQibJvjThzI64kmSfXGa1BvdNW8LaJrvVRn+kaeiakrDSGWZQrixTseMbr1LUMsI5d+82ceLSX9dyg3lT07M/vbrGnsDYOzYCCVij20vyM93Zx2sjeM4N49nMcSnFhDk1Lb6b71KPR9fBNjH/n5+l6hfTded0wKaIpqmoFMZmzOGTvKvjFj0NoVFRIOr+IdMhPgAuvX9cYtIGm6bgfkDc+Ee3gslhOYkaZaQZvTs9NkIkWx8GwScI+wCYEb6CeI8eO2nueeNzm7zqmzJtzRSII2QFywsryqgR0K4uLdvnCJXvtlVO2tc5gAxdU6ZgzeOdGpmB85+BdrONisSe0kxRar+JUiwVsksG7W2vYTKdrM8AWVbMNxkXarm1VBnbiwfvtqU9+1OaPHlHTdaw7pl4P7KhV1KPbfdtcX9N3BV0gcJN0EA9Zay+98IJ6OCdPnowkuKoMW2P41laVCKU1gq7xP/rv/schRuj4zC4sLMrLhDeECy2ZcEzWdqwaEc6GdgX41GNjEzY1Oandi6YmYDsQCUEcfIfdP7NoTnY2Ix3/zhLUZcRsGEjzX331lAI3/r48jwOXxB7OIzSz8OJO1Sbv61ghN543JnMmZ6oxM2g57rktDBbOMMN2tzZWRX/MrvVBwfvgcBdX/jYdzYOCWTnQ3CoQ3+51t32sgEwOzupvt9E4aDD6pgdh3vsz7/1Y+EHfhwXn45R9IEAD6ASPCK4lwUi89FHwzqwURWW11bLqWMdqU+NSWm7LVtWDrVRtwbbgOBJXJAixXlwhPMKCyhVVBkhlzGKNePBOr/CcasM6bne7JWqfQyiso7RfyE0gNQuC88KeuBCIye7ZabNi00SzPRjFOm3OavAzmImGjjOYH8XE+2C7SAGshqXj4MAmND7dztj9L7RpRI8HaDCD9+rCDRtgbQGlEoveoAgqeCuA7w3eus5hT++bULJNSlc8YAg9N9kmfJf4vQJPVFtc9xP33G0feuYjduzeu20QdFG+b1bZMMsI1htYdly9bm++/obYJhm8+WSCt2/II4UZ7ur6/gXFLy0n/BxzcOV7KCsKVf4es4vniCVD/4UNEpFftW7dRsOmgNRQvNZrtk3WTcXeaUot+r6nPmTNDo/5JgXTZGJsPPjrfVtZWor45OKvTG41BKRet2e/9S2tN+CUFByKGi1GkYupckB25Zf+8X8r2CQXIYwO6HhaRMOhnkjQZZeYnBrXF3dxjOOE7ATueTJyDiSIk2FDeaGzyvuXoRDoe7xuaoog74MWeBzbRBgmXhY4KyXhFIdvaGb4HD+NVQs83RWYDEAO2ljgnjwv5fzKySmhgW7YVXd31L1eX+VkJmySjJODbvpbhdpb/z7paQc9468DUhnh3d9+8BYGfSA3NpH1O5+PWPsOnZAxI5ePxqV8vpHLc9M46FwKYmSldasQ7LptBe9ht2Pb2G4GLTAZHXLti0nb2aMoZ9bCmSO7zOy4yNzUGwmsPKZGUSbrG1aqyoaS9ipcVcMqoukV5ybvG0FERf8lsr8YxwdjAnVwNi6zyekZuWsL0gsy38dpizi3AmHuRK8HfYQbcgn7lme4J0FSqmowig+8TWgFWi6frynsGGj1Nm11YcGG/W1N02HsWI5jg2VW4N4JH5aCsrJdZeblKeyjdZD36kHBWw1aBDWCTdr24CMP28c+/SmbP3HU1npbxXxO4gZCQSDb9dVV4dw3rl23t99gIHHPYbYYJZbBe7Qxc8q8GtkfvH2DHK3pcgDPxmXSuyvVyO71Ile+immi4N20KVgjCAGrFUEm4N6duWl7+lMftw8+87RNTk/58AQS1lDV5jrp97Cz7hmUzqwSs2eIPTUx8PXXX7Pjx49rGDaxlsQWiqGaljFvWOvxl3/jN4fikoZHAQGQEwd8gsKSJxFYgTT4wGxKjo9NaMdOOTyLzS1YW+qoLy0uymgGmCKxaSf0k3l4Rx4AH2EQzQoybCSjZPBk3vC988Z01kpbr+NY+Sz+ZHDWWKya83x5TdkMy1kIJqN/cHpoa5IOD3ZtfXXF1paXxPkuzP3jGOMWLbDDO4eqm59xa1T7zu92uwy7/Or9z/M24E0E8shObmaN76kESge8v2HJ88qZ9/7sRY9n7l6iOLqAwtkr8vnGGxtsWINooQzKal9/Cokz/0VZiMHZWNdqU2M26LRti2x7D9MjlLXRpOb65qgxPz4XqShbZs2VmER5w7sMWkfnwVV4svO3u2NjCt6eTYefShpSRfPb17JzccXRj6AumK+YtoP615tNqSwma/Pz5V7p8tTZJ6vn0W2Uv6G0S9dMF/a4PF7+2zLsdz65rCfkj+5cawmDCNAcP8nMxoYt4xeE7J/eVm9bwieOHwdC53t7n6BIMKIkyODtLouOnZWrUgXvgqHltdxNmTcZbK1ujzz6HuHD8yeOafxdTlHnHDm12I8LuOfNN96wF771rPU30Hz4ShO8FZl3wTgJQ7c7Be+b7q34finyIwWXelVrw9e9G2rVbBwKKywS9CgInCpDQSeH7j5mf+tHf9gee/+T1t/dkWMlFRGNRgI4329jc9M2193MDw8TYqXmzOI502zqufhCPf/8c0JBoBJynol/7svkEFfGvco//ef/85ATBUzigbFhS8vLAtkpRbOzyYuyiUgWPjs7qw8l6KbIJs2B0uGM15C587pUQ4ovHtQudc856G5XLBNk+Mk8SZWlj6OCDub0rcQs8zN4/sbWpjuR1dzUPpksRVkfQlhuIMRE/JE/cm/LVpYWNYzBg7cvRb+xPayVe3AHZcu3zaBvE6PfaXC+U5jfE0SLrvrBjJPbwib7b8R9uPaezynOTZSkKfgp0QsLkWeo4LipCVdk4DSRGNQAbYwmGtk32Hg5eAvGwBa13TIb79hup2U7zbrPCqxgt0DJ6YKXVB9yjAlbuAg4ZeIeiHhc0BnGT8EmEM4tt8PwFdFm4ypFmvc0LUlS6LUwCDmzy3yvciZe/m+V43GjJayTa1aBkuHBO5gSEcwwEPDm48jLm3UYWXnQ7UbeHU4zJIDzOn6PCKTRcEoikKVXGS6owdSJQQ5DrHLX1m3x6jUN+UXrwNr3ysDVlTj2uXp1f3btU6VcCzfa5Q8caJA870Ls6+KtxLwJ3g89+og9/YmP2fT8HF9GwW0VGvLqqmGURwAHHx/vdu3KxUv20vMvqlJGmQu0o+RNI+rKHkc+BlDBO3xiUt6uTVUNXL++e+6/UvB2b6ewjpBayr8t1XrTqjY9Nm6zmPXB8GFzrAxtc7BjR07ebf/lz/+M3f3A/WYNF9PIWcpFBFpHUvLSrGf49sqKvitrHiIIMa6Ll3y7rcc1vGFxUQGeQ8JEjwQndQx878rP/YN/NJxBFdkZc+I/bxZNFah6CU9kh1NTtvWGMXQ47CwTm+ZQOXmisuScSZqHaT6+vS1sJ4Mk2ToHC1xCAOd12uHDVtOlxyg5c4Cr88KToshJgu/L4nT1pZtfZbMo3c7IKJwhozRHAXxrY90Wb1zHZjAaPF66HxS89we+2wXCDLi3y7y/G8E7v9uBMM4dgvf+zDvfw+XaRb5f3BRy19OTnN3juW0o/yKTYTkSvJFM52BbwQZiY3hQHZLhdFu222lav1m3XfobNDphHITnfN7AHsTdlCz93LOFmzezFn9gujo8NT0djuCAkVwrs4txZ2TfXGuSA4KsGDJRhZSDcyYwfHZWhnmPlOG/tIxgXaIO5TGJjqLB6Jm4s03cWc6bkOnQSX9GlgPwoWn0YUFBg3+8I7fEMUGVPsKQQ+X6MNl+bWVV9Nit9XW7cfGybSyv2gBVI8FPni8Ebp/w09cEofSzz25IsHN0i9w6eEes8pqicECO4I3HDSKrdlsCnUeffNw6kxPCjbHZEL1Oim2fMqPm7O5AI9FOv/W2jp3egSwysI0uhFdJW3T4yX1fIoCnY+UdgrfOV9BVRYZkHSpRiMEhJBqoP7vjNt3tyB8d2KQ32LHN3W07/uB99nd+5qfs8F3HbSDjM5+vSW8Q9GGr7/MSMESD28068ISzLr/3rd6mPp/XUe1dOH9eWhc2YtYgfSEU4bwmEYnKz//DXx9y0mj2EaAJzCQlBFUWFrsDf+SPEF1+321zkrFPts7MJmGLbOiMMpBwddM0aH8+zyFYE6jPnTungxobcyOrcqDJbCebRUXwyR0zJnrjbVEY6AfejdGNMH0WI7CJGmSuuNje2rTFxRu2S+atTOMWwfuApuQ7Cd63y5q/W8H7VscU6G/x8K0UljruUlaemc1N36eYDuQbJldUuHfQ5CQ1Bkfcn3nHhHK/+eqoumxI1h3Bu1/zqd88lg3B/dk2XyLXitaZcGIakukiOFLReoXA4zS7/XEut2ZVttu6kfiR4k3zEvcO08h1LxpqJB2ZPGQCkWtZ5b1RBvs0nN1tYL5NrTuSEaBCWZLGWDM3TvJgHQz+4Jk7M4WpUjJ/6zT035OTE9ZFU2E+hMJFLDQkg5e/g9HTFTv9xpu2vrgsquBuf0fHwVNErWW0HHMZQ2yU8JKGLItuE5n3AZmJWt6BnYk5UwreVFbua8L8xzG79/777KHHHrXWRNc2d/q2K8bbpip+ghxV9CymTmPj9vYbb9nLL75ou2GfCqkilbBlKqZXU36/s75GiYBTB9P6wiuY0nUsrGTDXCIk/YpDYN5akwh0ajbVHbdJGpIxoYixfZuDbTv56MP2U3/vZ+3QiWO2sulOqH1M+7iuIlk4xLe2vik3QY4NeJffsxZ8zW7runYmJpRg4u105dIlXcfxsY7tMF84PGiUEPyT/+lfDFdX12Xqw8mD1sIPhlQ0HLMjKo+H6O5jI0lm4LDIlg6CwA+cQuZTBtWzk+3+CHT1vXyq1Z2vyMGzOZB5E8h9LqAH9gL2KAkCMqvhGCl/+WwaLexgtapza/liVA+CajT8lbmVwQKIMVxcpt1+z1aWF2Tsj9rswOC9B9X7zgh23k1gfzewye02E5dqlNkme8gne17qaHLwZyMY571chqqEiQa3VgY/YVfrajXnfeuPMvF0hnN4hcGy3DAEb6bq7BDA2w3rVc36yp5jgG/J1Ek3crG4fX4gX8mFXW6j4NzuMLSSUMYbljwH750M4KxVjVvDHzwGIVCyy0N7H/1IlXaU6R4ww+kvnA0JpDkxBSENB5XDFHLSfeLVeZxe0bCRILxxaMQTJj8GTTFvNuSX0W435JaIY938oUO6t8bHx/SZGqslRol4jrZ8A8HLK/baiy/ZAEbOzlBVK5PUVZWQ4UUFm99Df8e50ncflj2xR0vDg3UkR5GgCzeOapyReIy+Y4O55+RJ4cPThw/Z8saa9fB8AeMXFLuuvhsN7vHOmN24dk0Nyx0alrIY8GEXGvob93phCUDw3sPzdp52OXgXjKZYcyMHQZ7rrKukaHr14psB6kpgE6TxUqfWqxrRR/C+55EH7ef+q1+0Bx971PoDny9w7eo121hzKjLHSzIwNj6hvmFCysRX3+wbutZI4Qn4kzMzgl7eOHVKqvPZmSlBQomOqDL7e7/8G0MZ0He6bnaP3HMTkQwZAUZRLeEwfADyWYJlf3u0YxQCGhqTpPztMS16sTxy0G+MLXJubFWZLp7d/JuGJwfH+9Jd5cRtbKwLK+dH1YD8Uxym0W6aHF+oOvEZojDtmsjx3uiBZeBNolSnCfMGh1IAN+F9y0sLtqsxavz+gMy7FNC+3Wz7dsGz/Nh3I3iPYA4/knLmvf97l53aPKu+tWviUPhhPCeCXooeIM55AIeOlV7M7iOhySWVulXANglOY23b7bYVvHupBIybL8+X33cjrjSNN1F1pREIDxxvxWkdFe4dkXlL4CUv8OCTI8roMtfSMWSfeeoeJzpHB4iSylh3Mgx4LhtAetgLRgrJvjYcQSM+HUfzNeXFI1WGVSrRIwruNjctQbuj+6Ihu9HZ2Sll2mTex44d1Xv3+5jMVWPUm08wst1dW19Zs9defsX++A/+0NaXlrVBou8gePOjgeK6p/zeUQUTG550y06M35fS+PkQDzzPTekccU5oVBO8wbG7zZYdveuEffiZp+3BR99ja0AK21ui2PHexIOzZ89LWUmzFVk8GShSed6L4K2KILzRiVvFgIuKb8yZeRO0s1eQfQU1p8vsoOwpqO/huLgP+3WPTPXoaFgyJCQyb5q/ZP94ka/v9m366Lz95M//nH3oo0/rHNAvYRZnf6snWbvEgTSpQxAJssF3hddN7GNTbNSxEWHOasUmMAdst23h+nV76aWXbHenb4fnZ4shNlqPv/ab/2xIg1Klp6xTKdvc4Idsm0WBTSMLgV2Z4M5uLsm6GiK+2LPLzExA1JhcyZS2F916OuK1qo0xnzACMv4lmFBxosCCoAimoozPScydhe/jqeqqDsiqRBsMdZlw16E3EWThGXAJi4/3kJWi1JXp2wFs0lPw7m9uSJ12u+B9q2bluwm0f9kAfbug/1eVeX87wbssDdpzPgIvYZ0oWyfJFZzoijUFb5SXkXlrU04129BvGGMOJEOkx9s2GOtYD/UuDcfIvFw444wS0dECD/cy1Ce5j8bZMWeEiTleNaaRiDB0IJHCB8WhE58uhbe3W3T6+DIPcgmX5L/LEM5+KCUzWM/OHYd2X5PwU0k1ZPj8SBYuVgvJiwcUPhVYBVy7xT1Zr+m/ca07fuyo/r2+vmbz83PKvnkB5bonQA3rtrsKIgvXrtnpN96yP/wP/5edevElbbzYTtCV4M5wI66g2IYVrs6vDKjcGE73+j7YJJklRdO2FLyV+XIclap1GjhDNm1qeto+8NSHRK3bJYMlqxwOCjvq3lbflpeW7MqFS3bh3Hm7eumyKgUC6TZsmFBYiu8PCSGmzAwru3syb8F0sa5Ex9S59MZuAZ2UG5ZhU1Bk3pF4sBngiEjmDdtE1QTupfWKbcAUatbt+3/kh+xT3/tZ64y7MZ8uNpPJNpy0AbFCoyVZVwywQSIfWDwwHRsu7KBENTSbtdGw106dsldfecnuvvuEPfTQg4q9sPIqv/ab/3xIs4Ddf3l5RbarfDkCIz9a0DFzkvmQiUdDA3SfYy60Ky8T0vBM2XnaiQM6a2RHwHu37U0LFvyZM2d0IAmh8P6cvWeXAAAgAElEQVTcLEA27Aw0QlMqyvvrvbkBI5Nhg2DnGjWcypLnUQlLEwR5PQ0fyjFNie9v2+rKovUI3qTt5cw7eP/Jv71Vw/JvZvAOIcu+qH+7Yy1j3tHSKNpSiXtmtpmZd/47XUr2QycJdrs9q0/byeAtf2SyjSE4qHtvcDM5pMJjGbxrtssMy7G2Dce7tlkz26ChHk1FYcSpSmRzDppfuivqJg9hjbLwaDRl8Jatq5SLZN1BGwyTM46ZUpcsiG9A8MvAXZyLyP5HTJLw1inxwQtBT9jBym5YfHVvrCeEomZkjDBzmT1NSTJtX/fcM7AO2k0wblTFFQXC48eO2KFDc2qA0vycPzRXUNAIBLC0ZH3RaNpwZ1vZ9+/9zu/Yb//vvyW7C+eve9KWTBJn84xGyGmKUKHj2hu8E+tWAC/5jBTrIzZnxFmMwhtD4Dc5YY+//3329Cc/ZtZqqOk3qFRsJSDUhYUlaTGglxK8z7592nbQdhiMovBgCViq6G9oqIevATXAo/nN3w7Z+szUrN6VHGhhBmvqgIaloKqYpMM6BYOfwCUwvNMRGDGDc8sG9vHPfdq+5/Ofs0ZM82LjB9XIigrSBYwaTyYZxegU6Bxxl7crAx8gYfAcJprBTDn18ovWbNTs3ntPKq7SG6j89C/9N0M5gVWGkqTKpa1Ss90daCnudqasLJSMfKACOGWeDHLMp17ISjIyIM0DpFRzZggLUr7F4fu8vrJsHcQX1aqyboKv+LTRSeXgnBropleZ1YDJ84O9ot8QdZUZgkUkLuqLJcBx8Vl8ed7LjX8YNtxXE0EBnGNCwbmyZFsbGbx9fJWCQanxUgY5vZteAj2LaTS3y49vfuwvG/T3v9PNmXf4N+xrrPnrivB6wMHG9JADrGAdjRgx3/0kxTumfP4AF0I9JM1LIuTetFTg4oYmeEu5Bu6Nii2Dd4ydksNgzYbYCEN/G+vYZr1q6/jWEGlKlDCdh5wEI861+5QkjBFK5/DnGNFCXRIfbJNkzhTc74rc7riBNBC3546W+UdBodQaSMqiezHD4HDvEmWeyv48GfLpM77GhW0j5oDF1ay7RB+8PybGw5acGB+ToM0nU8Edbtvk+LhwbVSVTCafmZ22aeTlDPhuNnRPQslrISaJq42TJpDM1NS0Pf/nf2H/8n/5X+3M6bMFc0feQdFrSAGJB0oXOmUzt4jhpe+emfiec5MjyaCGkm1ybw5NQhf80u996EH7wMee1uzHG/goxZAMEj2GsIAXb62tS6zDtKve+qbOqTOGfGi2EAE1ZT0bT0hMSy/HogWsp3MdYh33Yh8xh/w6BBSWU6Zi5qi80fUdaho8TPCGedIkqWWNdpvWqwzsqe/5uH32+78g+mCaUtFLaTUaksu34Hy3wcuHqpJSKck1ySSX+MqoNP5O6jWbwdLCdVu4dkWeUeDjYvN97od/asjJSE43CwpMiYw6Hf84KfykB3f+LaJ8ZN58eGLRPJdACrRBRiv4pdEQUC9iOnhctSLnQLLuFPhwM5AlJY7tQdcpP+rcy4SfbrhPJMlMnMdd0u/UqzSr4ffZzWW4hPiuMV5J07X7DptsI7ulXVJaAEWgC2ZKRrub8N/bxOzbBei/nuAdmUVwlcuULt9zRsG7fAPmQpcKel8z7qCvVz4He0Uaob68hTIzu/we02GBOGQizrfV9TckUo00LAIeyUPNBs2G7Xba1ms1batWse2YeZTHlzdiIdwq0UXVmQ/6nRP3k88/2oCKtTt0SEWBWUZVdZuenlIGrmHGMkfzn7zh+O/cKDJRYENwuMQb8LIJkJAmBzb4mDA+A8gDuJBmJckKQRplMoEYShoxggx6cnLcZqan/T0MRlhbsMkkJknyyfeJVhgbcf9xP5CNIzHnp7e1oeCH58aVy1fsD/7DH9jXvvK1YvKSRGxqF1c06NbxbgQl0GwzgDveXTQwS21undlMbPiuMffRv7tv0A2mKiExn5qy2SPz9sRTH7apI/N2/up1u7q4IJogVh08f7zTVoK1dOOGnXnrLRv0vX/F57uM35klkuvn1HtXBRW5Shnz9knz4TmvwBwJSfZOIvMuRgTq9+H6GOKiTrNh41QOjZaYUkBSu3WzzcquPfnxp+2LP/ojVm01lOBB2dR6DG0JV6095nMO+H3Sq/kOxEfOnQu7POkYsZZqVsPoamPNnvvWt5SU3nvvvVb5Wz/xC5qk43RB9xSm684HSJ14gFmOv7EvNJ7Da9lJJMAR9cXtHd3vwUdJ5dRr6DAQ7/kc8G5KAmepOFMkx0TlzZRBji8rDKjZFIMEjxUWJsfnkI2/XoqzmHrCTTPyoqg7/ikM1BseTBNZgiqo+YJOJdTrtTxiAfw1BW/lwfsaXu8ud9+b+eZrgaUKXrAjzaVgNcqAJSUvfaB0he/iePImjd588drEv/dUBKk6DIqWHxXBG/qYi3X0Z+isEx/U4MHOWQI1GzCpu9Oyfrtlm7WK9bM6iuPO9ZJQXf67gFQCAvTjGn1zh75HTXDviITBUrAkyLyBHtRr2RkNEi4H7+L8h7Izry/vDb4tppg2hVEN5MwSn5zDPUMQb7aaCtCHY3Bts4GIJwQmyOJDbUd2Jv0DRv3dMTFNCBZAmECeZHqaNgUjbHVVPGJZBWy7bSyb0Je/9GX797/z7+3a1euiXopXzalBRi8U0bPtskqVeSg5RScdGYucIIywAth3imawZhz3rlhzWLHJVsump6Ztcm7W3vvUB23+5N32xtnzdv7yJdtkWta2T4ofR8nY6djW2pq9+srL1lvHaZS7E6EO8FRMe9fwZGfKYFmrjTXO8yh4cyyeMCTbBBxP2HZk5snzLgdvvz4O4bGhtKkamk2bYFYu9GqCbrNiWzWzRz78pH38ez/rdDqr2NTklIbTTExPq1ELp36dzFmQF8iBB2nWlQL5psezDNoZg0mCUV+OT03Yi889Z6+/9poH7x/5mV8ZElgTh0mfiLLcPXeFpLXwppmd5GNsAMnxZgH5kOG9bBW5E26s2vzsnMq9M2fOKjsgI+dHGX4pg8+Mv6ANkqUxhKHZLPxQ2DgcZvHNotwc8srAM/nMjsgGFKCR0q+v28LCNbFOKGXymLVh5V32bQTv2wXjv6qsfP/7+HUZYd4FbBAHo2V1QHZdbjruP+5bHWsGcN1OBXwyohGWNygFyDIGSfCW6s7LUdnEDsM3uRy8s5FG8G63rN9p2RYJgaTXkSGXIJLyZ5YhjiKbjmxq73d0iGVPGR28bWBDaLMM30bAoka9qgJmoo4cAPO1xTouTY/37+701xzAIAFHCw8fMi0TT1v4JzMcu11xnGGRdOFwE+RLVEGydCiCJEFIsEUJ3NosEiCSkKnZWQ1OWVtdka8JEVsZntSkDuO8/NLL9m//zb+11159Q8FGY9f6KElduk8AT0aOKtoQOLk83oO4R8o9up0wEckcXmfE+f3ydK/YTLdrE+MT1pkYk5nTA0+8166trNiZC+dtGfHQYFeEBibL4CHS29iwv/jmN211cTG2fSptt8jNKUlk4VCYQ48fCZgrI7PiOyh4lzfZWwVvh7w8eHOuJ2i4tjrWksOlHLesMta2Jz7+lD3zme+xNhsrfP46XuwDrZ3xTlfrZhNfk4BrBLNFUxIAh1gF2rHChK+NDacXiu0HV7xpkzNTduXyZXv15Zc98H/hx39BwxgyUCatLoOyTFHkNTIa3MuHJBzBB4jcHwHSYQu3p9zv+sbiZNI7rn7Xrl61K1cua0FwYOnNS3lGhq0dLfHFmAwvbi8LOUanaXONCdr8LWFC+h0ErYuniC6IjJqqAAxV6rEd21pds2tXr9huH5GOY/YpC/5uBu93E/RvDt5hb5m1/b43uzl4J5Z96/B9u40mM+8i8yxxwA8K3gXHNvgNCt6Un5W65Md7Mm9la44r7pK5RPDuN2rWp1GUWeyezNm/f2bcua7zd56R+wvzd5l5p2xakEm8B38DM4yNT8Y0ece9NUotGvKj16cqZbSpZHQj9oq51fCMi2AN7IEoTTh1nWDOuvcGJpjmzPSkTU10FbxFWaPBKfLA0JuYBHyyWBzpCMpBPcNDmmEHM3NztnD1qi0tEfRgn8Aaq6gSJrCcPXPW/s2/+tf26quvW7XScLP/PqSCdAYseZhEsE4oRTmNGpyuDhBrJdecxHwBTwjf1y4gCmjbqj6FptOxWrNhJx950B5/6oO2trNtl65dlSkVDeTZ2RmbxFum0dSA8D/9T18S48S9yquCYtlEuJ6CdmI6V1Ieiz7dX0XwDvdL+hGtOrCJB2+8vcGz+xV3FfzQpz9mH/jYR2x1c0Mxc3Z62nsvJCfRuNxWD86TylSDU9WRlAKNqC5ktFqvJ8p2TlnSAOOxMSWuG2srduXSZat85od+eph+xHkDSpzQcaVjZiyJxeSukQyQ5HRnVu7ZL9mul2zcPNnI8b9rahq+/dabLhcNdRFfMrPk/Cxe79CLy+n9s0feJVliZHDJjn9uGplNuWdDwEJhnAPmCg/z6uULkgmLtMUCCI7vTaVgnJx3g3m/myB8u+eWH9sfSG8K3iXO9R4UpNRw9My7jHpLEF5qOe7LS+8Ap5QD+P4toHx8Zczbud/MtvTxaPuDt3BvTYEhw63aDkKZdtO2GQrSqts2N23OGiyZVZWDcjlw7zmOZBeUAnQG7HIAF1YezpXjE5OCFgh8/GhN4rAXZlJ6fWxcPsHdB014mc89AK7p4/4ItEAm8LW73bYaksw2hGEFLOLT5KvWalRtfKxdzK1sNHmdQxGtFlJ9k/RdMyrDh4jPPXvunALgBz/4IfV4VlaWPFBk9aMB0FV75ZVX7F//y39lb715WgHR2VjAh5Fa71uU9EzKytUydKbpkTGMmkHEufnpOUNGD3ofgyHUE6gOGSZQr9rhu0/YBz76EevXhhJf5UxaJsjDZSdUry4u25/88R/b+dNn5C/DW/Y0nCJgk1TUAp/E/X274F3oEigF9ukUtLHvqehGPinKvHFFxGW13hDuTZW0UxlYc3rMPvcjX7RnPvMpW9Dg9g0xUpIw0WxQIbWs3mq5urawLnbleiIHGe/4dyqH0zmSc9plulSrZZtra1b5/I//wtDZGo73sti0cEjVW4hzfBfOJiIfzK4C3xuzHt9FvHMO7pwNQ4I0AhwCNAdEJuG0mKYtLyzY6dNvF7CKpPd4FSijJ1C7T2+6HYKvS1lWH00p0cYQ8yo1UTlUTBpkGuVdbjTydhbjsaZFJM9jmqqMW7tyQbLbDN6CVHRNgw6VON5fcfAuZ6X7A/ftMt07PVcKt8gcR8SvyP/2BPCbg/f+BmeRTeeUkdIviqadfjfSZu5P+Mv/luQ9g1wEb8e9mWvZ8BFpomVFk06slAjeLOZWy7a7bdtuNmy77pmevEhKuPXoEEfZ9eh8+KMOK40aW/nv/F2e/0xcxJPuMiGK4E3z3SEOGVbBKCm7AQZG6jBHZq40ohiq6zMNoXx52sqkqLogEBqPPA4NcGzc4RDuIWTRaq4Pdq07xus7ajyuydQIJsq4ymqwby/RO1L2La+u2hNPPmmzM9Oaj7i0uKC5s7wXgZHz+p+/9v/Zv/vf/p1dRwwjpWXEAcltR9ja6Hy4dD/7CnsTGWegQfeTWGfPmDS3SECQRbMPT2wN42jUbeLQrH34Ex+1qTCoYuJ6NgbSNnjpxoL9we//vp154+1gl3h80B4T/QlV+zq2UUPVGUYj8Zegq8De9Z3eSfBmsxQbyd8HlkkXCKPZli8912x7uGOt6XH7vh/7IfvwJz9qm72eT4Fvt3WcTrl0V8oWkNHEhGKrkywYA+koRSq8M9ll/WTy6434bSUNxFL5S33vj/7CMLPmxIgHQ5zaHAMkWCdkkqIbnq+FONbVxUwLVjeR8hObarLM6vOC1+oVu34Zlsk1XWzef+9icHk7P4l1579FDaLkLNEHeV5mA5xgjqGMe+cOx2OiOSp7cA8BeKM3rl2WYY/DJi6RLzBvuK/7tNDvJvPe/9zbZdD7H3unAfym52VzMBz1yu/r59GD9s3wSalLv2+HuDn47Q/Ro43gpkeCuaEMZw/m7VtFThQn88ZycxS8XXXJ0Fcyvp1K1bZbTdsheLdbttMg83YxWQbZ3KzL/87zUz5Poyx7dLT7v2OegsyIwC2rFc+8JZbpdAo7VvonnIG8Z1LlKRm7FJP87QkMikhgEr6bW4+atZsewPH8IHi32owU7CoDJ9Egq/as3SeQk8kzxBjRkDOryLzdnoL7cnOzZ5evX1UW/8h73qNgv7SwYD38u2PaVH+rb3/0h39kv/e7v+fTgaxmeE0zrER48k3B2+e5uq3giC45ep5zqQnenA3xwmO9pVYCheJUu2vNCKBAAO3JMfvopz9p7//Ih21hlQHDLiNXH6tSEWyyvLhsv/+7v2tvv/amftcPNhyH4mI8XPygBcOIKQXvyKqz4vPhxBnMR2yTcsNSmoTCVdDNqVTBh7sMEBZ87y7wCZDV+KTtVgZWn+ra05/7pD30xGPCsYlRTI5P5lsma5h+pVNrxkuCPf2JshsiG1huyOk0mO9FbB2fmrLKp3/oZ4V5l+EJFodn0h4IWcCK9s2GcBgNxayYDo4FwwXkd2WTGGXAAXvkRAgfg7YqyIQDYyeC3+oB2P2WPZg73CIFVJRilCDgQpzcrAJ4/4RYMsvhJkwZfY4Mgn4E6V3z/7AalVJsoKC9eOOqGiI3Be8ogv+mBu8sS8sZfBG0aGbsT9EjC/TvUzL1jAQr8tQDXpUY+t5AV87KR9S70fuWs9ciEJaCt45bTUufUNKK4C3cWzQzb2Zm5g1MsqPg3bF+q2E72CxIwObcoOzeO8MoBjuE38iIXVKysE3ueTZaiynnOYjD0zq/L4ARYUjVrS9zJGd9RD0TgyR8ODY3ezYyeS3CGkEhCGraLQVoAvUE2TW2E0A/O30FZVgmPAbrhGDk9q4uViPr4vU+QtD1CoW1cig/CeDux9K1zX7fFq9fs7vuuVuJFAkWsyA9Y69IcPQ7v/1/2p/88Z+EBW7DtntgrX1ljW5mlZPrs4pIb6fy8OHySqsYkMk2thThSugiFzcHAy+ehGmmifYYdLWs2W3b05/6mP3kz/2ULa4ua+NJRllvY1Owz+ryiv3JH/3f9trLr+p9ZFkryMqbqIj20kiLS6/hyJmghPeOV33vLngT9yqianrDWAkgvG1gk0ZT8Mlkd8yGjapNHJ61T3zhM3bs/pMK3lRKCKiIT8K0FecqVqmRALhIh2uJkEcDRioVu3rlij4DF0H9fndX08lAMLiGCWXL7Aqe9ye+/+8OuaEL8Q0ZBGUdeKQm1Hh3lDE93S6LAOvVvi4+C5ngTRngo6d8tuSIFuiNTf6wULnRrl67YpcvXNCX4eIp2HKxw0PBM25MprB8DAaI6gd+H93dWC+JqfMwgZrjTZyI340Ce0VWk8IrdwcqPeu1iiwmr1+5pLly3lofzbCUV8oBIfDdZN4HRsJ3+MuDMu8M2CrhAk/LzbW8eXkfYSSM2oM/lj5/T3Z1gDhnFKBHEMTB1cNeCtz+DaV4HyHrI0qiMm8FaabKN6xd8vdmqcvETIOB67bLeui0hXlDFWQww24Js051b66JPEdaOlHJ5e/2Z+HZ28k1I01BvLcCcKcTQdSUdODu5us0BjjE9UjpOxlzGk2pSpRvCQkQ79MSk2T+0KwC+eR4V4F7Y2NNVLLpqUn5k4Bvr66s2vqGD/z2bK2j5IdBJzQrJduXXW1f4hsxsWrYw45rqMRVZlVu72gD4byQwW9tbinLO3f2nP3W//Hb9vqrbyhGMx8WoRvBU8mRMvqwCdBVcyhFAU0nNT3vR/BQ8r/7gx0F7/THIWjCYAEGGcPUCfyd4B1B6J6H7rOf/vs/azOHZ219fVOQj8yZJidFDzx7+oz9v3/y/9jzf/6sNepsMu63UviOCzqp+HCGGCxRXoO+5kbB29kjQun1tYpKTJYIo8xblRz/j8k82sg1wq9mbXjo9aZNT04wXcTm7zlhP/x3f8Jmjh+2banV3bWRaUxp66F4hyBH9+ZATBk2Jxh3UDtpSPJvvF34TNwH+UzNsFx3p8IklHDtlXk7pMCC9YsE1qYJ7XLw8gvJ7zhxdLw5GMorPgS8Dx4sC4QTCleR1+S4snQl5DMI+niEr64sKRvxeZQ+6abgjKrcioHBLHr54jpDxA88pm+HylNQCQs3uJP8W/gQZRT+3TERHLxSAgB5Alet027asN+zSxfOydfb5yiWgrcW7s3563cqeO8PnPnvzK7ze/J73VARbLK7zXkNk2iHgrQZ7eUIvuPgzUpIZocv9z3wuGPG/vs9eZjTk/0nBECOebv4QQZNpeANbFL4eycbheZerWmDak2wyRZSajJTGuM54Tu8mz1wI4rxqlHeE8rQHAYYNYMcw8xg7iZRPguVoJGag7yx3cseszVG7a0LXiPLFawHiCH1MMN1SVRcXQyTBAVkp+nYNc1JsG5NwIn5hgRtMG3++HBhRUgFe0Es01PCj2/cWJCf0OzcjGYibm6u2/LCou5FBn5jKudV7Zq2x7lD8zY2OWlXrl2zxevXtUlow6Lfg9fPVs9efOFF++3f+m27eP6S1Rhi4iVuMcXGedRe1bifSeDgKXIhOOuijuybxRiDe47XRw6wjiEMavYB+zRbGsEG40yDzptNO3TiiH3fD3zB5o7NK2Ej88/xit6b6tnX/vQr9rU//aoNGBqx7dxEGWjRb4j1z9GWg3csO7/WkSgIBosN6F0F72CNiDmC5UCtpuANI6bWqtuhu47ZF/+LH7VjD5y0iZlpbQzrKyu2uLS0Z7LX3PwRa7bxN3GtDGR1NlOSXzZ8JotpGlkMmeA8cMwEbxc+ulJda/RTX/wpXZ9Wi2zByeP5Am+YO4ad9qosRHZE3mA0q7KrzJzn0qAkSGIxmztOwhwIci5dvmS7g22Z5ji0wogoL390HG0oiRW3nw3IRl+SAK+p8S5h94DltC8y9aR/5bGnm6Bm/nGTxQaAdabJKnSo6dk3rl2xdbA2FkHYwqrhorLxux+8bxfED8R28cDmtkr5r1ASVxgmj92DaWnMVcl3JD9v/9+3qgT8YpQy8wMyeL02J+VkgJfPBPxfzKSgCdYi84bOyZi0mK6jwFErMu/d8a6COFTBXXi24YeszSqy7P34dfk8JYad3yc7/b7JUG2O2AW5uek5zJPsb9mmGvAV0e5cAuCeOIwik+namDcb+b48B8+R2WlEPm7fSkC/fu2a5hSCQ4sm3KgbVDAk7yQ1G5sbqmohBnQnukqk1GSvmOY/sjEg5uFmpyoQfEmp3WaWbEMlN0HswsXLeu+7Ttyl4M7nrq2uKaN/5eVT9qX/9CVbXV6VKA9GD7J87l0qVHflDBsBraFkoHhvpGg+pztjDCXGP39b95Fn3rq+TP2J64REHnYXLoOCjRgkMTNpH/vMJ+zQ0cOUM8oEyMpFreTeHpp988++bl/98ldsW2PbuP/rzrsPy2d53MhNdASbFfdO+smnHQEJH/Ej56aWGVp7MG+qvlFyJGvhas3wHgEyGas1bBxIpNuw2eNH7fM/9oN27L57DM6LhiwgTtzuh4jRnVK3+j4shvWXfUECcgpyiK2qOAJa4b8J1FAjs3/oatqhB2/wNFdWepOSe41SjAVDYOTf+JwkNp5ZLv9O69bEvn13QPnlknguIgeXKT/Zeq+/FXhPW9nxFheExgN0MIzWYyJKIc4JNSCBd4CBDS5oQzeQ1+/CIE4LF84ssEGwSuQYp+BdFdSzKzMt5vr1rTLYtU3mWK4u23B3O8YWDcL/IlrZ+6LYdyLzvrlZNDqI/UE0A5VKXJkyNeXvwnfmJJBpaW5iqE/V0RaWmd9vVN4e6PO57/sf9PnF2PPQauzRcRaYcijbEjZJk6AU6lhdwZsOvvobMRpNAxwqdRuylsbHrDYz7e6CkkiPGthJE81g7N1591FOSI2vkn0ZhwRGJkVeuXjlld8xn8O5EkRCZrftzCQqCH9/D74ugoTtQTbdFbxCsCczPjI/J5YVgZx/k2ldOH/OVpeXi6DMBou3D+8pS+SNTWkaWt2WTaiZ6eSA9bVVNR7xL+GG1w9ZbLOpapcGKaIitusrV6/ZiePH7YPvf78eu3H9hryETr992l58/kV76823jcZlTBhV1k6Q6Mm7HyjT73n/DJ9AlUwsiVZUnXuDUMwb2GrxRx7ZEbyZGg8fWmZaUH3xWKHpB9ebRmy3bY++/zEpLsVSqVbkA8LrWQuoGt96/Q179s+fjXuYjawm90M2GVd0uj8TU3bYuGSQlbBarDmpdksVV+3bCN5tgjceI1jzdls2e/yIfeYHv2AnH35A10bj3FZXJOHn8Lyyq9nS6prWBjAu67LdaqsfR1KAZQBui+Nj42KhYD4FOgEqIp8mwdvezJai/GOf/wnJ4/nJ4M3oJTLotbXVMHopS4hHbBAWBG/K6xMz90ANV9XT/SxXZaRSqQi/wbsAXM6n6ITBOEKNVssYDEHgURAGL1TW7RNO+ljR9l0kkT/ZgeVXmgcIGR7fXJVz7sus6gHR0O6OhrCq+81mMRzY0vXrtrhwzYY7fR+PFu8tvrcnqHt+/qYE7wKniwWqTZL7rNaxialZ6451tbFtbW4IS2XTU8oSY8nUtIzmpe7MsPq8Vead3/vA4B2ZdST0ntiXgnb+WwKdPcHbk3Y1LSPzJniTectlEKiDBiawSbNhA5wmpybNxrs2qDdtJ6aYj+CPHPrrStsUQSTskX2CXDOZyXg27uKX8nktMjcmstO4wn4UI6gtd8jktDE3stt2FVw2woFIHOZzb2YCN9AIwhNoekqMJHluu49JWB1zA6+uLIe/cwwkqXlTH2Oq6ckpBer1jTW9PucZkuWJEWZD0f4Wbiza9i5TsBiy0rfH3/uoHT16zJuWK6t29sw5e+7Z5+z6tRsS5bA5cv1JnAjOGsx96EUAACAASURBVORNVhvGbnnts5+g68mVCew4R6ZhLIHKEbaJmnAEXzZP3AQjeGtIdL+na4z4SSSEZt3G5yatOwU7YyjMmKafhHfVqk1PTGh+5dtvnJYtLLCP2/0OFRxlDhU+6y72cwtb39dGN7B0A4VvPMd3MM/bPejDYXJ/5i2hH97eNUnkWwx87rQ0gPgTn/+szd91TME4GXvCsjsdt4TFWK/q1VLqA6iu+GFeJbGRHx5nzWYPUUlCkEZAIbAFofKoPPWZvz0ke+ZLJh2J+04BPaZKgBmWmz5OLSSjwWDFp8vzZbN0lXR215ug2azkYHgPGY9TUoJ3CYAHktnWUFlKxnq9GcYz3lFmPBU7mbJnXQ3n9WalkDduKi2TE64si9JPPuXszuY7Vq1mdLEH24y1Mlu4dtneev1V2cLStBwF7+hYfxeC90EBdH8w5DlJjUsxiVVb1h6ftfmjJ2xiYtybylsbtrG+ZqvLi9bvIehAMEGU99mSPmIrzSAO4qgcHM7LQTwnkbzT4O3B3JMld5EuB29KZYdNOBoybzXT6nXb7XasOj2l4L1D5hUbc1JNOSY3K/N1F0lpsTa9r+ObuSarKzjFdJqYDOVKRp8/6MC+P67gXSWwYWa2qAAC5Q85O+pIMZn4W3CVDwHWLEnDdXNDsyinpiaVfXPfsLEqayfRkTUo/Z+qU/HCfpZ7AwdNzbGsmsrpTovxhDvK9iEKsLbJqFkLc3OM1zK7cuWqnb9wyV599TXxux95+GG75+Q9ytgJbHiZfP0/f12vG+ww1afpMyy3elatsfGAJ/vc2VFyFB2TYjh3iVoq/xM4aiFy00MuhyfD7mjeZlMQCNUFiQSNaEm/uaYwd5pVycqr9YY2AK0vsGVYHQSyzS27dOGS21pswmn3Ycjy6RdMqDHv7kcemXdROZUalumXo7USpWZ5mIjmGdwmeLOuFLyrVZtst8WgabQadvS+u+2Zz3xSrBPWzObWhqokvuPs3FxRJW2gbo0eikO+npyCfnC8OYA5zf/EMpEyvaHmJ1AT49EI9pWPfO5HlXkToNOEBTwNWCKxGZXfkcl44HZGiDunBWE+utMOdaTTl5emvE+5rCVc8H6pqGT3FMNEnXLH0zHV2cI/GT8EdjjdJK5qI4P2TDtM1ZU5eYc/P4f3Z+fyCeM7ujky+0duu7W+Ktnx2vKinXnrDXFhycqTKO/mO95UK/98JzLv8ucdlOmq3A9c2xeoN3Y7E7N26Ph9NjlzyEtc6EqtuvU21u382dO2srRoQxq+wsA9iBf2VML37xy8D8K+szWgbKV0uvZgz2kAVMK8KWEFMZaDd9wc4KTc/PL9rjfdmIpJ8tOTNkQYgaF+raFFnbx+b5yWJoeXZqHmjUwAZy3x4z0Ah0kyK8dd0pOIkeCM50Jd7LS96bhw44aag5My3UdEA/UO06q+Qyg1T0Tw72C6Df9Ns5OmI8cB7k3gBRsnqPH8rBK0YcV34HuJ7hqVo0ypOl0FP5ISymxu8kuXLquhRcbGhsGxM0rs5Vde0SDbQ3NzdvLee/Q9wbjfeutte/nFl21znaG33MPApIyQgxbstrRwqakQknUiQoHv0nHuRlWqw+EEU592P1AcxdvEhTkuI/fv2adyRoyX04XIMjmHrbrV2k0pCMlkUzkA1AI1j4Tr3OmznnX3GSXnTWbub2HwEB9KwTt7aHuYRiWzMyoi+UcdoLA8KHi7ra8z55RcYDzV6Sh415o1u/uh++2pT37UOjOTNntoRrRnqij8u4lzXO/Z2Vk3zyKm4cveaoUd704x9F0ogQQ7/jfZuK+ZSaEVwNP8jrGRlQ99zw9oADEf5q5nkOSddpedTQ6YhZ4iHQVjlJBKTBxrdZUmgd0xZq/Ikw/qrmksLgj40JFyxqQ+Q80MOvrwuH0gp/Bvdcb7Kg/JbDhwbmoWGgsF3CsbcxJERBbD+vIxTj7OCbxeZa6aJ3WxBcC8a7Zjy4s37Pzp09bvratMV2Yf7JfvZvA+EJ7IVDJ8jFMzIXZFs2NzR++yoycfskqtqWwbd8G5mSl5Jbz52im7fuWiPF2qahQylCLw74My75vi+F4miWfPQRMLHoujJ6MXegKWNJXIpIvmkI+bSrc5YBPKa+Gj4uNH5lZvWq3Zsm3KRVgm7bbtEnzriFk6rjQrYZuaR5mObYXa1HUEWTGyyft0ds/CC7FljCej0mO9CZagZA2uMsEb+GN1eUl+IUoIwnOehiQGUMAZZIFqjA8HLrZpMh6wZTOzM1qP3CvcuAxOEF0uqlIyFZ9pOdDNTsaVvPLETQlmXFe3p/DMTT5CqPTUdDcNXoCpcuHiJfvqV/5U3thPPvGEPfDAA7aysmbf+LNv2LN/8azYsZjwutWtB0S9ZyRlUlFTvYqtFGpGErOc01mwmNxuWD2DigvBVIlreg6QSV0VhoQn/Z6qP3HZgi5Ixt2AqFCrWGdi3KZmZ+ifKosG8xaXemfX3nztDVtfXbOdns+lJcMGOxYcJz8VnwQE9KJma0woymRIyULSBIumpc8Q4v307T2bcDaU3tM3UykzWVf0ZBS8TccFHISP8QOPPiJ15bBZ8+vdRU3um1CSOMRy6/gEHdnCAt3itCjILVlyu4bvOtx1ztmmKNh91cdraxvaWEW7Jm4+/tHPiB+QWXZiMdph0qY1aENODfKLlEqrDPAFXS0yY8GvdZe884cPJPiSSWxuue9Jv++QCWYyxUFB7cJfXNO025Lt+oy3oBY1gE/8pGoQ6pDGykBlbmbWfFlBMd7CE/zjlcN23AzefGpUBrayeMMunqVx48FbPevbuAoeDCLcAlq4zZMPymDz6SV23c3vQICBs0s2J2yvYrsV3MnG7e4HH7bu1Jz1ZVtKBurqvXrV7PyZt+3iudM23NmClqoqg3PAgs2e1EHQTHFMme2XjsifD745chXMh4v3il+UseTM0D3z9yYSZbQ8O+h31NykCry70WzboNm0Leh8NLjGx22HydxUX2Ts0gt4spGVg7I+3WTZgB/RAjUlnRI1EgJVm165RoMtGUzeuJcPtexawbbJphkaAuX1qnowwlCrUPs6asq5tBnYxZttrEGw7J3dvjIv/qiyZLDDwNc0gdr9Lhhc67x07idcA9PQKGEegiyJC8E7+ejlJItAw5BbsjS88r/2ta/Z2bNn7MEH7reT99xr167esJdeeMkunr8oqT+qShp/0jXElPm0xPA+Co1Inxyvx2PDo9+g7HYPF9wb4VSrXFuuJ14gQB/g9ug5ZGAHLML/gGoRsRDMxjpkVlZpNWxm/pA7BIa5FZt6bVi1yxcu2sb6um2ubznGrRjisUQZdDDQxGCLuLP3PnN6Hq9V5h9VXyYibqUcVFagkxj2rMosg7cCuMvkJ5ptbcooLB954jH76Gc+adtVkAGXsQvOQ0HbboslxM/G5po2xGSV5ExUUap7PUF2MhADTgmyB88XW65S0UZAIqqJYu/7xPfqm+cNwC6cDJKUZfK49PfbXoqLdRLgfxlv1ImKi+vlQezApZvIH3cfFGHjMpJxmbMUY5DwY8wVndhGA3GPX3TezzFNb4byhZM9kHhnbiIZLBKayQWecuIdPIOHA1tZuGo3Ll+0Xf37b37wVnYwdLMvZZNWs0G1ae2JWTtx3wNWabDbV7SRkURs97ek4FtZvG6XL5613d6G1VmkUrCSdcAHzayqCL17AJSiWXkTj/uvLni7X3JF/iYd/OQrroat1pvWq1VtEzgODLnTsYEbYOvm4ghSjJVME5lLEfyRpQcc50WLd+t5kYbCBu0UvrS0DaxFKFgEnRiW7e8BP7tq7SZeIygmm7a4eEMTXlxp6Y6UohC2fD4rYVuS9Qmmz3tlyuen6IfNxQPZUNkYFNmELXUVdHPQ8yHjC3yYKSyRPebgboK4e2UE8yTPB1nbZs9eeOE5e+utN+3Y0aP24AMP2rUrC/bNr39TzcrtPtW0Z+w+wNcrEQ2I8Y/34J0zLAMeYUNyAV3STbMVHTMiI8FQ8KZCEpRUE63Pz4NDsvL3hiGGIReDFwjW7aYdOXFM0As8bomBeM32ri3TiEVst+kBm8CVopUMwATnDN7ZCxpBnRm8c8C1jzjbH7wdhnECBOvSY8lIxavgDcWx2baxdkv2s/c9+pCCd70L0cIDt+7Rwa6gExq1sGu6YyAPm6G89FGQZVuRTJqzelSfUBt1QwOJN7acmaJ49vTnfkDyeHZ+/hCkeXNOSv6OgxfXu+cNDIIGDRzKB+3OJWc1rnw2i3LAQ/IZk/SPCIcbTKZCGgbqOaAsF5stlZZ4AKjZ2UKW783OYmxQTJvIGzIxz7xYvC7FFrk7p1JUxy84pW9tRmqtLCrz3v4blXnHgtrP3RNtzpu2ZAKIVAYRvCfmjtiJex+wGtLcXTY5mnZVTS3a7m3a2vKCXbl8zrY316xOxqv30Nn3yC2vjYBBSuq4cupfZNNRGnxbmTebkLL/keeyB++adbjhY0DDsFa3LTJVKFPTU9YYG7cdYDGyPrGLRoNDRuvB+wDceLmGc03mZp/QCVmsxpApwfDgpWZ8zIj0itDnRlLB4P5HOXzj+jVh3y60GXO/nMpQWZZTB7MqQNjm7CnWsZsU4Yg3EL99bBy72Y4CBGtTaxjrVPBQmp29TTUaJeyJASkwGPheNK3QTvCY9612hXmLSCDB0lCB+5WXXlKGK9hkYdX+7M++4UwUcO2+w0nq8YC6SDjl5y+TKtH/okGoe034dpnJ4cHbh/t6H0WNZkgIgkx8OMv+4M3j8u0G90Y9awPbBuo7ctja485VFzYNLLuxZTeuXtc0dhgyuo/DJGsUf1jCwU4r2VzfLniXq01FocDQMnhnMqh1GnActwobEiPROq2mjuOBxx6yT3zhs9adGLOdwbb48lyXyekpXXfEi/DrKwyAUOU8Gu/o1ZrbLeTnJc2V3+FQyLWYmJoWVk4c5E/lo5//YSksR+WxizmyQZm/1wV2fYwH6yh5JcxKfFs2XiO+eGbeeXA0GlkwzSbmOuYEexH+UVn6QNZGo+UDWWNahkxBSxN91BiJsjIl0Rw/m00aZGUlkfTFDO7ZBBCs0tu0RmVoS9ev2I0r3/nM+2Y8ZA8eofOyd9aNw0QsZg2q5QxRmg1rtltr2cyRE3bi5H3WGRtXP4GS2G1F4U2b9TZW7c3XX7HVpevuLaHg7Z4TPk5kVDUpE7mV2CZhEDUE/BjvBJvsuUGiiaiFSqCI4O3NS2hl0eCqNqxZrSvL3iQkIFE/NG/tyUnZfkIn47DLfQ7NNySLVBR3IyxvZHszm6zMAyQiiqrVGg6NyBWQaiagQrkGtrzBxunhv7FtbQsGBObzYR40gOmn4EnCeSAhyGtGOU1jUlRXmp0dt3ZVxQm2LYsJyuuaTUz6JCkqTwKu5O7ygOaGdoVoVpJZFec9RRAAjmSN51gtx/a5bxqyozj1ysu2vLRsR+YP2+Z6z55/7gXbWGfArQfvVFO6fqJsPBWZdwRvD+YR6EsCtoRTCd55TdWEpn8Vk+6VAGKDEYNaFJRDEAg8mqyTjZ2eNbodmzk0aw16GyQS0Ac3tmxlYUlURzQkI/n+qMGXPQBvZobB3B7KYAwiDtybhuWdgneed29YhnUrbCLWRHtMnjVk3o88+Zh98gufsWanYytry4pHNJQPHZ53pKBS1Ya8tLyg65TJcbLuMlN3Ja8n0Hx2VlTrWP/y+bWaoCPF1qc++8WhxtHjDbzpFzT53ukTwgexIGpVHz6ceNKo3Ej6VYlTSdZMKRSZOa/TQWnY8HgRkP3mogT2hiO5oHalIKZT2iVzhC/Gos3m40hUtNd8PwN8wip5YvJC6N4eQFca2OULZ23hykUb7PS+o7DJ7YK3s6EP/vEesTdjMG/fGdRs2Gjb4RP32OFjd4lqtcIw117fp423sd8kVe3Z6bdfs+WFa1aBWRTBOxC+6NCUmo13CN669rHB3DZ4l4YPZ8lflLgScbiTuM8XhDFWEzuBKeNkpiihe5Svk1M2Nj9v1U5XHOYI0VrMCZs4z3p0MyfzKM+kbgZpB1iLLgyrN6pFgMkmpnttI3phvfF4TX448I35b4I/ryf7hnUijrfUj9yk3qBCZMEND3zltq1tHSeZcYrXnDq7qYn2jAUD43bsO2HCgRgqiHp47tGjR4WZs/6hlOmerLnimffnPpWnhuChlqCQldVle/XUK/bmm29pQ9ta79mF8xdtp78rGJRkSk1JqUQ9Wy8nO551e+admbhbWYzghiIOxGzSpAhqMxRs5QpbfU64/znpwTcoDdSdGLfp+TlBJcsbazZ1aEZwkHoievHANtc27Orly8K8nbTg5AKnfKYZWbDd9jkfevb9zoK3M7kc8x71arz/QaIphSXNarB8aKTtpr3n/Y/bU594xurAZp2mrg/ZNgpSPEuYM0qcbTQdLgMJSCg3IV8ZTqly3lWAT2yba7y5hb4FurPzwqngKh/41OeHTi+qO5F8wyN+3hC8UcIokPmzvMsU/6AAzmlK7irdYF6fGRDZt7wUlGU4R1OZEU0qMG4My2UMVI3BpyOlVH5WslxEN4ymSR6PqGLIiWkAwHOmcRn0nHyOcKV6xdqNml29cNYunz9jO/3NOwTvfYTv26bO/uDN/IzRi/Y2Uva9WXpJxK/3kRWD4WOaRNLfrVitPWZ33feQTc3NGzv05ctXdf6OHT0iT43trU3b2li1heuXbGN1UYIk+YpIqBPHuY8pmBaYQXUuGATlI/XgTeJ+m4Zl4d+919HPM28P3hpVFcgNmTcNS4I3joJ9GuDwoA8dUvAeAKNw4xKJAv/NmaluluRWpILOSqWpU91cKUk26OwNEgMGWTP0wOl7lPliI7FOmW7TpEHlARxmCY2nyalJZePnz58T57vdacmtj9eRobsIY0f+2apQY8J5p90p8Om0dSA4g5kj1CE7S0Mmn+vqvOhr16/Z5UuXRIvErIjNgPWjpEZiId+wUtzhgQrIoqnN5aUXX7Dnn3vOlhaXhRdj/gS/W8EbawpVIx64faC4B0YlXglNRPDO+ZUeCEeLRhTH0h/JyGkaa4SbfOVsewes2jNiCerqzuohkHfGx+3Eybut2qjbucsXxfm+6667RHNkfTA5fuHqdXvt1KtSnxI/wOvTt2bUe/NKXQlaVOnCx0vBO5OIxi0yb+/dOQsptRTZvKaioWqDZcI6ZU2MTU+oYfnkUx+w3So0QHcSVF9iAUW5Ty5yKnRHJlTSAPAdNDHHdTYyHyMWo0WJ36e1iCxHdnaVzaPSVYwE8/ZGiosSclhwvhkngTeXU2DAJpnJOoUwL4YD+zm81wc5VAVlJEDP4lI2FOrL/o6PT3MYxrnjyGJpKhUXQPi4s2HENw8Cf8Fuicw+s5W8cUcn3Sk+mcF78HFcr9Oo2aXzZ+z6xfO2u3OLhqU67OmD/Q4idukpFfhOt/i5XfBmDFWZqZecV1WqSW0j8DWa1t8dWnN8yu57+DGbnJlXcwQSP3zd48eOyTODhuXm+oqqjLUlH7hcoWkUuKWjZv4po0wjb86RDej+Yy7/+1aP6f2CMlh+bw/eboXpAdznPMpyE4tYyv5KzbAhG+CDMztrrZkZq0CxkqjBb9y0Li5XYfmZ3AQFbTCNu+RfQi/Fs2WgDqAQ52WPOcODJiRsCdm4upe2Zk8SJLd3xN1mQPC5c2ft4sULduLEMWXdKJKRNGvgAapJqoKmN+vgUGfTkk1iZmZa3t5iGcQcVlc1Q/E0iazSBpSbOjm/3Esp4CizTfS5tZpubOTVfBbiJjYUD97P27UrV211dcNZJlv0faBC0hN02TuZOsFb92QM9FWCRMAVpEKfxVOJUeCOtRqVGoCnIJPgQ2sepjy+B9YPN0ZeTx9AYqrwHKo3mnb/Iw/a7KE5e+vsGUEsDzz8kD3x+OPWRUK+tmGXL162r3z5y3b16lX38JavtwvrDgrefE7i4b5pjDJv1qSEYAEZ+9qMJCTWYtrA+nO82axGazQsu42W1gxq5pMP328f/sQzwuo3NtcVR6mG6GlwDGKJ0E/sbfjvsQaechMqsvS8ftkfzEQzoWE2VvoUrPnChO9TP/DjQ17MCXDv4EoBiCcDhQ/nYFiAuYupQ6ohpe7iJlqeJKV+gijbdNECP1eWFlM2eKxQTRLwWTDixVbUqMys3S+QZwa5G/p8TC8XOb5sZuYFZJPJm4HX5HN4H56jyc3BlOk0a3bp3Nt24fRbt8i804wn/B3eXez2WYDvOnhDoTo4eKu/UPhAca7r1huYjc3M2/0Pv9cmVVLvyoWOshLmA2UdDoqtekV0wauXzttOb0PB28m74Q5XCt55cxYwk27MfN7B1cNfKnhLZO0gkeCTcOZr1RriB5OJ7tLMxnBpasqqlIz1pjXCIzv7Mpl9eTZXD4WkNyB93Y0aQZLjR1OdqqTVBgrkVDj3mAYkmTXnTKwL5YyYTNVlAMVN5+rLoZ1++y07c+aMVJPzh+ZU5YhbPPCp7hhM6TvJn8KVcmKbYA2LOg/lcAjYtH0OBra8smwLCwvB3fbkZu7QITtxAtXshNY2/kBs0NwH8/PzglO4ZwgAwCYOcTKkeEpYO1n7a6dO2euvvWEXL1xx58AthD7cWzHQIjjeHryda56+2A6jRBPTpWvBjQ+uRmQXnv4NrSZVLCPDPPPmt1D/oNB5qwTJv1ORpbuIKur+hx60e+6/z958+y27tnDdTtx9lz3zkWfsnrvuMtYEAqP/+If/0Z791rO+weyEJiMEf95jC9l+9FYSYi0HbyWDIdLZm6zcOnjnGkphIN4mNNZZEygsZ4/P25NPfdCO33OXzR2a1fEJOultuXlauKPWm7GZMauXYcYTE97MDV+bTHbJ2rmOBHOPw0xzwnysLahNCstPfvHHpLAs06z4bxYBWQAvTNDczfgygEPloeE48v1mAfpO0bBOu+sk+ybS3+A4CpbZ8LtfzSafSKKNQI3PkQ1rZtsiFAV/s9fblOw0s/VyB95LMc90uWDpKe7UwpZk9sk44UYlqxprNwWbXDp3WlRBFVsR0OBUyqlMcuWDM+/cyG6ZgYbU+bYQScTC0XMyePtur0OK8lQCt8C8RYkiA6007NDxu+3o3fdZqzOmc065ruO3im3hglcd2uz0pK2vLNiZt9+wrdUlCXUIFiJrxkflVjMqM1PF6uc1p1we9H3KGUyG9+LGuGXm7dBJcn4R5hDQ4AUzlJhsDx/vxtSUTRw+YsN229YRlEjc4esqN28Uufgn5zljzZKxZvaVUmQ1fANC0aT2cffYho9M5sXa4EabmZmyyYkxBXYFombTGSVmNjc3a4dm54RpvvrqKbtx47qySJqQ/D13aM4mJ8eVaaEmdLWmNyI17SWSETYCCddCqMMwYr4TATpLac1f7fVUwfIY2ZrfwFt29uxZGU1xbMePH1cg5/eOt/bkINhs1u3I/LytLC3bl770ZXvpxVOCEre2EOaA3XNcbhNAd1YZbMjLfZSlr8FkmeS/Rxt7iRstBpE3oWGSKPumR6AkzvnpbAjcV/I71+MN4cIsQgLf+z7wfrt89bKdOX9OG+VHnnnG7j5xwjbXyVx3JS762le+quPy43asPjNsB29GXkyZme8P3oovsvL1qt77HaMGpjZ+9WES7vPH+MNzEVjVB0ObmZy08clxq3abGoV2/J4T9sAD9wve4rq6cGhgWxubuq5NxFyx2RCnkufPNc33T1+TnCDPWuCaJqSWSXXlQ5/+/2l7E/c4yyvbd5dqUpXmWbIsyxMGA2aeDDgOBJrQSU+nu8/59+7p2/f2ued2upMO6SRACGHIQEYIIWDjeZCteR5L0n1+a7/7q0+yIX36uUd5HBupVPVVfe+7373XXnutr++yOCLC6yYm/iQ0pAiKflqF6w0NjjQ+nmOqECh5xzSa2ts7ROfiwl2WlU6tZ0NrGhNu8inUxEiccDUvE7dSHMiic7r9DadyTv6WDGl4MItuuV6D10rsAh+fJRPfEv7HycWCAGdcW11S2TR985pNYULc2LgzeGel9hcF71jcuaw0RUDlzrnR+j8VwPccAMq8PbtLK1GBOrIWL+/oCezaTkvZm5UHD1upWhNGOr+4KAiqs6NLmO7aypLEgHYa6zZ167qtrywqoGv0X00fJ3o3833HPx1GiXHzaFD6Z/5lmXZsniyDT9E8oK7s+/CYE4NGfO0W+hDwghGILXjwZoN3dlq1t1fNykKawqVSk+ol8IpkERyb5nl87N2pXRwGmpjUmvDeSghIadissKPhmvb2epJkRaTJJ/uQSYYmyGahYYmkK89BEAYWIdu+ffuWXbp0Ua/L5pS4EPhlcoUH53aNZgwRXF2TgMLeYnOy9/gsBwf6bWCgP2tIBQzI2nbYzyeNVc2moTeea2521q5dv67nAicfHBwUdALkNDs7J30NYB4gnF//6tf2ozd+bLOz86KTiuPd8OEb9iowiiBUdUMYzMkF76Rfsq81kq1xBTXWbZoa1ORgui/SIGHKeQffyV1NDxLUfX87CwhRqyPHjtiff+Mb1lIu2q9/+1s7d/6cPfHE4/biCy8ocDNY9OGHH9l7P3knm5jVNCU+ooJvU1aYC94Bp8TPmwbTiar6JcHbK7cI2s3g7QJ4Jau1lK0T6mi91UrtrVbprNmJB07aobGDqqCYU0HXpKOrw+pVp4NCI2Rql3hHUKbKYt3Qc2GwKthDJBBqPCdHsjB8j8AvyIyGZUzt8OQA7ZwCGc6dTgm2bCgFamE1GgZOJTwvSb7yb6b7NB0m+pKfiDGrH1idxNOT3nSTkuhCV7xusFy4Fa2tOI3U9ZzRoVU2moI91xzd8Ti5ohTl+wGj8LPIxpx8v2uVUotdv/S53bxyyRpba3cEbx29QXiNdDL3dz5DzWebzYck0ae7BLv9T3dn8M4xPxLcJHOIpH9PcHcVwYoNjo7b8KEjVpRokYt/EdjlfQg7Z2vDVhYXbHN9U3KchwAAIABJREFUWbTI1eX5pKXtR4IyjlQ2e2bftLnKl5VZRhNMk+zg3ouX7wneufe+p0RNdMTAvTVKDQ6K+hwLk8YZZhoY1vb1WrGj07bAcMnEK6j4AWukkeLENnD8m0Dt5h0ccjQtY6iLdcHzk3ELstD8As4xqP+ZAjQBuae7RwfbxsaqGCdgyGGU0NfXYwcOjOh7BH+MtCcmbioj5nUWFxakaRFiblxH4JtxeLG/mGfgs8YceHZuJmV0RZXRoVmSSTokR6tgzzA5yboO7JR9RaV848YNNcl4veGhEQVyKWkWzBYXFuWe88EvfmWffXpOjI0NJpy3EuypyWiHITTqngZwssw7J6Gbr9DItLOMVJIG0FAdlpCjEH2xXXS3t0UNpidG8A5CBIekfCLRBxkbs7/9u7+z8aOHpcvy79//ntXqdfurv/xLO3b0mK75s88+s3/953+RngsxiPNXaogZNbDJgolKvMme2RfcY4w/ZdP7G5SefaeeWz4rT4cPw2SM/lfrNWvtrtva9pZw++PHj4oBBIOIipBDF5ooiWWt7oSMQDoI3NxL/kSyLN2bxE4KX1Lpq6c5gIi3hedf/Ru5x4OXcVJHaRYZQWThagS2eMfUu9zb0mWQ6zu2Rgri6Ov6hXIBfkokJ3iwak5IzFJ1YY55RWNSKgs5mx8xRbAtS9/3cqXZSea5s9It15jQwE9uocUikRB6GmTg1OxBYrOjzSauX7ZL5z61rY3VTNtEv09wcTeKPRl0PujeLXjnf66BhVxl8mXZ953Bu/lMEvryPHhPU1Ek5GLVuvqHbWT8qFXbOsTx9qmz5mWrXuLE31qTvsnc7G1VGqEqmGHDqeTU+8oZ++YPJlVgyRfQg7S2e1aq5u9J9g5yB222GRS8Xf9C4lOaakTACIpgi8pvDRuR8Y6MWKG9wzbI4NJELpkbATwGV5pYrWeqMEhc78aFoqLOQ7eHpiTYNkGczBuNd4fL4HqXrK+nxwYHB5R5U7lR3mNdxsdNZs267evtsYHBAdH4PvnDH7RJwT9p0LF6WDoabIPPnQbeOjs6s4EaNLslJFWH+uXsGJ6DDFtOPElJjs8wnifs2GKeIRphvEeCBfeNZt716zTgt627u1eMGTJvBJ1u3ZywTz45p+YlTUuybrT0eWwa6NQtc0fABI96NM/c4HX/0gGvfkkmEOf3UAh3+h6fG/eAvpes0ZA0AIog61YASxOMBEmgvf4ee+XrX7eTDzyg9/z+T99XEH/44Yfsay9+zXq6eu3SpUv2j//wf4r6yL0iQeS9BM1RqPs+nfYI3iEDEetSDMbkH8kBoqG1ZJSQhsXvCN4Oszjs04riabFgPX191jc6YBPTkzJUHhwasIceesiOHTmq97mxteHGDAzulBMVOs0U5CdEXSJ7W3EqYN84zONwIhOXrgn3gSEdFiPBDYsyGl7hgBMBUtmzHKU9gKp0A9sKJS/daC/nyD56enp1CCDqzqaK7DhOGBd8CflOh0WCq6nsKFG8WFTgWv7HrZH4E5l33KQ4kXgd4ee5qc+YwIuDwaeTwIHNOttqtjBz2zPvRBV0K7R9kFAO/vhfDd75LPTu2bl/d2/wDhZt/MwnUEPgPjBqTCsYjS/XO21k/Jj19A/aZqNhixhEtxAAahoE2VhbsWJhxyols8XZKZuemtDkpZyDEoWIrCCayvp8c9rmew6ktNjzj3V4pVlWxnvh78CX92TdSX3QB3TMynBnU1asxg6/l+hrVdTYDo7ZTrXV1lhzZKzeYUwj6U6vU5dembSrSPpacAGqWDdcI8p/vG8JRXV3W49cbqqKWD4AxQDNhihgULrI0IGegEmGR4aVlLCGgEvAt3u6umUcCyVMo/Rp+peeSlScghP1me7qeSTl2nCfw7m5WTXy+nphiYCxp/5CGtiBocH7DZ0h9gF/CORk6MH5VomdpvQ2NjdsdWXNlpdW5I3ZUmqxtta6rSyv2IULV+wXP//A5uZwam+xdUyHgdSEc/Mx+NSzU+abJNV8NZblr6KbJswYCp2Cd/pesicUp36nYZskD9L6KOh6mOPIEoEi7JOCTCfOnHne7j15n+CGmxMT9vrrrwv2+uY3vmn3HDshNb1vfetb0iO3HYbzqOwZIAzGyZ3BO6496JApgKhy40tZsK43CVcpgO9NSHyGLbFTkidpDQeoUtEGRobENpmYuW2FaskeffQROzQ2pgqOg0rMqMa2qsDNLWZp3E0nFAJJCJqHhsfY+O/At/leZOOZJAiwSSwYFoUP6jQ9/yIzliCOTID9iSMTdC0bz5L4GQsejI9u+zrNJUZc02SSQyg45TiGnQ/UvCavT6YirFITbpysvuh5bATpCHbxBrM3sy87jyDP33wIsQHAvNFYLtm2JiynJm4oK0WcPWvIBoXoCwJ3BLRY4PmFngXpxFT4jwTwLw7e3kGP4E22w0ITLluu2E6xaoVKzQ6MH5eON4JNs3Pz2njtdTDaopzGgUxsZ9OWFmakYa6hJJ4mpjUTjSquI6sq9r3/yLyC4+0L+k6KYfZ+9uH++cwbXJsNj4YJmwB9EWGgBBGtwYK19/XZ4OHDtmZm86vrokdS8bmprsNiqgpjsCa5usc1kSUFvABjhOYjujasAWCS4eEhYdlMTHJoBMUv85PU72Ps65Q/Ai+GCmThPBevfePadbEKmKiMDIlsmrXMF5tWvJVEa+MzEI7eVlc2Ci4NAwSuOGs8Gpn87vqmG4CHfglrPTIzrodES0YM6XMOFhZkAMfgcd6h6sREAp/LdfvVL39tP//ZB8mFHfllz75DH5uKSFVePngHnBbDMKkhrpqGhl+SgGWlikGUlEez4M1kqgRjybzpS3mTUodsEWU9+g5t9sILZ+2RRx6VsiD86Nde+65duXLVzp49K+YJBspvv/22vf7D18VZ39jwuKTDR6yYJqQa8SEfvL2Q9sAc4/A6RNJ1NANnc3bBs+0UvDXA41RHl3AoWHtXh4L38uaarTU27OixI/b4Y4/Z0OCQGyMD3665fAEQEoc518oBnEcQgE2iwRqMOh4TiIOGfBJawfopnHr2RYf5E6OB4AqxnwUSTZ4IgjGqnlJFGSjghkwkj84pcpSUCrjluOqfd6r9A/OsArpMdIczzmIKllEiRkc+uOXRjeX78bPIcnjuCOD5Bmv8XJsgGUa44hvQyrbG48lEr1+6YJsbq8oalHHS8Ep1034973wWmj8c9gdzz06aFMP9kMmX/Xc2mp7MMNznWrw1pzuiKYO0BxOpxaq1VNvswPgx6+oftLWNDVteQfzf9U0YDgDbb9llFHrFFuambPLWDWXe4P5egjWddOIgj+z7ru8r3auwK1BATvjgXm5ss4K4I/PW5Jw7rSh4J2YCwZssWMp0xbJ19Q/YgWPHbHV316aXV9x9W/rlQCOuG8KHIePhJPwE/CLjhaKX+GTEMvTt6LDubqYkMdpdU3YPdELwJgsncFOpECDQMOnv8wqSQR2aTzSZ5ucXNJ5Mtg5Xm6GKy5cu2a1bE+L0suZiEpgKgGjCc3Dfgu1Exo1Ma2dXh+h8ErJqaRHmCWbNxuR31NhcWhLlkOclUwtucASgYKbwOyMjI+4ojx4GrutXr2UToDyeTByM+9bEbfvuv33PpqdnnbsN9CChrkIWxPdn3lkM0GxUwoKjmad7CS+MBnSCwRJkJXlcMu9c8C6UiBs+F8IaFNGgVNBh9sorf2bPnD6tjJVD+oNffmDvvfeejR4Yta+e/are/2efnrf/8U//JAbK1hasE/SKPHj7+2lqtOf3a0Z3DCg0abnH+qVa0myAmvR7K0kCth6XHOYF+6JBo3XWYsPjoxKlmltesLb2uj17+lk7cc89ksBGUZF9gYnExpYf8vQZuXfEpeB2s0adrt0U3OIxME1IbAMijKS3cPThp3ddPdDxo7y5gqRYE1rILmA01DHlhL9CB0oO8IHrwehwap/rSviHGWR6/wCYyJMDBp1pGCiRMWt4ArhlQ3i3NLmTTnFsCDBzGBWc2nLiSGI9Uj9DUB5t49TA4rWkEw7jQGqFPpDBKU3w5oPfXl+zS+c/s/W1JQU4hxJS5zo32r0/aDf/O9H59FcqM0OlLxe848BrZuU5Dvg+Heymh4vzZkNrOJrprkmulCcL3v0HDllnH+7byS8vyfGiQAYDoKMNydKCrS4v2MTN67a8OCffTvSn4/Vias4PluTxmC7Ys5fmu1ZmGwyVuwTuLENPWY2vHzeujZ853l0QLdBd1YsSIYJ8LIZSqWLtvX02cvSIrWF4vbYhbW9dW9qgYLpimzAMostzR3rJuGoIxDczcAxBur+v2/r6nAZItjk3PyeJ167OThseHFIAFj1UWt4+QIYoFT/vJMC3d4gGp+QEl/f2Nrt44YJdv3pF/HAOFAlcpdF3+kHSKGFUHrPgri5ROYFLgESoUGleEnQjAZFnZTuWYCjSkZUzDu5wCe+DTR4ldEg0+4DNtqAYHkf1y95EunZ+bs7de7Z3hBUT2C98ftGuXb3hxrbbuzr0YYIosd72rFvgYWblGowk17fO318+dQVtmWr4GLkzSTB28FkPmpUwWvCn5AaFsa/z7tGjR6+/bi+8+KKdPn3aGODr7O60yckpQScEsLNnztqJEyfkBPTf/4//bhM3JyQZ7YwTrp3Gpbvp5AfDfNU6q8YrCsfxw3jFD6Pg/+OGRJy7e/AWuJjIFhxW9E9IEg4dHbcDhw/Z5OyU1tT995+0J598UgQQYFqpJ2K4rEOL5vC2koWYQA/SCGsEXFtsltaaoOm491FpcsCzVgrjDz4pzDtwZgk8Sei9ORoaPpD+rvlYOE1dFpKb5FibY02UfFBe+Hc0CCnhMtxPfGzHpeM0D4I6B0OISQU9MLJ2h00aDv4TvNP1RUkRWHyUPfw8Ork8h2yYkkWWnmcdqdSGnKxvXrti66uLVtjd0pRfJnD9JUM2sSDCvOFuwd2nTb/gK+dcswcySQ2fOOQ0xk6glDt2GtIRJQ5KJjIDrbZbrlrnwIh1DQ4rW2VzacwbJ+/keC7rKVl57dr8zLRNT962XaCTzA6tWW76QZOYKBES98AnucCupJ0D2UvPYK7kOeEK2vIC9AYV9D7H2D37dmdxz06kNIiDDMJUrXXr7O+3rgPDtrS9Y/NrVIPepERdjc+Iw5iFrGEkpFUZTEoyrmDSovrhtiPIYtva61UbGKQh2W9dXd061Fkni/PzyuT4IrsjiyWQA3+QaRNwA+4Qk6CnRzrUPPfczIzoggR0Xo97g9b32uqKkgsgDzYcX+wPXi8GMKKkZ317o9Uzd21q1OR2HCsN7i/4aMAxBIPQNFFFltQFb92+rd8/cuSo9fT02fLisi2v4GfZsA9+8Qv7/PPPlcDAEV9aWdW8RmMbobgEO6RJ6jzOnV1ncvrRwZ2bnpUm+64Hb0FfqVnJe4rKmH5MSxXet68fMlLBsgVUTQvSQjr93LP20ksv6YCCy88ief/9n9p7771vJ47fY08//YwGVN760Vv28YcfqyLVpKWCOIRDD966XuC0jOqaBLdgh/K95LrThFQcxiWJ4E8G7+0L4g4Be4bOepL6ZKnFnnj6CfvmX/+lTc5M2zvvvaseyGOPPyYZXiA+TRGjCd9WVwVGDIt7nmeeBNNOcFJipfgsAOqFTVs6bVGCN/+IzJZ/Z9ZHSdcgcCR/sRCSSjhsgixC0Epz++3t2QL10OWlGR+UfyjJLSfxtyNQB34Z4S4WcwQ3kfxTFh+nUXwIoevApoiyInByHgMrgI0gJ4uaf5iUzY31dbt25bItL81ZYQfK2I5c5QPy+eLo66f5/x/BW59QnpUinrdn3ARRrsm9J1z5z8s3qgqmWKvW0tpm/WOHrWtgWDgmmxs4QJoSDgjqva6vr9o2HoyzMzY3M2UF8DcSXWks72XveBMy2a2la4sD1+dpnSfuI0yOkSr4Bsc2kQ89cPvPFLwTPhobSNBJ2jR6HNDHbsFaSwSsmlU7O6xjeNC2aKoLKvIKkevjPRKgY3ApaZrq+5TgEg+qMdjS4eXo7o6tri7ajowReiQfMDA4JCoqGx3NDKALGCaOc3oTbaB/QGwOKgNwY7i5LkjVasMjB3SYXL921RYW5rW+NjfXpfUtBcBdZGLd6zVosGxK9gnZdmDUwYgQVozZRAreHAD8Hq/R09Ojn3EQhDBVDMCRKPHFdVKqk4FPz8wqUarX2mxgcFCzDu+8/RN760c/su2thi3DM+d1GJdvML7uxibIOsRZzT1XApUqMenRSIsmUfLS/SZIcmxVdDiHPaGzw3TI7mzbBvMZDMq3QHbww0pJVRlYsKHKheD9+OOP6f0T6MYOHVKT8rXXvqdrfvXVV9UI/Pa3v2Nvv/W2D+ps0xymUnJMXWtS8Kfz9YM5EtPE0ZzXBOme0XqfDCV4B16+PwOXmYNG5f15WX+4B504eZ/9/X/7O+sd6LeLly7aj976kaqyp558UtAYmDf3bWhkcE8jW3zttKc55MU6SnIJcejxc1hSvLMYUBQ0dO8TZ0QVDKzYYZGmVoDgiEaYtfrpxMYrlRGRajrE86Y4AGJiMp+9E/AjM/eMualNnD/dRUFMY6KBW8Xpw++BU9K5jmw7G2Ro+PfITrIAE82QlMkAw6yvrWS8V7LwjlqbsM1zf/yDTU1OeCZa2Fb2p9D8J6fi//cFbxfG0ciJZ94e4YObpyEMSevulq3a0W2Dh45YvbvPNhrbyhLxWlRpqEEWdSZdBrVoNj89bTevX7W1lQUFb7E7cuYZftzu5W7H4aIDOBsZ8o3CMIefNTlebEYZS0E7QSaRZbi1lCpoldsaWU+UQXfnZlNXrdzebvX+Ptug8Wos4rpvfASAGG8XJOaSr97LYNM23NihUtKiF1zR0aHJSLRe1tfJpH162N1t+qyj3al2BEGJ5tdblSFFOUv2xO93dHXpfbLByMgjw4Rjzfoc6OsTowUqoDwgpR0Pu8CrzZBtJegKh+/qUiD39b2evV5Ui4hQwQUnS+Za2F9M7xH4Cep5jJz/hvLLnqm3tbvl4OqaTU5O63u8zxvXbtgbb7whVxp40pvb27ayum7r4nyTgdPxSzLBEQQjk00yvqFEGQM7jl0XDAVyadIk9ob7j5YEo27tbNs6wlQsODSKdaD7YBaNatgmBO+X/uxlO3v2K8pql5ZX0iR22X7+81/Yh7/9nX3lK2ftxRdftB/+4Af2//zT/7DVFaZW0ZyBDIHaZLPPph5IsERUrXoywt7hb8E4uQAuaC/RAMU/vwv2reANTp8OKOYAtra31GB95et/Zo88/ojUPt9+52379LPP7PnnnrcHH3jAvXdFqS6oQuO+NZEJt4hkb3BIU525MJmzAKUNxWdUdNJGXHPh4edfVvCOUi4fTGXFIw5104A4oz3rTfjp6TP6ndkFxBBPnCAu9RpiQmiXEGTdHsityxyg57WdYdI8LCIgEB3gwYrWlFTj8oE9hoEiW1cFkQ1vYGGF0hvDRRuignGzGXHt6eq0m1ev2K2J67aztXZH8I7D4O4ZeMw9ftFPk+P2XX4skZyUvcSPs+xbzI+gKvlrKP5GAGfBwzEtk9EVraN30AbGjth2sWzLq9hrYXjargwCTBW2AbiuuKmVsqiD07cnUrWx7Zl5OrDiGvYH73x1sD94O+Oo2cTyDDxplqRNGnh3FrzFSHBqmfOCgYFwjW9xR24p0lWsxmj80KA1KmVb45SQZxkDSDAtWoUbEmzJsoWZy9DD9UrcTzJJecIaqZatu7vLemk0Jk6tZ7A7Bgd7aGhYm2dlZUkHn+CRZHwgN6eUDVOZ4uTdQTZeZJJx1s6d+0yw3tDggDU0eLGWZErJuF3ClPXOJmVfsHnZlOwdXkf+rGnOgSBN5kxvpxOpVCiLuq4VvVbIWUSDKypWDgKen0A/OTWt62tNk33sQTB+tLB//atf2XvvvGura2vSEkJuFL43sInszTR16ZWlJ3IJhmAdCnZoGk1HpSXXHDSrSeLAutNhrQO1pWANmEFMSCvzxoLU7dHcsNklJvFyPPvCVzVVyc+xlsOogenUK5ev2GuvvSa45+///r8K7/6///H/EuUR0Tn3rKUyJ04miWrBJvnJSIdLvG7w4K13mc++E7wH7s29lUZ5xv0OqnQ04t2OEAlYgvdXv/oVe/7sGb3fW7dv2bf+5V90P55/7jk7MDzig1zVsi2vLKtyCvgkyBvcX+IXv8OaIBMPuBlFRjXZkwyIKpr7n/6qqILB4shP8bhubzCGvEySazyj2RqpddpazOfTrORJ3cXDs2gPtC7xGl/RISe4xoIOSmKepx3XEgGUxhQbJyRqAxcKvD5ek9eJwK5BITU+cQZC58Qdg3TDttxcdhGhn+uXrbGFkNC2taihCf6XBHi+EDv5E8E715Pc/xR57989kImy4CzB9sWThn2cceIZuTZIC0JIJRsYHrPB8aO2tr1jS8tePju9DSPchg4rNe4k6rVlG6vLwr2RiWUwWeya3NBTNP4cOtmrLuibNaXVeqVEK8sxELQ1gmoZ2XU+847grqyft+QSoR68i3ILBzaBCmlolDBh2dlhu0yMVpzP7U5OwSZxQSkGaZQdt7clk17kjc26u7rSaDs4pbtG0UgK1T7WHhkqGDNfERSba7Io3FLY+Q4Kca5TQWAhiMMIuXLxgr9Wd7etLC9qo/Ex8XtoVN++Pangy2uT7TP9yNokU45gzD6ULGi9rn3E92dnpnUAs5mBTfjitYPfzWN4TrK1aGLyvpixmJufV6bP8/b19ktviKQF3Bv4ZGZ2VtdG4MZXdg3xuZwd2t0w7/0mHZ59e+aNU7wUIZOxhMA/+Qwzak9WvK0MPPTS5cJO8lctW7Wtal193fbn3/ymHTw4ajduXldVQ8ALPRcoju+9+5499dTTdmDkgH37W/9qn356zgoFJAucqODBOykgak171drkowt9zoL2nuAd1SaHCzZ8okXvDf4KmkIPvI+jWFMp6uB58NQDqhyQiOVewJL53e9+Z/fee689/dRT1tHeoUDP56rKbXVV95j7x/2NLJt1wtrgQPdpy5oqE6q4PcjEsYefUcOSD0pNsjC9ZNMnu6Y4yXx8lJOylDKg5qCNXiDI5emk8hONQRtXJQxut5TZAtdLWrai9bF54S/GaZh+XwdLAxNOH6UNaCc/Rh9QCh/m/kYAi4gS17v5bt7JBiFQgLbNzUzb5QvnbGt9Wa7qobgn6Yuc88udMfzLYZMv63fmg3c+q/XXiElK19nM2CDcn4Qxsuhh/1ihYgMjYzZy9Lg1Wsq2Ap80aT24g7kfMJR3yoLUrF2xuanbNjszydSKVUQ9dP3maEKllvxdg3doHfulpnn9LPPOY99JB0VNroR7p2aRuvvKghJ0QpORikIDO0XpZpNxbfG9rg4rdrSDk1i93q7g3NleU/bN/VQwExMDY4IONSNxeddociN9X7BJnw0ODTl2TIUnO6qqArCwRmCLlRVbXCQrcgqXc2uhwzrLSRILbW2iFEo4qIVBkYYYPKx1npvMHViGzxLGAJn9/MJCpmMS2RNBnOePTQvezh7xhAbMnknkFglgsaGjURnj9hHgo4kpDBnBJKBCeOTtHQoOjNOvrq5bb0+frufXv/yVxJ0mp6dtXQcBPok+40EmLi/LfTIJWam+z6QjoBN2ErRPKkLpqMuhyY2LYYiBRgedVNOvQCbWImGn3oFes2qL1bs77G/+9r+IUYLYFzrmOmA2NnTfNtc37e0fv61E8NlnTkuj/M03fqyYxD0A9hFKkIK3s0kS8yRp3Ti0lnSDEtQXAdzfI5veHaYUU1LwjuzbD3RPWulv8G8cmfj++LFx+/qfvyrUiXXF+nv//fcV6F966WXr6+m1lbVl9zlF2ljuRyuigrL/kALgeeHkCzZjAjjRBkOFMUgdOkTue+x52aDJFiF1OPk7z5vOyhBl4p4ZYhRMTcqTeTfUuaxqkAUPOHXQfYQVuAILKd6sc1YJorxO6Kjw72CbRNc9qgIWIYuX1+AxMXCj10sLjd8PFcQI8KoWEo2MjU5TicwJ6Ka9Vrf2es1Wl5fswrlPbHNtiWJK1DrdxFQifmHi/Scalv/54J1CeEpz8gMxHrzRIiYz8My7rbtPmTemDLAHuEdAQrwBjY03GM1dT6a4lKtFW11atMnbN2xjZckbjyEPmzVO92LecaSoUZX453HoiO+fKqvIugOnFySSx8IVvH0i000YyLhd/1lSvcmcoVbxwGmtVescHrK2vh7zkReanuhmMFDTKhgEWhybEiybpiw/72xvt55en6Bk89BgZP1g+NHb268mJPS/to5Oq8ONBu9OmTdrj+YYzUKwazaKjBqSoayoifJ7xX3ddSkuXryotTV2cFRVLLBJsAQIjpTJCwuLWvdk5xFw85Vn6PDwt++LVR0mXGc46MC04OesfxKQaHpG1Rma4Ah3oW44OjqmgwCDjpnpWTGpbly/Ye+/+75NTk3J0HYL2eVdNxln1Fza9+zlBJvkM/DIvCPRi+AdMIkPW2HA7HRJ7c/UPKKyUlDc2ba2Ws1GR4ZtdGRETjQTizPW2tVmZ86ekUIinx2VDTDpxASUQKzryvbhhx/aRx99ZE8/+ZTgj+985zUFOwVvhLZCunafk44y5ITHazwnL9kQDN900LjSZho0yprtHus8MfRkB6yeL2SFMZA+fOyw/c3f/q3iG7g2iqqXLl2w3/72t3bffffb008/rYp4eWUxm5J14w5HE5D61XUmOijZOK/Hus0f0IE0FB559qVdLTZsoRKWrLF3In4Klio6tAGT4bBG43FG9mBNJgBksr/Rye/4eKc7xceBwKJg4bMpokSMqU4uMjDtkMuMxiS/Ew4TkaHkS9z4eUwnRTYuKKexnbi0mxq0YPpTTct6zXY2Nu3C55/a2uqCtexueeatRfcluIcfGV/a1fxfCd53Zt8EaU9zojRNqhKK3oIXhHm3aEjCGssUAAAgAElEQVSn7+Ahq3Z02sKyl/40urJKCGuutRXbYhqR5q7tWGNjTQM7G2vL+l6++eRHRxATc1rY6dtxXc0qIceCSVm2UwaDWBriPikrT2ptopclnFslqqoMN66tiw5YtZ1yyfrGRm3o8CGrKUMuCQZaW1227W0kWJFj6JHjCgM4YN9B71teXlTpOzw8KLlUAh4bXKwKNvvGpjKg4cQ6IfMhu56ZnLTV5WU10Lq6u7RWmYJkTSjpqFZEp3Vmij8HDctr165psAdoisNCJa+yp4K1d3Rq7U5NTSujAjYhOwtFT2+CQtFtQk78NzTE0FPh+XgPrO/8hg4JCK4tqIiCYzY2VOHSqIRxAqebQ4mf/fS9n9r16zfsmsSsGOpyxoY0T9KofDBM3D3H8dOAILKEJnREooehxrE3BPm8XCLW+xrlXbP2Ws2629tt7MABGz98SAf7pZtXbXZzxR5/9ml78uknVWXwpx2mUaqKlFi2lKVj/oMf/MDa6202MjRsP3z9TZubXXDT8sRZD3Pk/KGjJC4lmz7tlh82SvtcySk/SMw4mD+piakeTkpGvRJzqI8/yO7yO/1DA/aNb37T7j/1gMwnHM3YtX//9+/ZjRu37JVXXraxsYNKpoh3wcTh72CWRNNc8wWpJ+jZvl+j0IbE+S88fPpru7HJ+YG668hQqpPvru1hZKBsNlEJOakRcqd0IJOQcUIKAhH8o/HIolAgF2ZZUZ0cesU+IOQYNF9BmeLmBYUwpjeVEdEdT53ayLIDl+Xn0tBN2WPoIKsEKUMfazcG8uCbOsXIqUQt29t29fJ5m525bUXYJjS60qJ0Yv8X8bX/85i3Hwx3PxyyJmnKcN0uLIkrsZjga0PLKlbhzlmx1mb9B8et2tFlC8uIuDsriOfhMxGNslp2JxgEv8hQVxYVvNdXlgWlxCRpVh6nhin3RMwQdevTVy7zdsQz8btzVMG4ByFilWYzko6EJwPBNtBQhJ7FnXTqlYogAy1W7Mf6e6xraMD6hoYUiMTDNc98eB7WEvS8jrY2Gx09IMyUjBxNEiRT5+fntMnIZIaGRqyru1eZHBUY2Q7rBLpgV3ePRIaoWlBhJMjR/GSwBo4umbngGUk3eNZFEOUaZufm7OPff5QOTri864JwmNyEY031CXbL+uU1o0rk8/bkx3HuuG94vaqUrvrn0BzU8NkKvjzDd0YMe4LHAA3xJ65tCY766po43rzHwYFB7Tey2U//+Km99aMf29T0rJp85CtylEelL6MI7s1hHFajYZka6mlJeCbrp3vmjAS1ExpywsK763UbGx6xE8eOqiqYX5y3K9ev2szKonWO9NmzL37FRg8e9JkTaMS4eK27bKomSIdHFFt/+tOfSdvknmPH7Y9//MzOn7uQrh22jMtVhxdndshkaxd2k88ZxD7Ls6QEDWtOzMnumbtOquAFV4bph9hbzKYUNXjYN9BnD546ZU8+82QmfYsKJWJh3/ve96VG+fLLX1Og537FPedv1hHVWcAiAQlzePnPG65KWKvpPguye/S5l5V5Bw4XTBE6sWHICogTJYNoOQR0+KAtXk5y4od9kvsDotntmgxeXu0V5qOTjJ6ChkngI6dAEwuDEl7j+Qz/7O7aSholjWCdZ5YE+K+DI2X6TRYL+JHDLWsrdGo5RMCSalat1T1DkDv1tl29eN6mJm9YqdAQzxv8UlPjX6pt8r8nePt0Wywctwvz0OnTXUykwYWuFDkIy1bAV3FwxIr1NltZRyqUAYeK+gwx0MSG7WhHB6Ms2U6CN7Zoi3PTgol4QefGBj8yl3mLCub30ld082eJ2d0UpkqYfAT0JtadcO9EwfJ77VQumkPK6ODNYtILrtzq4+iNUot1DQ9aa3enFZRF9trw4KCkNVk3jBp3dTnNb3FhTjADCQUb5fD4uA0NDepnCEmRGcPy6R8YlBBUd0+fsnt0bmAv3LxxU4fdoUNj1j8woKwdHBxtZrJ9tFDgj3PXyYrZC9DxMJiFi/z73/1W7AkOEOmos243NnQvwdV5z3labgRe3ocHCu8hsX4jQEMxCynkPO5KkhLwYTQvWefxnNxLqRbSJGut6bBAFhbcmMOC34fB8cYP37DPL1y0DUElHEZoyniSlvG7ow4LL8jkvrQn9UhZaxzAACeYBkMS7qy12WBPrx0fP2zjB0Y0bTi3NGfnr1y0+bVlO3ryXjv11CPW1d+r2OLEAiajK2oEslIkarfmzfjLl6+qcQmDDJye4M14PE1a1E7dd9OvP9ZsEybhQEn9veRdEJ+9xzhPKgKOzQtUEa8ieLvFnrNPwKPVrO7tslOnTtlLX39ZvYSZuVntFe7Dxx9/IrXH06eftqNHD+uQITkmxjFABqed5+ewooIQipBiIGucZI/1xtrg2uQu//iZV0QVDL2QWCD8DR4mh+bd2LhhhQTNBjcT8MNenQyyVtrczAKxj+3eyVbR2ZxzlN+/cINhkse/Y8FrLDWVGAGN5LNzfieeP0qcEKTahA61uiYBIQ4dmAzcRBgLCKpfv3LBJm5etpadLcEKMDNwFPmSGcnUDPniR3wp6vIlmXdsCjFNpJEc5KaCRnE9eIN7M2FZMiu3WrW7x3YrrbbeaFhPb682KAcsAZwsjs+L8g6cuF6tSAL35rVLNjt1W7IAHGQRwD1CR6PHeyH5+xTBO7B4lxnfq3ehjDt15Z2e7gM62iDZeHXTdUUSCWhFVMrWBrMD2tx2w6qd7TZ+8oT1HhiyLTGHGq5H0tUlDQm+SDLgV4+MuB3Y7OyMqHZsQvDig2NjNjg8pGBM444Nz+eiIZz2TutglLxcVuCnucfvcg/IDuF1uy7FqqAa8FuqzGCrEGBK1arNz83axfPnxE8eGhwUNMIampmesanpaR26MdbOa8VQTTSu+G8yL/ew9CpBTvOJOkumRiXAGg9mSTPA+F6LBCsqVBqvBAkOKBk0AHUSUDEbX15R5k3wvnzlWqLXMbFKYubT0wrewYNOGLgf8H7fIujp72g80w9jQna3xeqlqvV1ddnY0Iiw7ZGBAfE8bty8YZduXLGlxrodvv+EPffiWTt8z1FRj/BglZkGUr3bO2rmEbjkiVso6NClkv/37/27/fbXvxGUi5Q1FEgYM9I5CYEqJztm4/CeYbMWEwyR9MsjKfeY4dBelqjnzLXzOLiqJKkLoi/v8rbtnW129NhRe/Glr9nY+CFl31RdDOvcvHHDfvjDH0oP56WXvqa4GWsA+I17CvwX33OIDwN1KL4lBWvWRhzskux+8uyrCc5yHDq42XojYDuSyXS5VwVHSvg05VYsVxQoHHR3bnY0W8hG3N8yibvvE/gPR3dno0TW7HZRzQ/OyxcPyo6rkrXHVFJwIPOVA78b/O44lPiAkcSU+qEmNHGydtiEsrivu8tuXrts1y6ft+3NVSu1INhEBp737csuq/mPJPh/l5/oW//R8fj9vx8NPtFfFdRS8CaIMtkFF5XgXUA7oqzgXerolFEvbuvtTNlJ88VZREzRiZHBiLysxhB/2rTZyVvKvGGcqMGUu0de/kYQ3xe8MwOH2MG+fT2b9kAd4/HRrc+Cd8Y28cajNylpZDn+DdYNLgo0QvZSaC3byPEjdvDYYesd6LNumpNWUNeelQIuzaGAfgcLHloWcpx8wXcm2waDHj80ZocOH7UOjcS7JjJDNMAJXJvT7DB7KDguPDtr0zNT6vuIptfXp0br0sKcgj/aI1AQS7CjikVbXJi3Tz/5g66DTAlOOQcHUOHKmhsLU+oGlhn9niiZI3niHrCHeDwbVm718LVbW7WuI7vm5/nfIUkJ1bnYMwQEEiyafrAaENxiNqC3p1f3h+D9+g/fsAsXL2XNSitAx3VX+YAw1cuSs06qzATjxT33v6VTw+FLNVSuWndrmw319tvYyKgNDwxYa6ViS0sLduv2hE3cnrDV7Q0bOTZujz77pA0dOmiDw24csbKKfiSj83h91uVtu7CwJH43kBXBe3BwWCP+3/32d4TbEz/WVnFhhy3jQV+SHkBLmpZOeH1GX/UGexhwxyGVZd5pEtiD/Z2Kmb5uHcgETpORMo7ytaodOnzI/vyb35B8Ajz6cq0qqQXuyXvvvatm62OPPap1qqGdNGXuKpMunRD9PD5Zfi9IG/wsIGYO88K9jz6XhKkcdw6YgQyn1u6UPk4+J8G7151nv+jyMsnlPnx0mENbgYXF5xXZL0GEDyKCLKdblDOxIKOsicw/WCfRnBHThE6sBnw8K1DJkvSTI6AHDzICu9PIGuJ0wxIgU+IUJwKShTgzoW5TN6/b5Yuf+dShNEmTu3qOMhVBNsPKErTxRcH7y9By8Ynu8uUZjAczx4udgpWviPg1V+QjUyhbodJqxbZOs1rdtgjONbdc0iQrjI3kxcni39TAzro8O1eX5m1zxcfF3T48wUTZFGVT72QPLpiCd2Re+c59fC+Ctwvcp2AellNa+GmqUnonqXFZLHnwrjPKviu/0mpXh40eP2Id/d1Wqbfa2OhBwSFUEWSqwpJzwzKwMejBQDcbGT3oQfzWhC0ouFeUgfcPDPmA0+6OUZGx2UVRTawYmFTscyY1wbmh+fG5MX6vyhAcl8G01BRmjxBkPvn49zY9NWnDgwMpyOI76XKtrHMCdR7mi8MyeNoxVRffJ9iC2QNlAbuIYpvMUCJBaVIBV/VzMuwY6CH4tzOspaEllxUgyBEIufaF+QV78/U37YMPfpUqZ2zKkIh1mrBc5VP2LZ52wj+bDXRfwGrmpYZkf1unnTh42A4ODNtQb58mW9mTt6Zv26Url3Tobu02rNhascP3Hbenzjxr3YO9+rykmtjTo8x7cuq2KkaunfeAYN36yob2e1tbh97DW2++aW+//RMP3mtowTjVUXh3SkYCu27i2w6bcNX0V+KAiirG3XOSF2/O1zK//iN4C/aTDn3JDZWrJesb6LeXXn7Z7sdQYndbLjuSby0UpMny7rtc75Y99thjyr7zvb+YEM9XUUHWiIM6JjF5jsLRB58SzzvPzIiIzw2TQiBzcBnn2vEkwQ7g20mfIOzTeJy8+VIj526YN1ECXCsCbiyQaHDGCcPPY9hG0IkwX6fOSDdCJbM3eUIuMRgnUeLoAMHdBDdsmhk4+cjwtVWOIWCT7a1VZaBXL5+zpblpGReAAwvzTsFbOWhOTMsXbWKEfEH0/s/AJtHNlyZyghqC4qRNIm1Kl1LVY8iuK63WUm+3Ylu7bdO0pdyWqTO8eDj5Xgby/+C7K4uIMC0qeG9vrJptM3gu8ZSkthYj8GlzZhlLZNdN84X4XGJxZ5s5QSn7g3cGnSTKn4/Fe/BmOKdebbU2+LNkoFsb1jc6bA+fftIGRodtbnHBlhcXRQM8dvy4sGngCDYtDU6CFxkJzA/W4ODAgB0aP2w9fb2SPFDjDqenNmdlaG063J9hjKwXH4pwbndwhWnqajKXpv46hrDLLmWa1PPYQ+fPf2a3Jm7ayfvuk57K8pIP6wDFsHFjci4fpMOghPUczC1+znWowV8uC6vm9/mKKcoY8JAQXMrYaIQCrUQQ5/0tLi1qWIdMs6OjSxOXwB48N2sJyuAPfvBDW6EnxDzE6rqybqAH9kq2N6OSjEZl4nsrCUt6NH1tHfbQ0RP24LETNtjRY7uNbVteXbFrt27YpZvXbH5lwXapaoEDK0XrGx605756xp54+km9T8xgFpaXxBjq7ulWlU0jmEOaPVwpo+NO36FDDkSfnztn3/72t2WJtrHesFXgsEREkLV2gn7ye9fXZ6KoSs7aE8F4nz6YZu72nnDtPYlL7EkCu3o2bvqh4b9qydo62+2555+zhx55RFrsiJfxPsI8eGLC5Qm4x7jtcK8yhCDFO1WpibNPzBHbKTWkfSLdE2GxTSJo8nd+MjGyKJdFajJBCN5kdCWyl0RY92aLHwLKkJOjDc8Z009eWlMKeLnAY6PpEk3LYLxEtsJjWPRaJNIPd82OoBbyxiRdu8sgClBBc9goH8j7e3r1MyiR7pTtU5/iFduubawu2MT1izY3DQZM4E50wT3YfWD4qaGYxta/MPP+MqbhF2DeCt67BUmjRvBWhcHEF429lBkwRq4mJlg1MqnVmpUwfWZiTRzZuruBqwTyC3HGyK5tra/a0sKsLcxM2tb6iu0SvBNE5BRJLXfPPhPrJsuoFci/OHg3ed2JVpbDuFnornuR2CZpdF2a3jiFIIMZRgtSkNy07uF+O/XkY3bi1P0aQUZga2ZqWgwS8MP7Tt5nY2PjGlgC6qISZC2BMV65dEWLHLuyQQSo+JkGWKpWkrRsOmrYDI1tQR/g3uHME+PhYre0gC6xbp0yq/VOs4nNnxr+BO+PPvpQ/OXD406Dc2or9E0Xpgo9EtYmGCfZV7hDgX3yh/XM9zh8qCIYKOL7QED8DG0TfldNyMXFDAdnY/M9MHu+Lxplb49osQ7DrGu1C3tHQ6PWZtev3rB/+7fv2oULl/QZKPjtoFfjMEmGe1PCe2mW+EVplCxBbazXkc4+e+z4fXZoYNhKO2aLc/M2szRvE7PTNrU8Zy21srJumBnwouvtdXv08Uft9PPPKg6QYWPUQBDn+rlf3Du+OKx2tjwxhGKJyTmQ1ltv/VhQBNx0Dp51aSMF48QTzbsFbxIhEgbvszY9W4Mi6/GpRVPKUfVGQhiZN397Q97fTwXD6nrdnnr6KXv2zPOCnVfQm1ng8CzY6OioDQz02TvvvGMff/yxqkNkY3l+7k/Ernwwj/5gNLADsVDD8rHn/0xbNfDuyC5Z9Hyg+hkNjBBEScJS0KfgdhMYuMGUeJzWNHO0JZI6mvQBEutEo/UtnO6rzldMmA+LLEoLBdgkSeuuPoy1A3VAW/SJraDvyQk8jd9KeAplNTURSlar1zIYB6lP3pcynmrVGuKcU1i1GMMg8IUbGys2c+uGzUzelLogOLBMAZJEU34BqKz1caUkgXq38O3ae1/ABkz8qzujuwdv10cWZMKp3lJS4BacQiCHG60xXWESto2+NwdnW7ttADJjwqvA4m1HSnw3LTC5s/MQTIhlRrw0nwvewEUh4HyX4B1MkqSP5QvJ32dg3RkPOD3GG5TN6UoFcIKftIkoXX2DYMZQRe8irQWn5JVt/MQxGzh4QEL3wwdG7J7jxwWTsNiFna6uWH/fgI2NHRJDBEXLEEzbXFu32xO3bHpmRu8fdbc2hm2qrUoC5DyffFGlKw/e3cDZBt0RXzM0R2GvYA6giUGs+RpbzlQKGChJd165esV+/rP3lTmOjY7ouVyh0EfuVUlqPsKHMvRndU33GN63eOYE3/l5XTP3CwU9FBBD73tujpF3h4tkBlGv2zRN0akpVaTgq+ja0CTlfXjfZdcOHDio55iemtGwDkwY9FzqrW32zjvv2rvvvKemHwnYKj0SBXEkVpO+CTOSaUhPDb20tINGy+Ff3SlYb7lmfR1dkocluGI5vGENYdzbRSC9stXbfG+SrT7/lTPSA4ENBNgRWuYsKColslfuA5l2b3efKgs49BhLYEH3h08+sTdef1NY+frapgtsqb/jzVYmLvcG7+B4+7rkK/o9ysJzU5msXfdC9bUhnDzh3QyWKRkSqQAVh7JiFDTSE/fda6fPPGd9/f0a1AH+WVhaUuKBAQf3ASNlrvPQoUOe8O7uSsvFpUTIxzwRFQzMH7j9G968DMZJFrxZNBGg9YZyvpIE7wjqPAl82BDLCUlKwRr4/201pB6GhkLgzyxyjRXXnaIUo/GUQ+IrpoYRbx6dgsDzgscazJOwewpGSlxnnnPLB+LMCsSyXGOAoA5uyfepFgjgNJq5sSpN0QDZWrPlhVmbmrhmWxgz7JCN0qAt2E66yfthk8hCInTHqZhVLPsdT78oRU9B0fNAt2cim+MYrFdrVq/UlI1z0QzmtOLjmAipBCFYGLiqF8BU22rWAjVsBwstb37wecPzFp+ag4FCanvL5mcmbWF2UgM7Er9qMgD3LPgmXphTDUwHcmyMZvD2xaxGd6YBEfi9FwHC6lNQ52Ai45ZzPIJUcGYlQrZhHV2d9uxXztjJR07ZTtHtunhq8Fr8JIEQAvPl/hK0h4eHlc0SxIFHeO8SsZdi35oCVFAotRGTsJqMPXDNkWA+Q11MGvpEL7+vREMBp1UJSlJ00SHg973Fbk7ctPffe1sSCw/ef1KJhyzO1tblKs9+iIGaUBPk/oS8K9fCNdCgZB3fuoWS4JoCNO+JnwmSTMkN/w4VOq7zypUr4pCzdxnNZviIQRZ4xrwGg0oD/UM69CdvTeoAZMV98odP7EdvvuVekLtmq7IvbLqVy5+BwR0Jg7lERazx+JvPowQcs+PTvxXZxiFKhRZ9YhslZTwOt2K5qAGoV77xqj135nnb3m3YwtKCIC/2KYcZ1wuLDViEaiL2NO+ZRIbtxWf0zjvv2Sef/NFWlpkWde47bBmCra47nLyS1V9+PTusmqiR6T0rrsAqEkHAYdmA+xzm84Ef9e6oHgWzIIiGRV/F7rnvHvuzV79uhVLRFpYWtRaZ6uX65xZmMwmDYBjR4NYcRlKr5PWiMSmIBOrytkSX9X2eR2wTJiwjNQ/sJ4Iii01wRqHp2s6G7O3r15OEoE4syKAqsSCAWmg8sOhjwCBUtPr6fdotIA81IxOWRpatbC5BI9F9zePfXF9k7sHlzP+cn8WkZjZ11thS95cSEsiETejZfsKubMe2Npbt1rXLtjQ7acVd1/bWlHwiwNw1eDtPLvvKB/B4/JfE7Dt/j5NcWQ02bSWVtm3lVqm5bW9tK0sQHpf+oPGtUpcyHmW63i5l4AxdaFIO7BLqFZtL8AtZrtuiLcxNCyYCOmEnRPc9f73RPMs2aW7UPbDAPZshyJUpgFOIqexM4kXse5d+RcsE6dei/vBvcWdLrDcPmF3d3Xbq0Yft6H0nbODAiI2OHVQWhAsNfFhwbjY4VSC3iHvOQAfrjIO7vx/YAdOEVn1e4o1vumUWqSNZMdg1v8dQDa8fQxG+oVy+AShFBwe9E3BUkoA0EKZSl81dKkkt7ne/+7VN3ZqwQ2OjKqfZ9EAUSEPEcEXAlOLeJzNiPqOwwCJI830ePzMzp8DF6wVUwvWClRLkQngqpCZ4Tr6H6zrr8tQDDyoQkrFev3ZdHGIy7vY6Y/o9glJe++737N1330vOV5b40g3b0sCLa96EO7u2QvRQ9kkA4wFLwkHgBmrSnIirv+r+SkEwNaq7ujvt8D3H7MnTT9uxE8es3tGmPhjYbsBHvBSBuq9vQIGNgwnsP6BUaJ5AKOfPX7Q33/iR/e53H2rUnzeutU+fS3h2Sj5zUGXAgRGzvP/RpEZCSVO/Jh3O4Q6U79HIYKTodF4SQLJvPv+D4wft1b/4Cxs/etjmFxdtYXnRdhu7goF431w/hymvyd+sRWip4ewj3aVyOYudkg9ZJyl1HfH4WeH+J74ibZOgrKipJ+duB4vUECx5t1Tz/NWqDQ4N6/ssEnU9czxgx4pKBo0wnjM2fnROIdMHVMLrxMg7hwEDNPws6DE8fz5ABy4UB00cDFxDaInzb66NhRA6Aa2Mwe/sKnhvbDKaWpZ2Aj9HYL9o8Lo3bJLGyuRNKxV2xDrxz2Jv6ZUF5YSX5bOQ/0igvivIkhuA8eC9Y9VSRZrjbVnmTdnOEIVDPpTyeDoKSqKka2+zal+PtdTqGncWtCOVxxTANa5MZgTyua0mLdn31uaa3GtiqDJ/6OT/vacpmV2vK8eJQuoJdzKSSOPH8GY5LCJ4p+akDhEy2SRIJYw/2UtxinD/UQg8eeoB6x4awG7Hhg4csCNHjtjw0JAgDBqBrB0OaEpUgj3BnTXhU5c+ug5XW4FY8gpIASRxs8QRJ8jBKhHWurCQGR909XSrtN9YW1MGzLoO8aDIfgnqZOhiMbVWbW5uxm7euGa1CkF0wRbm51QhDA8Oa60Fph2NR/6bkW/+5udk2GDaXHfw0aN85jMhK2dNhh4Q6zyYLEEXZB8EL5znlWnE8LA+J4Ifw0jLi0z4takSefPNt+z855+LsgmLDKVB/mjgRaa5IQ1L8efGDKFhk18TykAJ0vIjLSlgayYhtLs1RAe8ULWRAyN234MnbWR8zLp6Oq3egSSuByYOLu4dOuZQHFlRTEfHRCL3lwnR5aVlGxgYkbYNbjvfe+37ohVyQPG+lHFr4CZZ+N0leMfedd62Z2F6v3LranLn88FbZAFVIMDDKXgnyiDsmM6eLnvquWfs4cce80qu1KLhqOjVcZ94D3xBZ+X+HT58WHLVvO9oVvJ+OaSBstTYXvdpXr54XOGeh08reOczxgguESix1oqgDmXpwOhBPZ5gq6Ce08N17BynaH/OgEDyo+ziMuSEYfiQo5FDSerCKz4KH41JHs/ijTI9mp38d3DL41ryLBauUeUlbAQy0wpZEM0wtzDiNGR4B9gEUaql2Slh37a9YSWEnchac5OWe7LvXPDOB+S7fZZ/KqjvgVwo2dCsFnWuZm3VuoY1gu9NRQObRzIGHJIEaBYTN3twQLAJ+h2UjpT6rsTo7uVovMCkKSJ2Pz+rzHunsS4Hmygx9lcM+2GTPYcVEKLWk2s8y0YuKhECuYwTkv2ZArf/W5scmITgLUMGz9BkGpy67UwqvvDS1+yeB++32ZVFu37zprjZh8cP28n777eh4WGN+xPEWcwELQKUyuqESWttcw0Jl1ZuuMPhvmSzMzOqDjs6261Wb3PPxaQtz5rikHSnl5I+bxgZwsgT4wm9bPaDsO0t8OKSLa0gcvaZVUst1t/Xo2DO60BXjc3IHuGxBCm+IhgzpUlw5WdUFARy9hLCUryPMGNgv1BhRMLCHmGdR9LF93ktsG8OABT6gIp4PaiEvM/J21M2OzNrVy5fsx//+G0pKdL0JXgDw2nKLwelauISSYzQfc8p8vnddy9KIBP6Maqm9IeKKg1syTyb6qZd+h9PPPuU1Ts7rFKrWGtbTZ93VMVHp5oAACAASURBVOHRc/Ms06UMQj6Vz4XvU0HRpGQq9NLFy/Y//+c/q1IRQWLLZ0yaTVdnFnn8aO7GiEOKJ2k6XPFsCxk072xpPSaChZRPBbelacyi88BJQoA+mAjtGeizBx4+ZQ899oiqMlE84XMnxhvvg3vB63z66aeavKR5efyeY7I6w0xF/ZYkHeKYOC04j4Hqe3GtJx8/o7cSwZl/RykRuAt0tMDAIJ8PDY9kDReZarIRxZ8mW1jTVBFOOxwSbIKguUQA7unpdbnZ5PbNhai83/aOcXR3AxqJa+LvwOYDqww+t7NafMiI542Mm+9RMvJ6ruCGQXJJU2RsaE2HQtNqIHJUsMb6st26etlWFmZkExZ3ej9kkgW0PzlCf/ewvf/AzAdMVzFxJ24CnHDuUlUBnKEiFg7vkwpGQZ+m5W7BipRlowes0t6pslFNJ1+u2U2XHADuOraj4D0zOWFbm6tu/ZaaO3FA3u3K9xwynmYne7ak6ZNj4Hjm37Q+I3C7bKhvat6PNkJMkqbuPQGdYNDb32evfOPP7aW/+Ib1HxxRwLp04aLNTE/pIKI5d/joUevu60s0SDBtl9MUfqsGeouaRtlAVwNmQJsObRpfM9PTtrSIytuGMmSkR+X4nSSK9RkkhtTqMm7lThmkhOcxQ0NDGo+Pw4EG6oXzn2mYZ6CvR88reufubvY7vE70lNQr2t1VoOZ6OYioANgzZNmHDo2LuhhQQrjvEMgJ9gQCYBEgFe4NnxEwCxRYUd4wPKi4/Cj4MJk6cNLQ4LCapb/51W/t+9//gbI6MA4+N/1Ngyw1LQWdKXg7LTC+mmihN0t4fQ5l7quy79SM9gOa7zt2zGH5BIyMs8/bamPDVjdWJepEA5bnIGbENKlnojTpXHKaz0VaNHV3m8E4golJgvc//MM/yjWIGtDNyLetoaE8NxRvVsxNXZP4XgRv9c8EE/nez5LMhEIoeHNIpeCdWk/6b/WVkHut1+zUow/Z82e/4s1zsMJkEE21zNph3bAOqLp+/OMfK/F49tlnNHQWMSwo3JJCKJGtezM24OzCsVNPZ8JUsTEDMtHppuzOBw34t8rTnl41gAKP5smCx8hj0CIh4PP7LPDA+mLCDOyQDYGnXsgb+hlngjW8zPEmETeBn7mSV5OuqPJNWiXOyAjXbjVM12GpNNyvUroO4I0MHoBjYeFW1R+xYKDpwCMt4ARdteLOlt28etGmbl9XgCMD/qLAHZNb+SD3H8W5RfnLgeV7gneaoJQqG7RBNYCw+yJThe/K0AU0QLrjPsnJxioicTs8aLXuHhk1SIcmcduzQ1mqfbtagEvzM9I3WV9dtmIe3E9vKJ9x3y2Qaxsrs22+l3DZid5nONl4tp2c4rONXXRtk3wmQ8BBbRJFtbY2eQM+fvppO/HQAzZ08KBGjbc3t+zG9Wt25fJlp2AdPChIhcoqqgsuTYe5/pBFUbKjY7Kh4EQAo8TlC6chTA80XIbkcMkli2GmYGnlDudi1adszDRJSSOQDU5SwGuTicM2uHntql29dMEqlaIcjMB/YUvwxR7gK8SoHNemAtjJMnOuASyUIE7gwaWKwOawy5LWO9+DQ/7pp5+JNklGDTQCkcCrYuzPJnUYUIX4lN+OGoJk1X29A9pbv/zgV/bBB79U9ipcO0FwZIka1FGm7RCcJ91hz5ctkrSKveKiyhK+zZrVunWDDe4xTWk5H7XX7ennTtvZl16wRmHXpudn7PbULQU6AhrvJZJCPpuJidu6LwQ8DiniDsFdePFuwbo6e+3GjZv2rW/9q9T7CN5AoToYk05J+PB6YkIW3tzXsTdcr8QblBoCyU+Fx9ChYCFnofgMA/0jKNaRwFasXG+10fExO/PCV2RyDTsJl3kOY/oIi8vuohOV4s9//nM7f/683XvvPaK+cg8FiyQ42qcvEdXzkfkwaygcuu8xBe8IogGVOE2m5F3NIoHAwXynY7nITmBxMaobaT4bZjmVmBrRTRiPSjswbqQbMQrgpE4DQjrddUB4gyEgkvxJExm5mqg50wgxKhJnnOsKHJ3HSJxeFEX3ENT7QDi+VGFH+sGyvOwnZwWt4S2bvnVdGSlcb7TNcJrJZ6P5QHs3nDh7LADzF3x9aead6HSU95KeTJxUH+lFCbGkAE43m43pCZH4RVZFrqCzW3CK85HhxvtwE589wyrAFJVSizLviRuXbX1lyWg23U2IKzKPL3ofNEwD6nD6mA/4NIM3mGCzQVkJTJT1JQpW08fQDYi9udVRR0SragePHLZ7Tt1vPUMD1jvYb4fGx21geFgH/9LCvErO25OTcik5cuyY9fb1CUrB3YYsnIy41sZztVoRHRjRvVwIS5+tmqRNv09oXUw1StUyrc9oTkLfIosCP2dIjSYkk5s8nrVN47S3t9uuXb1iVy5fsrGDI2qqwjiBmhd7KqpCsuhgmwCXkHDEa4WWM8ELfjdfx48fz+ivsX6i50OQ5k8MAoW1Go8ja3eLLYyPeyQPCzZ8/vML9oPv/8CuXsVIwrFh9pGYWKlycXbgXl/bVIwoBmQm1emb7ohUMO4zxhpk4Pp34vFTSdJ/Ov2V56QiWGwt23pjwxaXFxWQqdwjJrhJs8sAE6j5ObGEQ0pTpMvYws3ZyuKaTU3P2Btv/sguX77mCqfytPTq3ns+nn07GcKDdySpkbQGo0RVl4/YZjFDzDLFvERtVfBOkAruTCU3U9acTKVoB4+O2yuvvmojoyM2OQk0ua0eW//QsJpD09NeXQGf8N4I4Lz35557zo4dP5Kx8HQ/GMgpwGbxipDr5jMqPPDkWbFNApvm7QUdhQ9IWaxodT5jjws1AyCB2/FhRrAUFS8Z/kIvDDYKj8lgGWGvu7a04toN+dfjddETVvaTsnauKw+7OD8UHNIHgnjtGOnnuWLx82/xPVP2UGxx8XodOLwheNNFt1VD55qsYHdny3Y219TIm5u6Zdub62KcOFh2ZwaupbAPP2sGOQLYFwfvOJzi8XsOhEzFD9VDbwRqoaSyNahLZO+UU8K8ycBLZav39VtrRyegSxokqVipwvguh5enT2QKlWLBlhfmbOLGFdmhEdTh6uYPqfj3n8TwNUbs2bcw73zwTi708NTJxHRI8ndilzhv1isrsjZgHX7WUffJwUeeetzOvPw1K7a12o1bE1p3I8PDEuzvpEFZKtvU5G27cOGi1s34kSM2cuCAsmcajU0rsKKyFw1w4FnJnALa3GmduUeoM0l8o6vM0wEAS4m1ylriUVDd0EhhH6iyREFu2jP33r5eQSWXPj9v7W11OfrsbLuCJuuUP7F3CLQxgBaZZDTo2dRAKexBfkYQz1ukxWQmnzuPYX8BmZBth4AR10YABFbh68bNCQVtWBrd3b3iSH//379vs3MIcQWtLnlWEtzS+Gmo3OSJDMoKU/CWUW+C0JArVj8jBe9q0msnWw17tIGhIXvxlZfs0WeesLXtDVvZWLO2Dtf1iD808oKRwYEDj599D8wQkBIHVLXcqh7G1WvX7F+/81378He/V/B2X0sXqpOeUQreSnLC43KfYigHugI3cF6y2IukNWwCJVzFAZWmL0W9pVrEv1NN64oVKyVJOTxz5nl79PHHsm6+T+duWhtOUJ3tWdxkDWCX9pvf/MYefPBBu+/kCfc3LVdcbrvoeDkJKJ97pvsO28QBcR/DjMVDgAhPPOGpxaJKSU2pFT0jj26+N4jcB1NZsGhsZYm880FHRiEWCTKbSWckKH3OMqkmadnmQFBUBBHAQ+Nb2XQK4lxjUKa4njgM8upb8rzc9INFFQYBj6EW6T3Q9Fix1gq4Wtl2kubHratXbXV5wYp0kxWEm1NYGYwClzSXkt4BmezLvO/Ai++Szkamq+CeTIq1URLI4sE8ZTxaSL7YRGmqtFrnwJC190A7gnLnQzSqNRTo3QqNASQMvBnUATZZWZwTh1zF8b7DKMP87tLUzrDQcGGSU4lzX5tf3ssANqmVy2pkudVZU14TkTe0ITRRijVZS0llJjKZTz3/rH3zv/6tjRw5pE0Ozjs/M6sgi97FwMCgdXZ3CaojQyX7JPAdPnLEevsxPKj4cE3Svp6cnLKpSR9oYY1QopOta12LdbKi4Mea4+cK0CQLbKCdnURlmxfkQCNRDdIa4/RAWT5BjATB7ZvXbVvu8ZsaQEFrPCaAee7ANYUTJ4YF6zMwbz4/ri0ogexL9hyPDSyf62NPEOicUteXOdDzvDAywL+Du37lylW7cvmq+iGwrXD2mZ9bkHs8BxqrjNvfzLpD7+buw2RaG1JZBH5MhhsEaRqWMjJIGTgYeJI/IIk4fPSwPXH6KXvoices0lGztQZuROvan1orKR5pPmN+3hhMAvYENuFAA3ri89O+3mjY6IhrgP/z//sv9sYbP1Ltt77pSSDnT5NB11RFjUZkVPx83pF5U6WqF5OzQNyP77u8B/DKjnw7qWalRc9wIHMLbTW758GT9siTj8kboVZ3/v76+mbmF8vhxHUjW8z7f/3113Uvyb5hVWnoUIJgDaEHeRhaLL+HnnlR2zUfeIKbzfdZKJXWurAmBWnp17q3WsAQsRCjLPShENcQzmcbylRFfC+piRTNCcpP4WXq5DsfN+ucJwoZHyg4O+4gakbsbCu7ohRRkyF9RUNTWTgMDUpiuQKxYeCto1bWLo1jDl4/6Tessb1pZbznOHG3t2zq9oQtzs/YbmPDh3XuFrwT1LD/82tmrM3U/E9mr7rKpqmBvx0P2Z7VJupdMif2RokH7xgkKJSr1tE3aF39g1YsARdhk7brrAGN+/t4szLvUotcdKZu31DmrQYN9XJi0KRF4esi2CTpb79S/1IynyYsi6pmXIiqCQulDS6PQ3wLzWqligyGeQ6Gcqq1qqoUZBPY8DWMMwicra326DNP2st/+U0bOnzQijQSadjyecBQWsFlfVGUyV70t0slu3H9up0/dy5NG44KD4cqyMSp2AQtaHRvSsKVTFXiR4n5gXkCnGx6KQQ9935c1ffo9ZDpg2kD6+A+BEccOptn8t0aXmMqlIrt5vXrgnW6u6C9rQla0Yi3vAldizugv6AI8n1+DszBIUXAwlTC8e118dvB7RG7Ys17U9a1+On5ODPDEzA/FCrCW//46R/tvfd+ateuXXfICEGmbXjuDXlXOozps5iRJKjBJyOSpuZNHuoTNKb174mBT1E7BqxpWWXebm8n3Dt4/a1VGx07YA8/8bidePB+K7e3ygYN5ccYOgriA5+Lmw/g/rOQyQaox9DWpkN2+va0JKv53H7205/bL37xK/W2oAM7Ww2qI+uaiiL0TqI2zMtWJ/nl1AcjePv+iqoyFrwPHZF8ABmpPwOhoFj2GQrojqzRWqudeOh+e/rsc9bSytQq/ga71tXeZZ3tzjKimgL242oefvhhO3fuMwVwDuFXX31VlFEORXoyK6tQJpsqq8Q5wSZRXgRjRMEu8atZNO2dXTY0NKwPiMXO1Yc2Mb8bnNoMCuCmoXSXTtAQiI8gT+AU1SXh08HZ9hIlv/GbDcoI/HFtgYXns5BY/Fx7wDwsaGUru65VTNhhUYuKKFMJh4PW1lY0dQheZztbiUY3aY3NFdHq7ha8lajum6LcD3/EobI/eN/tcdljwv5MKWxyLongndDk2Eg+1g1E0mLFStW6B0asq3fABasQ3gGvJLzmD8SdbR1S62tLNn3rhq0Bm0SJvM/7b381sWcD5ydPVT561h18bR6rpjLBhc3LgYq/JoGGhS7oi/E7fE2ZJ+Ax0K6K1tFaE+3q5MMP2Yt/8ar1HBiylU0X46c87ZS4FNzgkg4oMH46/Xx0sIfIsKenphXMwKrJetgUTF2WSlXRB5XVkGAkITVwSdZKve5MKdYGQZxAyqAOAYo90tXZYX30ftraBbm5ubBr2VMSE3Axtb5y6YLVW6vCwcFEyZLZsJFxBUQQA2t8XiRJwBzsu3PnztnU1IyNj49rjJp9xrXwN4099iBrnWvkPhHowiqNISaSIALiH//4R/v1r38jz0pRAZlCZPpWvpX0oNxZimCdfeUc/mINBFTiAd7XlCpB6ewnGYTAu2lWBiW07BOXtWS82z/Ur+GrA4fHbGlzzUq1qg309wnyYd/y/nkf7GdeE7qj79uy3k/otvCYna0dm52eV1Xy+48/trfeekca6jBQVEUIt/Ysw4WqorJ36YhItPReYo8JtgQaaZrQBAfc1zIwiVMilThubsktqKetQ7aKrIGdUkGSt0+cPW3tg722TgKI/ML6hmSNuVfErsuXL6sxzf0FSvnJT35ily5dUvZ99OjRjBRCpo9uuB/UHjs1pJPBHalxGUMyHtTWrK29UxQqFgqkeQ2FJN51BGA+hOjUapIN8aoE4AePNbioaEsEXh2YdATwaCwqc07c3Mjo40DJf+DB4+Z7UZZ60GiKyevGVypymCHIeXbuRskEuNg8BG8og43NVTEwZqdv28bKogZ49orXpEolcxbJrfk8lSoFt/2BO64vvynyQZEJw4xjGh46uSEehxfDFzJpE7OBKq3WM3BAwRuZATJysH25vacBGPcWbAjTW1tesNsT12xlaT55djahoQzr248L7puwzA6nlIarYUk8Tq4kmgZVprxrLTiBEJhrdWUqDZrh0CFbXUcbJQ0CdxuO7q2tuubxe++xb/63/2L3PnLKEAWWLjaaHcmJhDUmyKjoE4oVKQK6tgsbbm1lRbg3VRtrrqurR+p6zvbxDExGub6okl4FuOi2KJi8D16LhiPPcxsu9uyMqoLRg2OCbXhNmtorSWMbSdu52Wk1LSVaBP9Xh0JN10+2xe8HFk0wYp9FZg7OSdbFoUwjk6Yca1Q4f6d7YfJ9Nj3viSDGHqHk5nkY+KBSQB+b4PDue+/ZuXPn1U+CzYVsguh0DeikeD+iM+RzARr0TwN59FiiAovkSdlopvjTDN4Z71nBG1gMeMyx7wrBu1SWExF0OsSmGGI5dM8Rm11Ztq2dhgK7GFSJ3hkEBBk/V3xgic8n4g4xRVo9Mu7Abadov//o9/bP//yvdvHiJTWoOYugCnpzMjkDac+mQZwc9q29GIqJCt7OnNHAYeL26zOgob6za/UyPgDdkqpYnVsUrXd8YMSG+/ul5V2sl621p93GHjhhbYM9tmoN2y7s2kBvn01PTir4Oo+/6WeJPMi1a1fVvOR9IRsbo/AMN9FP4PciLhZOPf3Cbnxo+Yw1moJ8mMAMmC4I19a4NSWX8w29E+rBMv4tTm2LB0X+RLasxqJG7pvj9sHljueDhx3PFXgrz+GTRo5Rx0LPsmoNFbgFlJp5aaSV6+EaWZgEb+kAQ59LXX2mE6MDLUwYCAsj5u1NBfGpyZu2OHvbCuhd5+RgM5wsIIZ9AW5/UL5b9r0/894TvMmCRf1wMZzYOJrEJxDnMoRs0k3mGa3WPXDAugneLWCwBO6Csg/XsPIBEyiQlXKLrS0v2q2bVyQRi2hOvK/9gTvuQ1xHXGv+7+ZnAn3T3zEBkpFoNrJ8OFn01YoN9fTZQE+vFTYbtiij3HVl3UBcFD7AKjiwsJjb+nvsibPP2fGH7rdaN4bAuAS1q8G53diSQS8iTtABfVH7AANTd1SMZN1qhqYqcBcuu0S+XDkL2GFzY12zCTQe2Yzg30wS44pDUPZD0LEiMi+ycLLExQVoe9jLdVq39FTqOgigB07eumm3bt10Q+TdbQ3qMHLPhg3HHDG5CoUUqF1ZLsx3+T4qdIyGA9+gW8J74HsEd/7N48nk+UOQI2vn3vG77NOJydv20YcfyYJrbn4uS7oIamTbWJ/Jr1IUQT+/Oah0/+TDGwJszeQk1puj486EcoaJc7ipXMlIm30Nl/rlEOez4AAbGR22J597xo7ed4/tVkqyPrt+/ao+u4BE6CVEhkmiFYql7P1o7gpWoUIrVjWZ/Ztf/8Zee+37og0SvIFY6fsI807mEr6WZYnsApp5RcHcHucRElHLpGGTGia65RieVKo2MjBoAz19VtretZ5au50YHbfR/kFrR264tWTzWyvW0lO36mC3rZdNmk8PP/qInfv0U1VLrIVITH0vefLE/aZa4p6ePHlS16t5AebLUnWkz4Yhnci0oykSkAMLRGI9tbpI8d4E9HHsyCYjYOenvFyUqBlEI1OO7BoFsDy1jwuO16Z84zWiCRqcbQJ10J94LBuA18wHax4bgSeWm78mzhxO4yH74LXxImRQBw1gp0glwZkWJhs98wIPnp+asN0tpDTv3rDMDy3cDWL4ItikuR0cy47A6J+VmNuJV5ymXzPcOZw9fBTdO/2efVeqdesfGbP27j7B136fC/J90IGWxKAoKKsRvG9cteVFBP9ThpJVLI5/62BOF+uXELBWwuCTr2b2oGDm+EvrcxMGWqp4M5KMo6PLBrp6bLCz21q2d+T1twz/mSy1XLZauWRHxw6JZlVsr9mxhx+0/sMHbX5lSRVTF0yMvl7r6uuxenuHN7okJAV+uyHVPPBo+NCsWYKd49VV9VScr81BjWFtI/VbXFcD6h9BSEyUVvoGBVEPWWvg2cJ3+R+QlBVsa2PTFuYXdVABZTAiz2Mmrl+zTz7+yLq7sGE7YFO3b9vCwnyGd/O5knCwiWOakH0YWt4EKNfmbreRkQN6DI8NiBMIiMfzHGD3NCdJcMjYwXgvX7mikXFYGGDA0sBJgk1AJzjOAJmQfasVsuMwEc1K+TbmA1lMU+rw4o+zirT+kqu6BnESsyR0amJUHrVIgjeHMQqJR48fs/ugfw73W2tnu1VqrTY5cVOHEdVTVONUJjQpSb4i846mLfdPjcuNTRkKLy2v2I/f+on99jcfao8DjcISkuop2HfSOvE96nBkUCAjPu3hdYMsJAw/Mm+gIaacq/jHFlqsrVZTInKgd9CODR+0U4eP2cG+QU0LcyhNry3YYsumFfs6FLxn15fswYce1DojQEfc5R6KatrpBxbr9Ze//KV9+OGHdubMGTty5KhciPjwg96o4D1276MK3pFp8+YiG+aBkMxb666R7JiyE+Dyj4+gHJkYmTnlWTyX4A42bqJlEbzjBnERbDBlC9vbNs9GKKBl0OSHc8P0AcZhkho7PJ4gzs+jlIhr4YYEjCNeuHQbmNB0xUGuZW3DpS99THBXk3PMAqFLgTLcyvKCTU9cs43VRV/de3R/05xtimz7A3c+OOcD892C9v7HBjXRs+6krZpl21pzmT0TI82SrLQWq9TabGjsiLV39mr8n82oyyMzShmEl73N4H375lVbWYY94VVUfH77q4cvqyZ035P+uEJ90gH3QA9GSClNR55mcMPK4N4tZeuvddihoQOaKptbnBf3lSDQVa/bwZERcbq7Bwfs5LNP2ZFHH7TGTkNONRojX0CgqEVw3vAo1Uav4ItwBaeSAMYgsJGBcfjLkLetw1priCCV9Z6DuSAKIGU9HpjTM4IgIisG9pAGdQ0Dj20Fc++ftEi/medz3rhXOMA2169dsV+8947Va1UZzpKt5x2k2Kw8P2uR9R8ehXz+cpTp6tImD5sv9gPJCzh3cJ75m/8mwPFc/Htmdla46aeffWbLK6saCgHfZmhF/aSiT1G6zDPNbBrF/m/2LdmvZArSabznvie54qCEBoVV2WOOzy3hMbGJPOtW9QUDo1xWP+DxJx+3kw89YMVa2crtsIrabGvDYRHWKcEsICTeF1xvKin2MwdYGFPwfitMHm427PKlK/ad7/ybXb82Ibzbs9XEngMVEGLg/puiC/JesBBMX3nYhBjHjEe+wnXRtCTsBt4Nm2tn29rKVRvu6rNDvYP2wMEjds/omHW3d1gdKmBri83trtl6rWjzu5t2c37KRsYOWHtnh4J1zMVEfGD/8b47OtoErTF5Sb+DAL7VwF3etdtjzRRGjj+0K1fkStnqsjOjC+5j6ARgaFQsJi+DS67bjeJbV6coSJx84mE3XK9BRrYtRf2MD0Tj8csryoi8GQQsYgn6WMkWXWTaPgLqgSTgkz20RZnq+sLnd4BhaDrx3/xu/isUuCh7KQ9jaCW46bw/yrE4ONbXVjRpSaNCstgtZrdvXrH5GUj2MGJ8cTsk7fBFiLnvWQT7ovF+zPuOYH1HpPcu/h3BO0ERHrxT5k3eoamwksa+B0YPWUcX2Zej5mxIVxVslv0UFuCQG6tLNnnrhpzkobQpeGuUODV5knFwZCZZ5u0ptZMXE0Timt1Nvm9K0l1vHfMN8EnKZ2VnRek9lxu71tVat7GRERsc6Df0t+enp61aaLGxkQPS7u4c6LX6QI/1HzlovYcOWq2nS0NBLOaJW7fs+lXMc3ds9OCojY0fFv9arcg4uHTotWgUnuwUqlZPL/TAftdF3oW1siKHeDJuoAc+TyYofSO1W61G0kIQdHqsmB0lVDHxbHUOd6umeZ0NA0THCP9vf/kLW19flTPQ4uK8jWDB1u+vS+YFldZdWGigM4zhlFSvNreT/oWzEsIuK5xzWFNcX3DG0f7gOc9f+FzyqDBIuM7NREtsQp0NsU3oSQEbcMDzhzk0rTegJHnVxlCLZycZRCaqai7rTkJj2muaqkwDWRpmYRoYzBsneJ9UrbW12ldffMFOPfKQtVRLVoI5gz0hFOLNjTSz4dVxZJl8FnzuVOTcD6amA/enUqhX63bh4kX77r+9Zrcmpvx9qYJoUSNZ/P3UrNTADhLXYqOVfROlr4xBlSiQ2utpIQsSktgW06KwadAaMmtBftqK1t5SstHufjs5fsTuP36v9aPB3tclrHujWrDNatHmtlasra9TE5hcAVRX+igEZTXCuxhKcnVF1sAPX3/dLl+6JFu1h8jYE0zGe9DBcuzh53ItZseAPBOv6o2TwrOgoWNRYlGaquGn0r6Z3QpTlFuIO3MHRzumK+cXFxT4mO4KJxLHoz3w8sGEGSs3jUDCGwhckEDNNeWZ1XGy8vtZs1S6Fm70wPeaTU/KXKfaBFc2miO+IJ8o6gAAIABJREFUMInNzj4hIyPDQqN3fXXBZqcnbHUF4Z5dww6LhV0U2d+xQa8w42N0s1bHA+/uUxnB8I6YnVtI+Q0T//ZSNZkBJ1lOsggokWxUMkDYJtXWDvHYxf4Jrqq/QXdfr/gQwurKok1PTtjK0oI1NjcEPbAZAuO+WzXxpXh3UEFTs5KGTxxyalqGoTKbmqCFPjG2ZKWyHRoYsqMjo1aDxra2Yb0dnXKjQbhoA9nNnnarDfVZo162raIp46ZhyLPOTN6ymZlZ2WQNjYxYb0+PgiLBkIBA1cdnxKIHJqNBJ+9BTHvhaZNo7GyL2re2uiKtEv54wxPJ2KWUeNDwhqHhaxaclc8YvByJBV4HJyBG5cHw//iHj+3qlct26OABa0OWNglaBesKWWLWZ8w7sJ41S5FYJDwOFUMmOsk2aZZiicbj2Og0S5ksBXL65a8+sJ///Bc2M4vxBL0cDjinX3oz0o15NcEslxwCd5OS69TA1Mjb5z7TzEBVv2aThdn9FNbtf4DFCOJcAzzoKgMrCtAtUs2jWfnXf/M3kvflRI9DiKoHWIU9izCTHOE3N/VZ8Jk4NdLpmbwHvi8kAIf5pVUxTN5953378MOPEqOEgSuMZBrCu/XeNW0Zf8jCm8w27au8V2yqpIJNFjHGcX3ep/PYmdXVABqUwVJZ5sujfQN28ugxO3b4iHX2dVmh3mqNSoutl3ZsrbwrP1b1JiRxsSN4THz8NOvC+yXuTty+JZs3EoW//qu/ssH+AZuauq0kAoJu4d7HzyrqRPBzOAPuZtH1Sro6rVZrz9gbgSnDHcbLL4I9GhAhVRo3JAj3NI1k9qqMekeO2DHUo65x2vQx0RnfC44lixWtBmRO5T+ZXCYClgmd8Ji6jOeLYO3YuDet4jmjackmh04Wr+nuGA7hMBm306BBMi3ta7JvMnNlxWBiGr5McpN7grev/v9s8PbGpKv0NYNlGj2PBUZQVlrAYnJ973pbh/UPH7Rya1vKqpzOxc/ET9YYuFu8wWPFiPj2rRs2Oz1lja0NZatR8cQBE4E8Xz3ENcVnmTUr81SrJAPqm4KMvJkjqN9BtsVGJyPfLVhvrW4HuvtsuKtHi//AwKAN9vdJFXFpa93aR/pt+ORxKw902ezasuABsjUGHDAURhUQf0tgFfBOxM8YntE6k2yrQ3eoSkJV5X2u0DfZbkiThBF6DhrpnMzOarISx3gabExqsv7UNNLwWl2JhCinas678BS/g8gV9wVmBQ7nVy5flKsOk5ZsepKDcNFxU4iGghNwAvsjBJk0iJa8DzEt4HHI1SImBTuF6+/u6pVOBpN5n577TH6PSX5EOLfszNJEaTN4u+FCKATSLMzrWEvbRLIMTQ60B++o9Dx4N5MLH26Rx2RyRFIgl94QEq/IQ5PYeUV36pFT9sorX5dbPI1iN/Ct2Or6qpImZ5QxxerzG+HtyX71gN2qz0mHKPEEGLQFE4SqWCbf+fZ39Tf7nQcJ10fXiL9pQKfg7RCKp0/Zes6CN3sq9mCz8gjoVlo3if6qpiYBPCUkZOQdpYqN9PTbOGYYIyOSdqj1dtpOrWyb9aJ1DbkIGVk3/O3wHAgtKe4tzUqquJ/97Gf2/k9/aidP3GsvnP2q2Dr0TmSDRubNCcei1Lx88qKkUUJGwonIaHlkszHAQ2kItgAFS91cOVc4hheTUvGhuJeiNyXVcEkaCtnPU0Ych4ieLwX14I4rUOfUwfhvFjglaHDNYzghOrjNbrXLuoZ2Q2T2ra0+bBSLJt+o1U1FmKqARCPZ96StLC168Pa2vMMnWfCOPJpl6quiydDen2PvHYq6A1aJIZf9wTs5IisghoCOTIjhgFasrb3LevuHrbXeLkYFnxfBiUqHe+vOMWzMhnw7CahzM0wcwmNeziqOfAd+f/C+W+bN9+J3mhtBULsL90Rlkz4GrTXhhwWrsunhdmNTVyxbT63NRvr77Z7xw3b88BEJGS3hIt/TZaP3H7facJ9VOtuspVy06dmZjPPb1dktTJgNhq4JQS4agCGLwOcgg92t7cwmTxmVZHPVZtIaJlDDYgnXKOfkbtk25g2Li2qOUemAw4abtzLNJKAfHq1k3h/+7jfKvMfHDiq7Z8OyTrlWvsDW2X9k0hwIESD4HhubgEcgrFaqaZS+KLhEPpVLy9InIXjDJmFymIC1tgGry3XLUd2LXoYH8LAzc3nXPcE7Dd7dEbxzDCe0ddTQTI1qcbwTxi3oRH/ciCH+6DGlgnV0ddj995+0Z06ftvvuPaGAzvASeDxBnntNIhZc9t6eXlUXNDLDSUfVUpL+1YE2t2gLcwvqZTCw9S/f+rZokUArJIpUF3wWPojkWif8zzHwFLxz+0wJiQwj0hBcDMmF5Z0YXG46IfiP+Yq0zqU2WChaFUuzYkV2cP0DfVJM7BzuF+Q3eHzMVhobmWb8ZsOVUB0WcghNxJBSSXxxILPvfve7NnV70l786gv24IOnxIJqbG9Z4Z5Hz+wGnhYUO0439ATI1tQRLfjYKn9EySNgM6WXpuCU4Sb1sQju0VwkaPpAQFNsakOke/+KAyO0GrgxeXohC50vz7Z9YlCvkeCWyLYJEBK9kpoYh5EbF3P9bEgujxLaGxmuXEhWxb+BEqKikB5NgkHAvdE2QRr2/yPtPZ/kupIsT4/UWmsBJDQIECAECUGAoCrZYrqnWsy3sTEb23+ud7q3dqdsq7tYVdQCBAmSACEIrZFaq0g59jt+/cXLJNjbuxtVaQlGhnjvCr/ux48fR+JzfGzEVmkZJmbGulqTiU6VOZX+DwdO8M5/GjZ5EQ6ePZeKXcjqb/e8WXylijYXWRI7hwXd2GKNLe1WWV0nVoXCRIlqeREFG4QwFhrk+lpRnmBxecGGnz21abzN1Dbt30u+/pTxDk8982SSQJXYQHkDnjaB8goY70h0MceU0JdXWD0c2sZm29nbZ7t3DllbZ4fVtDZZeXO9zW2u2HpVhe3YPWQDQztldOHNEjYz19CvqHRU9LdAhxxCTKAmml1Xqdzd+wR60QcPxkjqlJXOyMEAUuiDAWdvYGhpzIBRAloCe6RkG/yc74S5JL6xvOWAq8zu3r5tly5+Ya0tjbZ/7y5JpaqfIZ1xKivUn5IHxon6CW884IqDqAiiiolnLRW5xGsmeQeU4mySz+3GjZvq0J6y2J4D0l4FInOhN/1ER5ycmh6GW3KpodujtezCTSWZBIcAfd5BOlx4bLvx9tJyJBg4mL0RgxQlk5BXbV21tba1WEdnhx06dMgOH35JEBPjzX6eRFRLkX6zvosxIZ/GnCl6TPIc/AZCgqqJTejr6bP1FejDRRU14XkjfQvl2KVgYda4vG3YMDfcRCApgsgBx3I0ksyBYKGsOC7XArDcO8ZXkoQXA8VL6WEmwW2vhdxh5WJNwT4i0d3Y0SZ2zYkLZ8WwCXuHdx1OR9ClOTyARogGgaxpsPzhBx9Yd2e3nT9/3lqam60IAw7jHR6rJ03QFnCeLNPqqnyexAw+uLLBS4vyL9F3EByRVP0CDuE1bijXRJQPRos8XTpd5E4b3s81lLBA1wbns+J5wRwaDE8MRQFRhFUhsRnl+LE5hcUnkn7g4EH2J1xhYfC93KBkHpNioZPn4XyvqUpuY61ooyPP1HV9k1Mv6/mYQO/cAnA+Ds//x4z3dkOeJSQhYuV43sLcZbw9+cjuQB0RcSpYD40tbVbX0GqFisosFPaCHteekGyl2lMR5hWsvraaJIDduXPLnj15qgUVSaIfxwqlZ15kwLe/PtQFFSUknYjAFJ2d4JxgLXqSRzRxhXkEpQxWUaHcmqtrbSfdc/bsts6+Hmvs7rCW/m5bKmza6OSE1Tc26W90hsfYSrQotQhra2tXowTlN9a9MlisJEUpoY2D8Sa0JlRPuRdqEzjwkSdeXrbxsTF5uq0tzdZKJ/dkbMCRORAEvywsZCpwqjzGaaitFg7+w43rOiBbWmj24I2GWYdIsyJPC6sk9Evkbac2YFyrklgqj28Udq3nKqvlYX76+ef21VeXFWVIroLknBoH066NSBdnBRkJ7z0ZrcACNtDv5IlHE2E/tJPqniiB7opkxjs0dXQw43E7lz/ouqG4F63CkD6ABNHY3CAZWCJd7uXE8eM2ONCvwxWhu86ODkFeFB0x5owHezOieMZE7d4Krq/EZ5BgfvrkqWiLrU3tskGXLn1tv/+//1Wl9Dh6Opg3XXBrLakIMl/g4NGvM+90yPFIEbMK2xI1MhySWOOKjoAiU6RBBOlCVSVpANZyneoWXN+5sr7O6tuabGDvbjt17nXr6uyUYzCVIBA+G9YQ6xXbJ6LH0qIM+9z8vH38IZWj4yrc2bNnjy0XF62w8/BpqQpGAQwTWllZrUXFTcqzlZyqe8nuZSs17YLt6JL43W1hjrhHQ+a8aEV5wp4gkjFFKzi1quJ1AW/wtzh9/Dr8RjAAwrXXEuWwqkr4F58ZSc34/AjflRlOQjfCFlf8Xvi8wAwZmOAIKwkLKyJh3oKJOHhWit4AocxsZnrcpifHbA22i3lHmlSutVXQKQebZHSMbdbNYcNSpjsNoS+dKI9/gfFWIrQsdWwXfbNWUpF4lBjvmnrYGM5BdjYMCSrncBMtVFYUrKmxwbo62qy9rdU2N9bs+rVrdvPGD9m4aDPr/8nDSpWIJcJ3zgvJCVZtwcWT5819SXAqeWaCUdRCyos5RB9UU2KvaONwoSFxY1WN1SNQVV1jbUiDtjRb364ddu5XP7NdR162yZkZu3f3rjb14I4d+mF9oXcCq4TEHnNLazRK2TGoXAeQCBsYGCKKelhXdGzHI2Zs8XbAwfGiWacTao82bc2NlNi3ad3DRqHVltpzNTZovDhAMEgIneEdsxnn5zBKz21tdSmjtLIG9frlog6W0EOX3Gyl980Ed4eFEIJP3Ft7W7vofx99/LF99fVlW6J9nxqlbGivylhrvmFbbGQCU45jx1KNegX3xp3hkn9gvEPPZJvxznDv5IWHNx5dZpLiHmPo2t21YqU1tjRKGhenBiz7jfPnbM/uXZLKVbMICXO5yh77mTnFsLFOMNbMB0k7GDUYePY4iU9w9unJGVuX6FyVffbZ5+plyeEWBTjrGx6Rh5fNd+BMar+rlCHGI6hjyYAHQzcvGaDDyiMzOSCpMYOgEzzxSq8sragoyAmpq6pUIlPNGCSdWSEP/PS5123vnj1am8CaLtfrNEjWBowkUIPllRJF+suLX9rnn39ivb39dvbsaevq6rTC4EuvSVWQh4fN4IE0ymzVItcCL3hlo16H0QYykKaGe5bytlOVY3i30XvNYZOivILw2FzH2cOlwKFULVVbq8/LlwqHx65sM95HrpNE3puPkCjgjzDefJ5glpV1negMTiSF8ARCOcyNd6l3J5tLf8u6atCgeFEGHLVBYAdXp3fhpWBVaLmT8JFjvIXIs3WL5ClKL2CZuGlP2iY5+U033p6sZMHU1TWkJG6N1Te2WFUtiY5UMp60VzDeMpCSEaGKrdL6enpEXUMnhDCUgo7bd+9m0U94Ztu9jriJvPcdVXf514bnHYeSJ7Xcr3ED7r0N1VmH8mnBDYz5ptXQIZvw08qkcdLSCG+2Xk2I3/mrv7Ajr5+1supqW5ybs6ePHokixwYf2LlD3jhrDuXBxw8fihPd0Og9LqUe2FAvLxU6HMkuxhBeNutmbnpKLcOIdng9glbcJ4lIwnoSly2tLXoeqI0DYm6WYrFVwYytlLSL6ud1DBgsuOujo8+tu8sbDOBxg2NGpMjns+6CKCD4JUkosx+Xlhbl/UckS6/JS5e+sumZeXncwAHergw2het1iGWTEn9OkUv9lFI3mfC+t3L6UzFYalGodRx6H0ENVcejRAdNrJNQ4nMygOdugeeaZHSbVW1IpOc5rA1pcR87dkyeN/xvHCQOQqiERBnqjkPDgtnZrM0iTheHGlE+h6kfbN7At6O1w+prG8ROuXz5G/vg/Y8Fafm+Bxt2Bg3GW84F1NVUDY5aqkCjVBqf17OPaseo7fAIMkXmiTmlZGVWRu/GG3SACBcHpAZGFfz2KgTRCmoS3tDaai8fPWod7R0urlddlcEmOKjhdfN6HIDIJ9EL9cqVb3Sfe/bslhZKoXvPK5vC6hJ0gVcB1YnFWCo3p6zCLx5z5CeXSzdGlZAnAlzQKjLGXIhgFTxgeLIoAkLhKyuXUhsPnsMDUb/A6hrRhRhhJtBxoeWM6kUXcD6Tz6f5qKqtkFuscZoR0A0nd3SaiMIUDXyB7igspAplaxX2pvZWMTE+UN5CSyyaykqVS7N5KSLAGCOjOj01YUsLs9IIUeiYlG/8N4veMcP/L8Z7q/caxtu9Vw9fodG78cMzJFFDmE+yq76x2arrGh02gcop18K1NRrqa2RMYMxwL42Nddbb3W0DA/2iIP32//yf9tGnn7o3qKpU/4mE5RbfLO9tvwATlGHPed5KCiaVtjDwYbxZUSQvpd2gEHzTYRM4vTCL6KpeWa2mrn07B+3dv/wLO3r2tDjCGu6NTZuZnJSBAyPs6u1VLkbh/8amFRcXbXIKRT/HrtGdINnoSfQEbynaIRpwic8VQSwrvhHVSNsTIUBoagBNRWtqhMEhMD8zI+MK9k1lJpGPazCv2/3bt5S0pHqOZB0OisucOo+cNRqCaur9mpykiCS1HzY3JX6F5jOqedAiqaXAICkprf3obe+EWZOQC1pgmkdfl6VycBm0rFu6z66vvRLLJC1mT7yn2gIKcAL/1rxGIk8JSo+i2WcwhfC68U6JRODZo3X96quvWl9vrwS9cBSBUDHeyP1CiSRpibH2g8sPQWyBs3u8sxf3QdETex0YqbiA/fBI5tatu7Yw5zkA5pBiNW+gXGLIlCB9SvFKldPo72RRp3juaf1vocAmqWX1XXWdFxqVCzqqckgyckvVJJpRzRSJA/2dgq2XVQrXZy1ia4GfvXjMixJBPIg8kIxgX4tSWDDr6+2WUwCDCTuAsmSh/8DJTenXVjmjBMOH4Sb7HQNHG7Qw0oF7MzDBkw6jzn9HKCoRnOUlX5y1zmflIXzd3OhHYozvce1ar9yMHyaKBc7feG2NTikvh47noySeAQieOKdy6J7Io4GXnVpbsViiCQSLb6s+S6mqioljYRCOyauXdgbJiXWbnhy38bFhGUG0vsGiJUaYCotUw/j/03iHZ6tNlbLh4XHzREBAiHwpEVdXb61tHWKa4Imhr8GBjAfBmHWSMGlpEX4PY0YVbGtr1tfbY02NjfZ//e739uVXX2eVsSVvrdSEIg6W8AZi/sIb24KFp16W8ZyrSTi8JmgKLztr7OrdV0QfrPTmxBWbZg3wXtHDQAa1tsa6B/vs1XNn7cCRQ1ZdV+NJciIKONwpIUfilsjD+fcuPsbDNTsQPirYupJXroeDASGKZDPU1jeka6Nx9rpNjY9rfUQFcKglRjUkz1Puzfjz/bw2kmscIDgTd2/dsm+/+drW1orCu9mkcj7m52XEgQFY73ikfA5eufegdHkCh72cZvvs2XMZbqkBrm0qEReCUi6HkKok0/u8K1XuJ1ch7PPrxjoeL0xUJ0VgYK6QBhAMlhpweELPlQUxUPUNtdYDfbO9Q1RAJY3VdIU96CJaPFibim45DJCYp2tV0kwPAbtABJxI4aJV7P0gIahgcGVN2iYcyDSaeP7MpXS5Pe1twSY+LplDkuAP6ITerGproxWBhakNWj6ajPHh8BZsktYvbQW1zMq9CXNVTZVySnjdqAzimODoFaBNVtSochjcWo1gUnGjoouqqpQ/WbKGxno5Gp4HmZfSJeJdt+/ctoeP7vthMPTymU0lHRIJXhKwDcgx+uJTlRHyoknxK4peZJxyHlic5BEWlxJBvvg4IBy/hr7kEEwsdH5nXnlKfOY9+tgYYNJKFObw85CbjaQJhw8PDHng+EryYRjAzVID02CiMDhaLCQnBSl42MrzjoGjy1DlrdA21zQhGPLxsec2MzVh66vLog2qqi9pK2fGW3vjxdBJ3hDmoYhYLPm/h+yme4epIEl99ICa6tVnsbOr23bv2Wuzs/NKYrGIwBzJdut3JdGOe3EDfb3W39cnpbxHDx/ajZs37fvrN21ikogkbfaQA0jhs2ChIPuWdrvDINuUBsPzTnVEXli03XhLM8XbRwGTiFYowawKhZxwhmuhS0n+tV7UPirTGtparaapzsoq8YCi0bQ3AObBWMiwyIN0MS7sEwca/+ZAxkhGrYDGm+fxjlJVH5VvfB4JRzYYeCz3AP0Qb4jPJymG9enoaE8GySl5UNTYO4JbVlbt2rXv7ZvLX9niovfH9KjUGxgQgbJ5Femhm0+SHlyeSI/u7Ylai0dKcdH8/KIMNEqAKsDBsMPllsxpiEuVPMkfG++AT3I47/+D8Q7zLtVAMYRKnjcDzPWKeUFysh6cv1MdhDR2qzQe8F6QrDcEqbhn4E96erYiHIbm+PqquOB8DlWnOH3yrhcXVJTDwSoHpaZG/H08esYQTZniYtEa6xrlsT569Nj+7V//aM+fD+v1iuihS+aMtwywiwL52JVoNVn0ga1yQVk/2kqHWqR2k5KnPp0DyPNQOmQq/N+wazDaQJVqAYdBr6pWb4TXXntNglMYbFrChTMaUG/YRWwWTtbc/JwOA4S9RseG7enTJ1pPha69r0hVkDc6bQ+ZxTp5Jr4RCAU8UYkXG9Q+NzLe2y4gE36r9DTXxozXkTVlwqoqnCUirncKReIwCPZJJE/jsAicyYtmyLh7c2Ev4y+FfmyWiBQiARpGnt+hI4Bxx3NyI+06CizA/HujmktGX0p8iNfz/etWizhRwWx2ZkLGm0YGeFXO+Wah4olzMGUOzQv/kT/4fmy8c1VsyXN0r88pfxgW3i+aGv1Ey8pt/8GD9tqrp+z6jRv25MljGUHCeJoBkGSrrnI96eHnz9TVpaerR/eNhgLtsJ4Pj9nKaqrAy8LpgIFKXbTznkj+urd43Qk22W688weTjBcrW6ydBJUko83T9LDEa2HlES3UNtRZLe2jOtqsqqFWvacw/i4+VeeJJFG8SIxXCvpTjqOmNuGGTjclwUikARuFf7NBiAk41OFwx3oICmpEcIouWW9pH3iz4nXR+YItFUk2oCxkIDD8l774wj744H2xWTpSZ5xYi9HJKfTwo7KOcYrnoPPRvuy7b7+zSbBc4ACgAJKNWbGNVxM6PJAkT6EKyriX4K/tHuZPedxbsO4k8StMO3DflINx1T0nInBPdQ21YpUAiRSXFmXYOJwR0Tpx4pidOXNGmtQYJCi9osJqPFck+hVwiZQaGxv1OtcxcbaMCtKSnWqQnnu9FReXbXxkTMwd9Fw+/OBjm5yk1yUtHCE5uApqeN5a0YkJqWglp+GydQ27jU/dTrc4qhGxCArUVXmhofI6FXSFqrBCBRW4lWrOwOGjJHWhIFXMd955R5olMGZwkKNWINADbJH6eRaXNbbe69SZb2sbNKwet8nJcSs0Dx7U/TAoIXzDqaUTcAWeJQwNus44vzq44CG9GacSBoSbxXOL1+mCMd6Lbrwryj28jA7acWiE4Q3KYnC9g+PtyZAylS7PL3AKuWGKUMor1haFZ3tI5fhebDg8aDYqm4PNSbmz2j5RLg5jJklzhrfrIaAvprg24BZNTrlX7K2tUPG5amvFJSsuLYi1gRHylJFv9H/vEcne/GtK3rbDML6Y3NPJjLcKHjy529iE1rHrFh8/cdLeuPCmXf76K7t587o8HgwGvFtC+0ZKtgveKR0ersbHytQc9e69+zY9PWcriRdcwkK3Gu8XRQV5Y/4i2CT+HuF1BqNooXthDBBJHRQ+yfLChqm3zrZWcdKBpih+oMS6p7/Xjp96zQZ3D6nr+MpqUXNKoxA2++r6hk3PTHvzYLDy2lpram31UvfE7VZz4qkpzXsjtQzgilBF1cwi1QSgBwLuTXJ8xdtWkTwikV/GxhRjatVWlpcSzdQy2JEqSDxucj10wHn44KF9+snHWh979+0VD531K6hSjKhKRX7AIbBLWHNAliRguf6pmVn745/+bB99/IkiKlVHyph5eTvzGJ536OykvhqKeN14ez/KnzLe2414Qoczr5PcTThR8rTj2tVVyyuxweZhWVB0Qu2Eoikz6+xst/3796sSljnq6u6yhoY6sWyWl7xmhNdj1EN6gDEICWhsEbaJGo2FhSVBSsHK6OzotOaGJilWkqT86KNP1DFocQGYBmYRHbK8uE+qguGUJPbUBvs0yfNo527pFp8aDqeoUo2qxZJK7QnVjCF1uJICaIIBKx3+I0IG4wcyJo/DOmcNHzxwyC5cuGA93d1OE0xKqOF1h3YNNjQKeLCDoQvPnqGj0t27t60wePiUeN4qtwUTFQUPreAFGV0WN8Y7MuKBXXuixcNDnTr0hUy8bD4Pg+uvJfte6hQfiUg3SI4dxcPBeRecYgIjxOQ58E1uYH3NsXbxz1OoTPYZrDBwI76bMApDjocEPs+1MjBgnIRjDot4YpIN6tfrh4Qvxmq9ho0VWhaiSmLsl4sZ1k3ikh6QVDypA3uixglT3MYieZGh3u51u2PgB0sIacU4eejqLBPwMHITHJYY8zcuvGXvvPWWXb3yrX1/9YoVV5bVHQhjjQgVWtPNjQ3i1CIxinFhA3158ZJ99vkXNj09b2TfI9TOHz5bFvWW0ugSXvpTnncJ844S69y8I2xPOIgRo+p2Y8NaGhpsx2C/1dfX2gJRzWpRcA9ZeXofvvOrX9jugwdsZm7Wnj1/rk2N09HBRm5rV1SySsuw6anEgXYlu8Yml2vlAS0QNgOGSH0qa8gbVCqC8XUp8FIGVk2MhX17z0qSvhgaeVdlBa0dKQSmQjI+31v1rYv5gqd++eIXEhjav3+f1mUISkWE6jKoKGR6JSHrjr1ITcONm7fsgw8/sqfPUcsrJH1qrxqMMnd1h9F/pMRqIg/EvOUP4ww3h+mbAAAgAElEQVS3zTkX2x2N2NPci+cNnGUSet2BO/t+STRQCuGgz5Z5aTsGrLuzw06ePGkHDuzTPQ2Pjcq+YNCpnqwm2biMmuBCKpxzejDr3audYVO5AmTsVYwaYwRculJcs43VNetC7Ku61v785/ftvT/8Sfsdo18srmmcHFt2vaTIjShZLfXBpBWUjLePVSTqfXeKrplUTRUxFspdT0i4vwt1VVGjQFSOaNoKHH00XRDkqlJZPnRjGmOfPnVKTBHGAZMeRA4+N/J34W1j+Jkb1osc3sK6NTc1Sbv+/v17Vnjp9Dsqj+fG8GKcy+0Kfdw0Xw7vOwx8JBHcW3dYhUf0UgyedhgcMq8KPpKRDu9aBj951IFX81wkfUTvSwkg96DdoAFLOK3KJ5ob5b+5uYBjeH3oIgf9JqiNeOHZJKbMPl473ndEDHgIbGgSn4Ghe8FApamncOoDyUEyNzdps5MTtrq6bOWh9pV6f/5HjXd+s4iilOiH0eIsb7zLK2CZVLjXLVXFdRvcsdP++q//xk6dPGlff/WlXbnynUJ6xyJdHAhvh0XF/LDQuzq71USALit4LDOzC+o4H9SynzLe2w+gPPzzIs87O6SzKr1U1KGqyzI1aChDt6Ks3HraO6yvp9samupsaXnRZtUA2tS8taK6wvbs22vn33rLdu4esmpCycTCIOlHUqelrd36+we0MbQpVpEWXRK2r4rG1larb2y0clTbwPsfPFB5NonEvv5+6dbTCg2DwjipICxtMiKv4pJX7xaLrunDHCCchRscjBNvD4guB6FzpapcL3/5pV2+dMkOHTpog4ODXqUsJlUx0+7goHa8vFoOBw7Jo8dP7cr31+zRkyd+qKZKZnRLOLSJFryPJTzuxKgIRolYFO5NhvGOYoS8B56fzyyKTt6m/jt0u8N4i4ueml5rX3pHG8GFyCnX0dmmStDU+fNn7dRrr4kyyJ4bHR8T8wf4keKdttZ2RYTAXIwre5hxCMaZvM9EMOD9HHLsS10W0NJiUU0uOKzn5xbs0pdf2ZUr3/tnVNWKLkmPTgw4yV1Bn0kaVtom0Y0qOZE6HLPkpXvL2WGXSuA9YgIOcYiZ97BG62pqBEfiKC3Nz2vcauprrb6p3uobG6ynt0fMrhPHjmeOoTqOJXsUOb5g2ahwEOycBHxFRaJPz8tRAU+Hy17YeeTMZoYjNTQko70hGhoDFrBJxjzJ9aV0zQxaEHkCILBil7SkeIfQFVU0L7Rh4ILbHd55GOBgn0SVX7yWa+C9XCPCQDRJkGeUEpfB7y55+t7uKK4XwxfaFoGrB5zCxEDjYeFgpDVgifHinPOCLS4tiLaDV8M11FRCuau2TQR/1orqAzk1MWory4vqUJN2jE/6f8Dz3mq4vaSLg0rqbak/ZRxu0o7gRAcfrHYICo/y/Pk37Re//KV1d3baxc8/s1s/3FDCknZcUAK5blgAdZRbz8yoLyKJO9qBffvdd/b119/Y5NSsBPq9Gq9EEYzFWzIApe1egplK3X4yA56SOUqGixusJZJ5tuq8gkGgKwmqgt09NjQwIO9lfGpcet3rhXWrrqHiEcZStb187KidOntG4v3cf2dPj1QBYTWMj44Js5agWk2NuN1AJpQf8zz3Dc2PsaAAB7oW841SHx3UOexhSKj5CJRKUVWdPcIaU4OGhJGjNDg3694fhkaUOK1PGFZeWYwuRVWt546+/+5bzcvQ0E7bv29f5kWyvkRnKxZtjM48c3NSS6T6jmrRDz76xG7c/MGWlldEB6QIh8QrjRUwPFlyWdBIar5UWoIZh7nEHApq5FZAb/tBrXnNdW2S151rBSasN4qthIl7haHmqRoJhko7eOCAvfbqqzLOeDxwuJuaG5MUwLzNTM8oN4SRBybi78wHBjxyVFwlzwVkS8VyHEYZqWBlVQ08bt+6Yx9+8JHdv/9Qdkc9OZUg3vDy+GS8NZ+pPN7Tjcm7zkWUjgb4PswfdGqyHB2DkicexhtKMXka1i/YdGNTgw3t2WXNbS3W2tEm50DQSlnB2tvanB66uSF0I+YnGGR8p7otpabDjElUmzIPOGK8ptA2dGSTMmLccUIUPBiwPhI9CPjIYKVwkzfw397Zwr2PKJ1H5D0YJOEZe+jjgj1cWMAcUcLOsHETmbwjHgxlsIlNwt/5Hg8nXFMB/Ih/cfp7uMnJuiqjSaSgjvHg0okaFolPvFBXccNAE1m4pgnfz8nvxUKucxEytHw+EAUDLKZBOS2vGpVNpzzLBeRnbHJsRD0vYUu4rqbrRfxUdaVCsZxWdlo+bus9ve3GW5GJV2h54rhMhgX2A54kkfKBA/vtl7/4tR0+fFjZ/evXr9jI82fOSkkULtEwCxvW29OjsJ3FQnUgXsnFi5fs4sUvbTpVpYUgv0fVJd5vHjrxGfCbyLrbb2ecOPKfdZJXVj4pDYK1S3lus2BNNbW2e3DQ9u7aZXU1VTY2OmLPR5/ZYnHRyqqcekaPy6aWZjv/5gU7c/68DtOR0REZMuaop69XBTLrq+sqs2bRc8+sN5QBKarh+ql2xAtX1EZSTJ1vYEbMS42QcQeOam5t9c1F04KVVWX7oaVxaItBAJRYWytcnHJ8xyNd24R1tLTId3vID1PrwcMHdvmrL6VJQWUdUA9GCUE0PEvgPJYLMBAYKPTPJ0+e2SeffWbDo+OCRLSniEzlFOEIYZi8kUiUvoc8sTzuVD3ofytpc7uhLnXCCuO1xYBn9D8OXJ8r9QlVYn9V69uLUXyviSGUVCsJxHcMDNq5c2el3UK/z01zeQySksAl5Kvm5hak80/Ey3W3d3ZYZ2dnZkMi1xR0YWRicRSjTRpjS5KZ4ingF/bn//Evv7Xr129qrlnfQCcrtHoTbOKyuKJeJo17EAFpfaOBIvGtqBz2ptiCjBK8JMOdpKf5fOXFEp8fpwTdGhpr0zWIdXL8xCt2/sIbVtNYq5oARLmIpu7dvaPDubmp2QWoUos+GkYT8WmcsXvL8Lxd/IznwfQp0MEWOMOp3gode09uEk56ZRONDhBvckhDyZAkSBXeb2ThA5eK8vRoexYl8JHYhPYD9sTCjgpKbj5kXFkAGO9gj0SRj8My9CT00zHTLCkziZgLdyynoGcj0a2cweIC8J54wvDzeXkJWTdCGzqkOCgE34TQuhJIJdlYYe1JVzyKV2oqvVWVRIp0ABRVmTc5MWq2viKjCX/ak6ZJXfDf8cDzJ3+Gv+G0gwGT0COiSaX+jCksit6+HhdSKq+wt99+206eOKGM/sLCrF29Qtn0glqF8Xe3sXh4CCJNaw68U3Wzkjl/eO+P9sc//kkLK6r8whiINbNREDzheGvQptwj0YOWWFHGH8mdtNAlnclKJF9BE2gOIGXw0TGptJ62Nhvo6lZEoLLohTkJ7rDZKyophKFTTbWVV3rF47s/+5mdfP2U1cCVTi3EUOlj85EcVEd1+k+iRZM66VBOjnFgjam1GTTQYtFbiiVqHwcymwb4BalZnBnxrunWneifUvKbnLJp1PvKK6ynr09GnjlhvrkevpO6AHnhKbnPugfLJg9BiL9raKdgBIze8PPn9vzZM12Haita6WlYbnfu3LdLly/b/YePbGp6VmXwEUkq7FfybWtbPl/XaX5CbkfOSGmuXuRhuyHyPebOlk583xcpD8Shy1oO3JkvAtMN6QqmuAaPu7LCOlpb7fWzZ1RFCcURZ2h2dkaepJqZQ/usrVUegqiF3AN/Y9yYo3wHLXeonF4pzJe1Vub5LCBMKMeN9Q2SMoYm+C//8lvlFjjEV5ZdnC6YJt50Yk2GPO7Dqe4p6ZijPUcVprzbnEceeyl47fw3Y0fiGbtAKTz2p7uz3X7xy5/bqdOvWXl1hc0vLVlFdbkcELo0cc/RPJoDi7GdnJrQZ4XsR+RFxOIR7RmaMwWI3ioOaLfQtf/UJsmRfO+4MJpx4TGAeQxaJ2mi64mxkQof4gbDiHNh4LLO7kiaAGI7lKQqWSSRpOT9wW/lcz0xSjNYX6wsxjD8LDT3eNhkTPKKTs+gCvrrvPNJMFs8AqD6qpixXmATBA7puLcPIj94NrGIOAHRziDRhSIhi3p9tWiL87Mq3EGtD+OEDngCAn8Ulr3I09mCFYtj6mqFJElYXF7p55FLHLT8e+fOHfb62deFo7Y0NdvM7IRdu/6tsG2oVBxyUVjCpoCS5WL2hHUt1tc/aN9+d8X+9//xP+zpkydeRZjonh7pKP2aVael+jPvspL0T5zK7rxXvUOVeEkGVpys9ay3IWwcNC9am5qkV9IBz7dQUJcZFvTa5pqwbYeFuOcyNTUg8QNj4czZM9K0gAJH70op/VU5n3d2FhlY7y7OAUc4juYIESQl2PCOI/xsaGyyapgjFZVWJFlWXBHezEE5OjaqEnYogIODA1rjsECkeb2xrm7sFIKw6Rj3DEcneY5hpdIR+incXsqbacBQXLG7d+/ZzevX1FUH493S0iQPjblHEfH58IgVV9GsbrDp2Xm7chWs+6lNTs9ImCiUL71y0qsMYz/kDXfpUPVK33zElC3G9I/4W4b1yqN2SI49oPyHIlj3NP2wDoPmtRohIAfu21BTZS8d2G+/+NnPrLuH3pOrkrVl/8Cy4YCO4joMN8qJziSBAbaYNVJGEybsA9cWeTIgPbxPvhO+N3sTpklVeYXdvnPP/uWf/9kePXqkwzyx9zQGilyS8fbfQRAsJdzDbsVvdZ/KQZ/b4U0QANa5xkCt3qpUDQwMe2D/XjkaQ7t3ylNZBeqtLLeGpgbZD8YDmBZoDAcStUUqzkE8QDmwVYwTn40N4vVqd0j/YPIFMJ9qa62w85U3N9nYvIFB5CIxvHESB5YcXmh44oHTBBYj/eiUZIzEIe+VAmA5eKCrogWjJAD6MNTxPZ6QcK8u8G6+O0qJuVb+WwthaV6f5wUWFS6bmU7D0FPgnvhsQq4wwmxMEqlxCPAaTsxYSJxusWBYKGxsBovrmZUU6LK8RTLqVE5BFZyaHLfi8mLSOaFSM8WuaaPkJ9/3wFYqYeZ1i4oV7FI/2dVaC+ONVGpqPEvY9OrJk/bqiZPyRAinEECiMw65gRhPTXxZmWAxkh0YOzXanaUKtcbu3X9gf/jDH8T3Di/NvTuHfbwn5NYqtO3X73xd3wjgsWCg4NlqTpvUA4GZqEhrbW4SC4HmrRurq1ZEyGlhQWwd7rOiBtU/oDq0LKrFYKBC9M233rILb15QQmx4ZNgmpqb1XRhqKGMtrS5wT9NZ5i/ogmothbFmHarQZlEwG0Zd8rCwTCijZ20SaW5u2pPHj9T5nbXWQwK1AZbShnpXAqPgQboBcXjFE2vuJCCApR6R+u8KRQnYkts3b9qdW7fUkJiCFlruEaUR/tfVupHHUF+//oN43XC5p2fm7MmzZyqNZ+0FRBLr+P+N8d5uuPnv2MORA5LnV+85KjlkKzCtnCIrh0gURWQxvNqR36Lskicqr7DBgV577eRJdUDiszikmP9oLMx4MnbhVIk+Jzabd3/ndWKDJGeKdc0hGdE4XG48bPYf+wB+P8wPdgsa3v/6+3+18fEJtwNUWK54YRYH3uqGe9wug+ua5tv3ZN6xiv0ZjVHyxj1kKjwPQAk8hXyVagGH8T50YL+de+O8dXS1qQinur5WymsVcNznF8RdDwMMSw55W64N7W8iEr7b2+R5owbWme5hJWBeZ/YVDpz+5WZoKzAokSzgAwK75sKjWCFw7ciWZ960SslLrcbivTKcVXgYDGJJU3f7a2NwmOA8dh5hnYj9xaKMKDdO6AIdLoysKuqSAI9DPJ7U5Dr8Gv2E50eVTTWe8JPByr0vuN3ADEEzZGOhuaDGDyurUo+jIhODX1tTJZH+qUkYDzO2yfepZB4H1XUJ4vFTiyXuXROSSm4jZJMOtXQ/vBhCUqdNDbZzcNBOnDhuB/fv02k9Ozerri00TSbqZeFD2SJ8Z4wwWngdwAF098DQAGbcuXPP/umf/klayHmvzfFBmW83yjl1NR07+cMnr/+cjLc62ifapGiP6xuqmiRCQLQIjxwDRnIHrrCau1Y6P1bCPrVEdpQTl9u+ffvEjd13YL/KhqWVY5uqRSD8xKACmygRiQIdzaUx4KJYLQmvZuzYCEAicLYdEtzwRFtNjRWXV8RAqaqtNSha9J5ETZA9oWKn1harpuPLAljtfFpDXnQWnqsYWqmSMyp4oXHCP7/zww/26MFDNWXg4AXC4pBlgxI5cJA0NbfYyMi4fXvlij149NhGxyZsdn5BBxJrP/IQebbUi7zuzPBEN5yc5ryvwWS85Og4W4xIikOEzln824vZYH94fslZZalBsaoTUagkSqpSVNDe2mJvnHvdfv7uO4KlxNaprvT+qaloj+sWzltOT9EF/4ykY4JBVfeY1BYuajxABfghN0B0NT1Fz8c5T9jRyZ2qxfJK++ab7+yTTz6RUBiRDg4FOS7WYeZ5q/bBmzBEQdOLHKnMUCusTG5J7reTJdyx4WBjHMC81VykqtIO7Ntrx08cs7YOjHeNVdZWWzUVl7U1Sq5iV/C6eXAIMS4U5cwvuBImThZjwdoKRhIIbFSZZo7tS2d/re7xftK6dGsU10TSQMmVwPCSrGsYWAY5vBbc+nxFmrwVOOTweVNBQhiyYITkMTe+I3QkeJ5TOiacawwvHUyUR1ANNSE0HJWeiLNaolN3HCKEo1wb/41hjkpN7hHubtx/LDQlptBQWVpWx5KNNfpv1oqmo75583OqJIOGR6KSfpD0uYSXjGHyVmkvxrwDJsl7Q/Fc3hjIkCe5AF7LoYUXCuXo1RMnbO/ePdbWSossZys8e/5UfQLJeHNa010Gz073sbioBRKJvCbajQ3u1Nz98z//i33+6edK3MWh4d63j3Pu+JH3tz1qyGz5luYRyRMHNiECI3JQZZ4XMzjzBPEv59eT8AYuqakl0vGCDw57wu133nnbTpw8kVUMAkfgIVJizRjRN5VrV2sovHslHVusspbiMrP5mVlRAvF4uF+8dHpd4pGz8diEGF5wfxgfeNqwBHA6YJWQFONuWpubxWIBEoH/jUfMWNTWeM4mahMwTLGWeX1FVY09efTEbl67qo050N8rL5ZiL0JlmCSssbm5RRseGbV7Dx7Y3XsPZLhJji4sLstwRSI9Nm9ESln6IafREUYpoJFtE6nrDhZTzDMHPtdHskyyyamSWfOTGF/S8NlYE87P2KnIqrJcidjTr71mB/bvU9KYCseGRg7JElwaziFzyuFGHUIcdvlS/ojmg/fMumeOGYPI4yjiJoFZXWNL88v20Ucf23fffWvzs8BjyMk6EqCcjeQDPGGpwqW0rOO+8+tZjknqZBW5gO24t5g4pKP4X2h5Y8RTfono8uTJE3bk2MvW2d1ly9SmoA2T9L+5f8YXCI45ZcxZsxgwIDrWTyAgom7TMLzCoxPmIiKuwuFzfylJWAYjr7vAC0q4tScN8n/PG2leSyd2Tkf+HSF74GFgTFxBGKj4vjDAcdpGSOUMFzeoISKlZF09m6TK1taTHknAJKlMP+Qp2fQxIeC/eJytre3yvHhguD0B6glNPOQ4CMDpGFAe3GNdXaM22MKcs2AwLoRG3lFlTnrflHNvrBelYLe8vKBNqcKGxPvOTvK8GdySICklTWLB5DeXc+9NpzGVajBMzpx+zdraWnQdM9OT8giRfgUnRg1RuJ85dh8JW/dgVmSgiitraljMvX116Sv7+tJlGxsdT/0BQ6i/NI5+6UGH2WYKUqd6KSnmWCf+qk2J1tegiZ46k3OwqbpQmDZRkalMHf0SoBIKd9j0hJAkv37161/bwI5B91KZu2LRk82biG41Cd9nXbA5oQUSCABfKNynQo9iMmhny8vCs9H7ZkO3t3fYwI4dShTieJDTQOGOJr5cE14RjBQMxsTYqA4APKtooIBXTUBCZyjWEQYJeAaHJVQDCadJbDI2169etcmJcbEFVP9ABx+qSllPG5t26/ZdNRTg/qAHAqNUKnpaF69XSdYEgwUm7NBH6UAted1bxZZixvLRXzgKfAb/Zn2JZ75A0cxqMu4ui+wROXPjFcasO5x2nicBDoS3e+dOa2tt0RwAB6xvEBGVPEg+k7Hj9cwtlc44FW5LHOtlz0sttLJS+zUgKYwxDBKuNSQuVPm9bvbsyTO7dOmSkr8YeCIt4AzlB6TV4/TAiLRToJ05J/kxCZKVCuQC509GOXtd0vp2x7ykrIj2KngNserOoZ329jtv2ZlzZ22z3Gx+eVHl7ovz84o8iIB577179zIYpb29VeuH4CgKc3TAsJ6r4Li71EOgHYUjb/x1Br6G95nHrN1jdtZH3lsO7Dp42oUy57mq8ilxM3mfl7rT9d1x0/wpFosnJo3vJQzms6ObhhtbL2Zg8eAVcYLFdwkXTwk+D7m9G3d4JRHC1da5FoKHf+4NxAYQpJDgFVUxpkpRFglNffHAVKSh4o2i62kgQSvccJUur0pW4nnPzyHST7jmQksv2jRhzPOLJj8p+feE583f4YcePXrEjr1yxHbuGBDsABVrZWVJCVQohPz4wefC9pGj8DDUMdb2ji7xnDE8t27fsS+//MpufP+DjQ6PutognhUYYQozo7hjuwdOaCrzrF9JyGdbBWYiG4phgnKgMHxhhW60yysp98fIIm1QqYOxoaFWCccDB/fbu+++YweTiI/yCOI4C9K0JahiExOqBsZItiIDAP2PZI6ZzamUelYYNEapMZWcU2F57+49m5yY1HhR2NPd0yfOONeH8aHrO0a8s7PDdu/erbGbJXmo5r+eRxDOXVlpXT09GvNleUzlVqfmsVVaLxOjo3IOYEXcvXvHfvjhpqpHPdpzg8+hOj4xYZ9+9oXdvn1X3H3E0B4/e26rNGjmkC0WZRCDors1Mvqx8Q7PO//7Rx5kyg/xfHCMgxAQ5eBu2NEoIapGwgA1QF8b6xtrVl9bZ+fOvS6pV2Anok0SuYwPIkqxTzl4iPx27dqlMfcI37Fb4C8S6cB58vxhZ8DHR/JgdTWVwwNRKZWvsQAThlM/Nztvjx48FuzH+ybGJ3V4uvH2JsxReJbvKBTRy/b9uX2MKFrd/lyeSSYHNCJk1b2USwUTW/Ta6dfsb37zt9bQ2mSLRUr2HaqbnJzQ3HtBV43uh16mXC/rlOg+5AGC+07FbjjAYTcLL5//q80Iz8NQBo4cxo3nI8QKJgd/CxhDHmryfvgynudCSoT7uozrHcU44enHd4W4Dc1HvaNJmTwfJjOwn9U1J+xH5VOEDxvS7PWKQq4vqEC6xoRzV6AJ3dSkDLF3U6Fgw7PlGBPeE5FFUCUVIWwCXVBRVaETH1EYriOrqKqusA2q7pYXbHqKLvMoDbrYlauf50zeNspgflFs8VgTvsZ9y9ixcSoqrLe3x9588w0Zb0zYvXu3bXZ6UlBKV2eH67qUeck3RlrFPpI7DVhoTc1zWUBNKr+utVu37tg331yxZ09HbGpiSg0GgGFkvDmUFGP6mP/IeCfVblXhbbvPuDeMtCKipO/NpuJevDktpf4FUQH9oK+x/v5eFXgMDe2wvr5ea29tVaiLMYFqxZwo/E7JSj4bPB46HbomrCvmmR+8GIwrEeH42LhCVb6HpgzARmCnD+/f128iM4xHc1ubPGEiNjjncLxJevIeZHfxOpeRV0i68To4Kp3uqgKf6qQlThIvde9Zl073utTgbt28oYOfwxZ6GBgt3HKioffe+7ONj0+KSQEuPzxGsdK8NTRBjUOH3il3se/C62boI/m4LSbKItA8VBdzE9FdGO7YZ0SqRG9ubBCB82YZEUWxb3ieMQK6evedd1T2Dbz0+PEjzRGQHhrmKnhKekaRmGOvuQqfz7uTEJxZEayvIDSE4yj4a35BMAmHHc4WshujI6N29bvvJZWKx41sLhCYclfiujts4l63527Ee09QyvY9GI5VjONmzvv259y7DhqwjLc66njfTnXVoR6jukK493/++99Yc0erzUnP3CvVOZTm5mbkcVPEyFrAeWFuge6Wi0uCaNnDODQc8OL1r3j+jh85rYde/wvtyuBlh0cdv/kbAxWcaQZFxSup0jK72aQTEDfNoLM4MODzC97SKDA1JiZU03hNeOrBNOEkCqZJwBmEtWKQYFSSVKZ7Bb4IeATs4sbBoSA/gDY8IQTbQpsZ0vtU4pdSEeYZ74CJ2GgRJUA18kYUjjWtrC57A2ZxUDeyzi+0uRobee4JQ4y0tFhKZTp5L3u7N5Q33HoduD365fQmBFNUS6k6O3H8mL1y9Kg1NzWqm/2duz/YwECvvfzyy2JxYAxGaUpQW6fEpkdKJIVI/lXJSHiIbfb42TOVxT99+sxqauqtvAx8d15CVYSz3CvUwpDhDYpYME90+ifd8s1CFDmUkpSxLlQopIRxAl1SQQMGryqJ12P8SZQdefmw/fJXv7SjrxxRTmF6YkKHEdoXeKYNzU22e88edWchWoKTjZelLjmdXZrHhbk5zau+n4MMgahmKGmV8gxp2kBoTeKyu7dfGwpMHM+HxCERibroNDWJtQCMAkQDxs6mI3ksVcfEPpFyXWpuK3w5VQWS1GZNAZnAPWeNjg0P241r12QM+/r7dF84K1evfm83b/4gNTwZTuHFjba0smojY5Oi2ganOuDLIAwE3h0MFI8sS2ymgES251ICCw/nIE8g4B7igPUoA7El1/KAYcXvZSUzIVut2+Bgv/3d3/2dcG8OSWAp1iz3TOVkf39/olzOZVRfOgyJgrm5KXikE7mGpPUdNN6IHLkHbAQQSMj5cr1AmiSrP//8omATUfAWl2xqclqeN9GY19mE8U69PFMz5+0H3Y8cLem1lOCn+LvsShTRMSYy3tQwuMa3mjFUV1p3T6ddePtNO3LsFRWdyYZV+UHPPEW0zziG48naZS1ixBVtt7fJOWNhkVRnvsJmFg6e+dUmgxVeXkwmbwz4JH9TvqmdNRK4t4PqJRcnwJoAACAASURBVO+VvwXu7a9H1SvxJs2ZEPF9gWvzmUxIJE8DuwuohushzGJg1Ck+ecpg1C6o7zelJEfSMBDNKdEVEc4KCILPYVHiialbBw0iIiEjT9e9VZdi3NSg+YHiiVA8dRY02iaoxVEWD1cZg4pXDpdZxR2CdHJ1lgEp5DbXFsOdmAveJ8879HDy4r3uGBywX/z8ZyryGH72zK5e/UbhNzAKoT2JSw6V6zdviP6Hdsnevfu0MTAuhKXwhffs2SuDRuMFqivn5ukwg65yrdTYgBIoRCEvIFaCPHAaaPhDfGfgL2mTeCEXCWRXZ0va3m65E9vEKyvpIuKJylRKzTzClU2ddA4fOWz/8A//IAMutUeNo4fO4Nz3Hty35yPDUmbr7+tXuTHdxomGxsbH5cFyOFNe7tHdht6HEh1eFnghY4EnzjhR+i7WEQVieMubBeUwKKOHKkd/waDMcSAwJnjbbCQSTkBp3HwUy2gemb9yd1o4KChOgV8O6wfu8uzcjN24cV2OA2MCp3xkZNRGhp/byBgwQNEFpzZgXjRZZXW1jU/OiDLI52/PQXluxqGoiDYDDgzjrJxODq6MfRWvi4g6nLd4rTtfeKuwSrzTEbkIogYqBDngoVSyRru7uuz4ieN2+NBhzQ3jipPlxTke7fhe8qiIOWXfkrAEMuF5dOm9BqME0YbDw33idTPH7EGcR65zeppil3G7f/+RPXz4UCp8GGugsuUFZ85hMLN5Sp63KqC3UXV/ZMhD5yQrTNv6Cs13gli9khm5B6fIQh0E4m1tb7HjJ4/Z4aNHbEOiSGaNzU1Jn8UhZO45olvGhXmIwiV+M4aMXWtLm3v4er0rs4oqiMGLEIovCJw7TvPwzBWWp2bAYfAjMxw6AeHS8/fwmuF5M1b5kIgJCB3bMMQeTpXKUPksFl945vJChWuHVKtDNOFdaMHleKLO9S0o7AX+4HN4eJUXUILzc+VJpz6C/nmlFm/B1qClmJcze/cV1+zwvpAU6oyPj9rC7LQ6RTOZEuxJ9LrtXndsnO0ed/y3Mun0ofSmeioAeOP8WXne05MTNj87beMTYxK+R6lOeG4TMMmmJv7J4yfSLyH8BoukUcOTJ09tdHRc4f/Tp8/t8y8u2sjYhDj4TY3N4nyj0sb9U0YuTJHWb2KWJex+i8jRliM9o0RuxwdVUakuLKW+lX6we7VlFZWUZoJJ/ut/+2926tQpmxofldwAEUZre5uKbbgOqH+Pnz4RzQotiR1DQ9bV06v5Hx0eFuOGHAeebps8FjZKrTw2adesOr1TDgo9EesbZHxIOJYRnaSWdxh4PiOKlrgnaHOTqZckmwyPGlx7HVgukxR2B0KKc6mAjfeB9ZKnaWhqsvv379rlr76yBw8fKnnqzAJTgQ4HCPkSqXnSlLepRV3PaZLBHo3o0OUdnEDAWEZdhqLl1P2dNYojEd5rKZJ0+CufbwrDzX2GUxUSE8wd9DYVxFVV2N49u+3M6dOiS37w5z/Zs2dP1eXl0KFDdvjQy5JexvGRVG9PlxwAPMlg4HBfHhU7HOcRNslSh0ejIC/YOlFfgbFamHf2mR/OJkfjzt379v216zY6OhbbTRAUxtvtFsY7LWE1Ys51hso3Fw7nJMvhlKKX7YZebQiTXEDsWV/FGzLgeOFQWhmXwZ0D9srxY9Y70CvON/fIg/tjHbFGgcNct3xDjgHMEz4XL5w8B79h0+H4aO01s18rHTYJimC44wGZBGUwkl5h1GPbhhFS8mTDjX4Y5FLIg6Ej6ekQQHxWHs8NjyJvqCMRyneJqpiaMUi9LHnZzht3RoQ8k3RyhwdOuIunTjfmpWWnCMZBQOjqGKVXuWH0HUdDSnXRw7RUPg3+BJ8ULxHviJCYyk2MK8aH4pzp6QmVyrPI6RPpWeeSYNP2kz1v5LIFkCZW90P1WJVjw7uHdtqvf/Vzff/jRw9s964h4dIsaMIqP0DL1FwXwX829z00uqdmHAJopLFrowpaHj56Yn9+/31R0ayAmhuULxepYp5YgiwUPM3p6Uk/8MSacdw7MvbywkNMI8u+J0EjhQ3uifM+4dupmYQOPSUt3VMBOmFRMndEFv/4j/9gUPQpeiL5xfx09/UoGanGypWVyjvQXgxKGB5tT3+/cGHU3J4+eWpj42OuKV1To4O7qbFJUJIUBcldzM5JK4J7cyivWXdHFyLWDEwVNpB75T7vQHUwBSbGxzXuGCdyMmh844Ept7JczDq2xyYlsuMgROEQb54KwE8++dgePX6cQZEYMucdo9G9Lp0OOMpVqAzWULzikqCBTfO6KDCLXBHfp6pYRTz051xXbsf3oev2eKLNV6J7pV4hmE+ExfP+edA8U5Nx27CO9lY1VHj7rTeFd//xvX+zLy9e1L46fvyYvfrqKSn9cb8YuIMHyV3s1P4MZy+8Rq6N5H/kx6SSaJZJaHBdYNsBpXpurFzVshg7b7pRbQ8ePLI/ffChPXr8RE4OBzQOjMN7ntlWoxTXdtC/s+hjm/GOrE7Kw2evy4x3rOnQ9c6xUDTuiV1GU29V0NYBm7XYgZcO2M6hHYJM+vqQY3bWCPYy4BPuk8Iw5jmkuYOeLXVTCpikJOljpM8ANmGiWAQMLIs3eN2iPtGaKWXW8554yQvwSkh0MvJee2DO/h5vsxZG1xdGqeefd7XxnpZxQpeYKq5uSNIJr5sFGLCN6y2kDvSJ7hdYPAY4NllnZ5ctF9E+cciHkM+bN6SEpfA8vz4eaoyaGCt4Qiq8SYnD+HxREIFs1uAYz9jy0rwWuniwdNZJG8U3TSmdt/3f271v3oinQ8k2RpNO74j8ACc8f/rYmpvr7ZWjR4QrcloPDAzIkNCtiAcGhcln80OtIiz1kuJaQ+eDrjl3795VBR/GenFpRTrWjQ3on9d6X8h0GOKBz0xNSStFCTF5LilZ462DfsQgcsSEhRz3nQoapH3sxiWMt3qClmHACcnLbNfOnfaPf/939tLB/amIZ9FGRoY1lt29PdY3MOD864pyW1pY0oZ99vSpNsHg4A7r7utXIcTC3KxYKITsi/McxC5SxNjA7wbPJhcwPcEBNaP3c8hhLMG4MT7sAbwgmCRKfCZO8zohfNpMHAQwQ2rr0UbxNb08P29TExM2MjqqqlV+xicnbXUdamat5uO5+PieYMe4KppT7sdZUqLLoSQoSYky/eYwwosMY8ahwGtjHzKuosClJiSMGZ43BjKSmfmDNw+XxJyFQ8VnedTsuTDWYWdnm7186JDt27tXfU9xXK5f+94+/uhDSSvs2b3b3n77XRvcMSRPm+Qx+8MZUE5BxIkKiIfPDgiW6wLewkhFfk2CY6hGJkPH87DWcCw88Qln28SJv/jlV/bk6fOsPoXPYSx5jQhKYqMVVEmrR7CkgvC93bNKa1i2IJeo3x5VChrM/TAmgjoF9zVIVI0IEONNgRkFZ6NjI9qz3BtrirnH9vHfROtB2IjISuyT5DwCB2PTeI9qGvacfFdFOp7R3Mi8gUgahlgMF8mb4odJCO9YcIU6vjuXMpKNESIFpBKJg3hvBqskqCQmLnjWeaMu2k9iP8Tns/l56PBIYWQsQJd49YpMibiUUVXpovuc+hjw8F4YlMDo/ZrdIxEEhJQkhpzvT7ABRsgbqK7ZAromU5O2srygw0XTvUHni5ImSGyO/Br5Kc9bxk1MFRKL69be1mJ/9Ze/tp6eTiVHBwf6dC3Xr1/XYqedEkk8RHcg/TPpsCYGBgalk4EXd/36Dfvi0iV7+uSZMFWxKYASFtGUJtqgwq/BWlratKCYQ/1eTwJec7PqGkMJO/xeDkzl8aWcmTZETuBH95sK5pXY4X44eNWpLPRtqKikyAOFP5cRbW5qsHfevGBvvvGGdSIDUEHoOGPPh5/bAqJG0kXusu4eKGXN2UZ+9vSZjCCHVv/AgAwxpfZKHi4tK4HFhme8WM/g4q3tnYJN4OZPT04L34VmCP4NZ15SsdPTrieD0e/uMjwqNicPNo8nRgtSmqyortZB9+DePbv/4IEorxyuFPIsC4rz91GQQ1ItnAR49koiY/jBvFeI2pzepgMYvZ6Ev/K6cLICMnHnypOUzmn2ql5Vq5aVdHnYe06dK9FXt++/OFjdK/T3i2FSUa7cChWURHaFwoZon6Mjw/bpp5/Yd99+q+rTU6dP2+vn3lBhDGuEZhqMU8gts1ZjX1GzwXdwPQ791GRQEGPHfHKvXmvhjUOCkcL14ZCg3X312nUbm6QL0YI+h+iSfU3UKTsiQ+3GW3z18MJlxEtjsd1+h1HebrwztCE5OPkxk/GmwUdVpRd0NdRLSbGzu8MOHn7JWtva1AEH2BYNefYpRhvni7XGWCMpwAHPemWOgxra1OA9BvhhTRJdFIaOvbUZRjiSHFwAb4pQzbnapQ4XYcCF7yXXPzrpuAfgXnW8x0XPHcuOzDGLLur7I3RQ8jDpRLDQ8jCNvH/BHpQJu8Z3LL4gy5cgGcSOvB8hN+uL3nWaXbUrelY6TCJFuJTEiN8h2QoFiJOUZIF38XbM2/H1NZuZnrDZabyMUid5aUCol6Waf2XrIu91Zx7qC5r3gq/DnCBi3bt3l11445wqDnftHLRdQztsYWHOrly9ohC8t7ff9u3fL3jgwYP7dvPmTS36o0dfUQUhBvvmrVsy4CxwQk0kR/FM0O9eW/Myc/6NMQN71AYjWnLrrBCZBgTAQxg2SscJy32MtkUWnrb0xhnp4Qvc2R9OD0sl/2IseZeRjna62zcLIjrxylF7af8+6+poV7Uo78MAPH321IbHRrSuBvoHrW9wUBthbmZWHjiJSzzgvr5+GVt5zHBukUZYWlIHHSIWkrdsnv6BQatvaJJ3xhpgHNA2aSC7b6byeLxI1iUGuq+32xXtEo2OtQO1Em3q58PDankGVQ7PnQiG3Axjzam1SFHYStFhuSRx7DCid4Z3CDAK5RyX9QiYYplwjLwALgywi7lVZc2W2Tse6UKtdAMccrCxrgPrjhxX3tvO4+BhuHWo1dfZ6dOn7OTxY6K1kbSsr63WmH333Tf2wQcfKNLZsWPITp85q2Q5a7Cu3p0laVPPz2dCcDwH3Mf1ef0BD3eYGF+ek/4OB9/ycuZ04SgL6y0UtM6/uHjJng2PGGjCCn1xCzRhcTVNvi+rusXr1o9Xk3l9Auv0xcY79ExKh+ZWrne+ZgUqYRh66jqwEw11ddZGlW9Dva2sr9rM3IzVNdZbU2uzNPYx1lE8h+DakSNHdL1ExEhBUMBE1Mh88DxOADRInDbWOxGMJEJ2HX97Cxm55J161Vic1nxQ/A3QH0/PDa0vPEJwF3HyCXNKmuPIhIjubTspnwkJPCfwG6Yv8OiARfIGTslSwR6x0EsdcXgdRQ98v4zx6kpKAHhJuXDbpAAW0QCME17Phgm8Ow4l5ze7F0NxjoR3lEHm5AMjd7U14JKJ8VEp00Eq5fqIBjAgcHvzxutFXvd2Ay6KYRKmcsLJhr1x/nXbt3e3BKcw3PybKs8bN27IYOzZvVf0NgwV4zsyOqZkGBV7UOIwKJRXe9Nixn5FVZWbm/SQpAsR/PY1WyoyrvRqrJeAPjQrGuSyiaMoAax/ZgYu+LQok9Iu4e+JBqgw0ld+0vtOyTFEqnINlD3So2Etgmh0ua9TIQyYKpz55sZ6O7h3r+3dtdO6OtutvtkpekReUKju378vz5Zkz86dQ9bZ2yP+L8Z5ZKTUlAFmiJJCMEdUcVkuHRoOPfjB0NMGdg4J27Y17wiDYiHX74e1G1AM+JPHj6XDAu2tq6tbmh7Iiz55/NQuX/5GRSIcCmqvpQftsFY1D1RievOEtGeo4l0mZ7HkcsZQDXEIUqd7vEz2lzsKDk0xT1xgYNtZ9Kqo1Z2ESLqL6irDlDDw5LmHwxPQ3xYHKHMixFSVz6FcRFWF9fZ02xvnz9mOHYOqMoUaB7sJIzQ8/Nz++Mc/2A83fpBneebM63IcfBxg+binyGsxxq4XVNS8cJA7Xc5/Y6S4L17L3yNa8NwTgnV4+6N26/ZtUQMnxqfU/WhhuWhLkvaoVBRHxCnWxsyMkr1KUq6VhOIE6QkaScbcp8tLGZKvtd3Ryu9VOe3sdilo+hu0dZPOPXxvKKgtTY2GTs7s/Ky0kake7urqtFdeecV6u7vt6rVrNjYyok7yQ0PksVYVPWK8Q8OJcRRCUFzRAUk+h+sUnLTvtZ8pYckbA/tW4Qpymalakr+zHaUlkHBwwmG8i8BmYqExaGBzUH/YoJE8DPqgurFXoOjnEAw3z2ZmkQimSKGdEmeJAcLz8pjBu9OBIi+hzAuFwugH+Z/vZJGwAHhf4PgMciRO4uQLelIUPgSdMCiMOmjglYM50tRW+Hy5ik7QvUAKFipdbJYw0tpOqaAoJj42tSeI3PCJLZ0tgKSbnWnBlNnf/PVfSK1tfHRYhwTFOEO7digcJwnGfHR0dvqib2bi2+358xH187v6/TVt+rJyFAlJGGNAPH+wvMI9OX2Te8Zw8zePpqokUuTtvBw+itetrBYFKSCspLJ23SiGL6pnkyeSGfH032G81dqpTjzn/r5eRRhMrMLjmmo1dUVWYLC/x06/etwa1PJpSjzw7v5+q29olBGXF/3subLxXCfUwY6uHhWLcRij3gaPmoOqqAN/XYcSJfGsrfHRcY0hnl5rm4sDsXfFycb5yHRpygQVUYBy/+49g59MRIM2OKweOt2g0KiWVmpH5qJHHn3C+IBF4oZBFaspekOrQ3mVtMbVECB1bnHo0Q26Nw4uVQkG9CjPOaR3ZXi14LY4DL7GvNArvMMsWZeLXOMC/bUcXKxJh7uY/11Du+zXv/6l7du3V9AQhzf7wSPjMrt48aJ9+OGHOkwPHjxohw8764R9yR5kbNlvQUwIdpmzY4jEaHJeLahARSo0IqgoyJB5o3GH2pABfvDgsf3P3/1OjCnmHUiqSLccCvUQP6uqtvo6dNu9yli9ePlBPgJpgZQ385RNWrfJ+soMp+/SeOU9rkTv9fHDcHsJno9rQIfueROpA00ig8D+IN9RVw96Qad4ujzV24ULb2kPvP/n9+3y11/b2bNn7fjx45lsLglzci5e/FWrqBeIlnuKJHjhpbO/2pR3nDBjLg4Pzg2qC1a5NwuH0jOk+huavwrL/A6ZCAyjZ7cpb2/UCRpdaoJvqkVXXurK7lCJN0wAI+L7whB4ohKYZFPfB87MBLi37zoe4pQmPQS+m0ckMQmNo9w2kiHBggmKI4vToRW/h0jkBMQTC22luKQwUWJTYFt03BFPlcIDx4CDJSKvRad72rW5BAjhYZzUYbxjocQGZAHywJj94z/8xo4fe9lWlxZsThWEUKUqRePDMCBxKd48GKUMdIVd/f66Xbt+Q+E5+QZwbsnolDllMww1Hp9HMl5662PnWhkcwNVATakZcxhxxmhmdlodrIFSXGrAow73QtxYJ98mSwqH8WBDwhDhN0lKp106RQzFwWrJpc5Ze0ujXTh3xnbv2mETYyPiRON90ykedkkjVXarazb87KmiCxKPQEd79u6zzp5e9RiEZ49nu7xCI4oZr7AsL7f2VjZFvUTHWPtEG4xBdHGqra+TgYbnjQGT95vyKhgYkr4U1sDRFjlPCXg32q6h4caWJL7+OzUACE3ucFwcpoSCWsqpYP2dW5/kCTKDXmq+EN641lEuIR5aI27stsJ10lhPz8UaLxnyEvyF4a4Q/55kJV1bOm1IeZVdqQMMOuRe+s/e5HH58tf28UcfabUTmVy48IZ+w5LBIcBwRt1EJCxJyLLGPJnp0Cbt5OA1A4FBvcWQI1LGeiG6XFwq2ndXrtrVq9dsHu12rW065aBhQm0AcCZwbEP6TNXKydi5jkpqdUjOShVGrlAl2ys5ixIEkne4wiEPWBkpYsLNktftRhBn0itGvfUgxjecUjfeZVbfWK9rgUSBUib3/4d/+ze7c/uO/f3f/7088MePHytxif1EagCGCoflxPhYRpXk82W8swFNxpcLcWK963xHEjI41UpoIfiTGhCHoQ+sCq+Cv0Uj37y3IAORaIX8mwHlh+8hFAhdbacwuYgUPyxmpwJ6QUJ47cGGiYHFGLFJuRZOL66N18Z9cMAEkyQ2QVQ8xYTFSe+L3L1OUcF47wobfkWKghhvGg9H67P8Qb395P5pvLsU2uo9eKHlsE2KEvn5L//l7+zNN85aS2OdIAWMJWH/4ydPZMzQXsHL4XR/OjxiN3+4I+4rmwYvFOMObAVMQtipopIUH4q7nssx+Dx5xOOJJDfgEaVIm1s45Yo8XjxiVeApUZMWcBZFuA4498TmYwGC14VIlieTNgV3AJ+wVlqbW6y8sGkz0+PqSnTy2FF7442zVldbbcPDT0URDG3owR073EgjBFVcSZV9w4KK2to6BKc0pENtbdXxQq4FNsnU5JTErPC4Y/0wLggyea5k1SszidxoKkuj55UVGx0ZsTu3byt/QFKSoifvHZ4OK0WOzoJQn0lJsrpTEHtIjgat/cAwEz2E/EG2R2Tsod4yB0QDPq6Z4dgm7+q68XqF4KssD5TmIe9p5426r22fz3BUeAt7rKayXAVL7EfU8V566YAgJ/IdhP5obHOoQSVlTrmXP/3xj/bDrVvyJl9//XVBAdxeeP7e2AQ65qwO4qmJaRlYDByv4Tq1PgStFsSUAfdlfZVXVGoNc2Be/PJLm5unk7prGK3iNK7gdXu0U1agAhxv1asYpTC0gcAd+ik0FPdmJBqenPEmUHSutl9zPISseGtZtUqTNLJEq4SZJEcs1j4KixXW2OCCbw4POlsEB4uqSxgoHHo4E8AnP3vnXcGAv/vd7zSuv/nNb0RCwEmgDgCYiiQxSqKR4MUBJa9S2H3ibbFNgmUQeLS8SIVN7mk7ju1dbsK73tRp7ip2wZcOw0rI6AkVT3Tm8TZ6J5ZOfxI2zvcU/pXU/JyDnSrlUgcOVeMlbeH4nkiaOgeWrip+Y0ykD1ip+XEs0jyWpnA5lzmOSYvN4kJVXh0o+ACsfwV64Kwwbwx5QR20t6QOfBH8BEUwWxgp3HVc2ZO6/l3wWVetv6/H3n37gp08ccQG+rqtv7dbCaOvv/rK7t67J6PS0dmlH1gMn1+8ZB99/KnkCFjA+NAkJOkY4x1YvF+fcN0E1yh/kSKv8MBDQpNbIjSPkmQ1SKhzjipVbBMTY1Zcdu+basm8txI4LGuHTUkEFFoNbFqeIyMPpQodD5KArAkM29zslG2sFm2gt9POnn7VXjq4TwYcT5+iEJKOGEc2fm9vn0rjofnheQ0/e26PHj7SWELJgh5IO7WIjChKYiMuLyDbsKBxJslF0Q2hLpsOJgOVe4xHT2+vZAUePXxon336qUT/i6urqV8lUsCLwr4D2uCwdC88CZ/ltOJ1gFN9CRmAjipEsylii2pGGfrE2pJ+RjoU3T4nU75FvTExfnRSOiaedz5+5FCkBLNDvE7jVNUycGZAABtrOkiPHH1Z+hwYDzxtKJIc3EBdzAV5F/YtNMHbt2/bxS8uKtkLdHLkyFFBGBFxqZCs0RkTPBbmF7Ue+W7RJYtFGVfACjjSNbXofsNIKpPCInUJn332ud26c082Ca+bCAaoyuUJfH3DSJFDkElAb1h5cvhwEvkO1iyHo8ubecvBkvF2Byr2s4Zf/52va4g8wzbYxLy4jjXNdxF1uTaJO0Dc68bmqrW1teqa2QM/f/ddJSB/+9vf6mCjypjxk/NUVmZPnjy26ckpIQ80HqbwDlsHO6Uw8PK5jG0S3m5gzQxOeOFB22My3NAS1m31CsJAy7tedyw1wm2ei/+OEDN4pLwvtBpY2GGQPUHoSU4MjAadkzhVlcVBwo1yQ7EQIvER/fA4mNww/dgz4bsJ6xwvz1EEVX6/psIbMFQ+g6o+MFlYJhSxzM5Meul4NCpNJbDKZDhQUTrBw5DHZkwHRh6PzDYdrdzKy1V1eGDfLuvv67TBvm47fvyocGJoghQncP/wjNvaO21iasr+/P6H6nvIwharZ3VdXotUEde89yEeDFg5nqgwzaCZZb39SueQsNtk8AUvyYuoyboKoY6G9wVspOYL25I9EU1xGDB+JPqAskJgn89y7j28eseHgadQrWuorRbePdDTaft2D1lvb5d1drS4rklx2cbGJ2x4ZETrhs8dHNqlQh02GZrOaGyoSKuqSh52W3urEsBqJA3GWlWddMC99JxGCPXNTUoukkwceT5s4xOTiiBZH99fu2Z37t5V9aM86gSz6cBVzmBTYwsn2w8/zyGo23vmCHktAWvcedoY/VJvyIBXKMZwM81vdGNy3GQVcKX8WsqpZPmTjPmDUXaRtjCecXC4UXJDz3NK3Ktzlle1YKfq62rUUICqSbxBDBJeI2OvtobUOKyuSpkR7xDmyOTUpLxiDvW9e/fauXPnZWiCk8wYMO/BFpmZRrfaC1IwXhAD+MyFJa8zkfOUClIQm/rq68v28NFjdYFHY5XfdNYB8/aEp7daZNe5w9CoqBFbQ/RMdOO0RVgvRMzk29zjz3vXMV4RsejYF3XXTX1QReN17rCE4+IaJVH+D2QXGi/u0TuF01vAef/T468cU+HTxx9/ZFeuXLG//du/lfIie3ugr0f2w8vkvdcnD5+PatqgXdA3h+HIe8qOgzurI5/MVH19CrG5yQi9I6kl6cbklXtxQ6mwRkUowrjkSvxId4FKoswLL9Bdvip13yBMKsoD8BCLsMhbmQV9zzeMJzCj0jOwdnnNKTkX/w5jHdQrng96ot/Xusq04YUTUvE3tKnLy0lWTitxg0FgK7vKWJSRpwRRlGrlMe8fJZUSRpz43YRjwBmE9fv37rbBwV7r7emwjvZmeaDwvMHDEJTCYBDiP3j4WMYc2hQiy2xvDAnFNxgasFe/1wqv4AP+gaIVSa/k+bv34l5kVEgKRoHrLuoj2tPOHMCTYCOMjVGS7mX02403M+yREvhfuzNDOjs1Ah2MIAAAIABJREFUjsJ0xVhyR4BQNDY2DRoa62utrqrC2pobrL+305ob66wWsZ/Oduvq6bK6xiZ1mHn8+InKoVlvwEe9/QMy1kQUJBmfDQ+ngptWURGBkjgYp6XhMq2oor6hXs9TgSkaYMGrFcdGx+z776/Z1StX7QnjTTJXevJrYopAt8Rwu5lNlY0o2AGVhBhSruFtwAOIakHDDaNeSlRSU+B4t3vZmG434FFYor0aXngyxBgnealJa6NE3/REX8nQRFt5Z9SE2BQ6PHibdHsfHOi3vbuHxIrAwGE0pAxJ4UlDvUuVlpepalV0tbR27ty5bX947z1FJoT977zzjg0N7c6+Pwr8nF2CjsyiFAD5b7jOne2oYmJX1iW7Ozs/rwPhwYOH0up59nxEB2NlFRKqawZ5xPNxRd0LyXd30IheyWO5/jWHtCiZG567w3C7VIITEHwot0bNmX1IMIoOvrBY6fAskQyEv2T4t7jm9USnpu9Ql/mkoumaLOvqmIMTw/i3NLcoWYmjAdX33Llzghmxcy3NjYrwYGOxN1zVFLhyxot0Dpz+hRKWebaIV2150iy8cNHtktXHcJJ0lOOdyP/x/sC4/MRz3QV+h5H1RKN3HeEnIAzPPGPknYESfHAdHFG4gge+7mXrkUiLw0OeeWoqzGBxmvM72CiBc0d0EfeTP0HDuMc18zcEkqR9EkklhKjK0JKedwXBlJRUdx+Vx4pAl86mfNLId10sky0eUVoYcYDiuSNEs2/PLtu/f8gOvbTfhFptuO6KFu2SG4/nw6N2+ZsrwnrhLLPJlMMvQ84WPRAvtRb8VV2TiqnWXRUxYbFxeMdc5Bdz/DtwW/fWXF6XxxSypqjDUUSRijpyaz2D3jCsDp24dGocnMwRBpD1xt+UR6HqknL/2kpra2oQfNLT2WbrK7SfK0oaVhratXXqQEPzAlFJC2Xypvn8vsEd1tLWJooVMBrsFPIW6E4g5MW1gCdyEAJ7wELp6euXEWeSkM69d/eufX35W0FU0C2BQjDgYP8YeBwbZ2qtJV0Nj3j88Cukimwve1cCkMMUbH3evahIkCuRmIx9nibrqyWVTW43MvLmxUDT9XifSdeMiUOCdRKGXMm4BNPKoOiA8j6UNEKmGTBGd8/uXaqgpGCKayG6IsGGcWHuMSTh7EAwwHPmQMao/Nsf3rMvvvhCh/trr71mu3fvEXOJA1zFTq2t2YGFqBkHIIcYRg0qrlQ6Uy9ZvN376q/6nt25d0/RJJAIohNy7jZCGtXpnJ6n8bH2cXW4N6DbQAykkbIw78VPKYH77xnvMNzxO8shBMFEA5w33t7Xk3uOApuokmSMSb5zKAIVwlyjhgJWCvAeiV5yQ6xX3tvU3CBImjZvqFr6/nCsX/Nx5I2/kvEuSUyiZEfLneos+cEmDQ40/3aOdK1EjSIRE8axdJMuChOfE0ZU7A0y/LW13hyB4puEo3MjPOBSc2KKKZA4jtISkU1MYjZshigQktAQ9C4XweHzpfyWCP0yyooGCuJf8nD2jG+0pdRRR3QtaXHQsLjSWTWVFV5VCC5cpAEt/GZvgwZ1R608XDgya3um1Ic8/cQdTTzQFxnvjBOtbDULksrNCmtv7bCdO/ps374hO3r0JVtenLM7d27a5OS4muISWj98+NimZ+bdU9wsSNNaHa0rqlLDCufYi9cLTTDX0UjGIlgQCVIKjyO8kUii5RM4/I05j/lj7KYmvJw88/gS51W0KzEf3BOKoqyoBYiDAO+X+QOnJypTaFlZYfW1VVZdYdbd3mzHjhyytiakYOcF+5CgZUPPL1LMMSvv7fDhI/J4Hz96pAXe3t4pI0/lJJgqZet4dTQ+Zo2hNcLj6fNnNjo2LgiKylQigW+/u6K+iHw2Y7pCc4tVYKeULyhz6MTrGXA61rWOw/iq3ZbkBLDjqRoZXL9A8wFans1qfTM+DmmkuoJoJBJpUBfm2OohZpCbi6OJ/01RTk7CwaPaxPXOPEgqgz1PhfodBVDcLxokPd3dOvRIwMPgISoCjgJ/DkeL/dBQV6+5RhgN6QJyAxgccg9Xv79qf/rTnzUGFJ7s3btf4xMCcKwbIIWA0epqvY2deOD1tPiqUBKYPQrV7/K336q92fjElKHHD0y7uqosqBwSIk/uJRxH1+32iDkqWvk7h0nICkiimhaGJP+Zw+R15w143tMOBkrmevtwlzDxbcabg1H2q6Zaa04HaGpMzOFF0xZsDxENfG4amfPdvb3d9vbbb9vLLx/WPUVFcHFlSR3noe5SeKaDLuUgC/te+/lm3FiUsQZOHZY+zzjxUw75VldhCy85PDPuzU9PT4KGQYgBYWKhsPEgbBDDRDX+dMtZzE4rKhtL3jXNhpeULMTgBKzCZ3FtgjNSQpVB4aGS+FTSHxMTEA4DyjXm9Vm4/qgq5XN1fZWVCoEIuaK1GGJRG+ur9vjhA1tUFVRsrh83JMgWRp4zmnDx8jIv38bsuxce1CO8qGrbtXOXVAMx2isr81ZVBT7t3yHcUUU1HDSVHgVtOISCAWGRS5404dnucrnHoggnXY9wxWjCnOt/mF/IkdCNeY3ybMaIw5cxcu+Mzt8usq9kZfJGWMgYZWRRMeBeJOWCPPIA1aAa76xakARhovTVq2C6lFt9dYU11FXagT1DdvSl/cLBSbjOzM3b5PS0PBjmhrLonv5BRReTY6OiXuENtnd02q7du73JQmWV2CxrxaJ0v4srRR1yHC4wGFBefPTksT1+8tQmxqd9HEkeq2hm07AbVKLK04YNEiyQgB3xDJPwf8BubswdTgt2B/tHAmfL5He8bVbsHx97/wncW0ySJKik6Cw7FF1Cgc/AKGNH4BKrQcXmptZ3eIF4+nwfhyJjX1tdY3v27LHDhw/ZQXQ3khAVcwIcSKUo1xSFbzhDPV3dWSEe/UYplKKNF44fniNO0/vvfyCZBnDv06fPKkmtDjxaJ+SInCnGGFI3Ivuhamo/VOgahD2i0AzlS2Avh7E8j7YCJTCjY3qSMtaoRwR+7zGeEd1EDwKgk8hx4ScRSUmqOMnqBkTse7KUtwqIS45QJpMRkbXPr6MOLgUR/x22VDLTVdXW1dGhfgKBRLj2N0nORh2gp069agcOHEiJZJoVL9i1a99LgmOgv09OCmOpIp29J3+xifpVQAyqONwM0SgH4IWDS8ujxEwQF5hkWJJ4DG82dK+FNyWmRwxueHBiN7CoMyPplBowryhrB6ZgkAKrxQ6hkx3uLNcZ+ivJARI2y3MRpuQ9x4BJ8tBA4NthyPlbUAmDgaGuT3iaqWAFD2G1uKw2WXiBZQU0u0PNLS8jWcKACQEzACXKuyTWVZEaJkdo7dQmCm127hgSrWh2ZkK858pKtJRdJAivAR0L0ijl5URIVfoyPD1V7DG2qbehME/UAlNrtwh5hanmYJO8Z5GFhilPwOfFgebwhHssTv2rEWUQHM4pWM5j4Ic6gJbUtLeq0itvAy6KtSDRfBlvnAGMd03WJ7QSY1RmVl9bYbsGe+3Q/j3C/8nWU1kHLjozPSXWCPff0tJqLe0dKqBZXaYTzpgMDGsKR4PwHsiE62Yc0dzGg+dv4OdXrn5vV767KjldOMUBP8m7LpTb6ga5hKRnnwT5vSOL5woCMoniGE+IhQCTY/xRyse/cVbA/DEejnt7NWUY8O3GO8aO14dn7caa4isSd4mNlVQbkWQ9evSoEoocZOOjXn26tLwofHvPnt3y5uDX+30wzytKTHLoBrWTyj7kVyPp7xBIiwqnpCuNngeqeCMj9uGHH9k333wjI3Ps2HEZb/7O2OedQg5M1jDrCaO+uOSkAVhq45MT9sMPt2XAV1bcc10HskqHqFhTippDNiDGnrFLvPycgQ1nLaCTKMlf3wTucp2isGOx7zPjq+rVnBJhjoJZilRLjcbFFkuaSwEh8zoObkXycNsbYFjVCI6V44koH7rplRXW19snTv3OHYPCxf2wMHvy+IHNTE3KSWF9yDk9cuE3mxDJ4+RhULiBUDuLRKWwSZ3oXkQQGfXtJ4xj5K7RG9hxvCZuNkIdvsNF/znhnT6mQpyk8RDXgOcLAZ7+edFPD8MQSRBno6zb7Axi7evCM0OwPbDVWHhxDVFVGkbLNU88BAujH8JVfI8qp6oqrLO9TV1EHj64ZyurMCNI5IX0ln9abNg89uvZfTN64skLw/NWUsrbrLnH4CF2fy8twPp1z2inLC3PyetGfhami1Mq8cAwhuXOO00cBBI+ChvVtdsReYmr5dTmfA5dFiCaK4AROrREss03Q1y/MwyIuALb81C/oZ7y82ZbXJy3cdrDKYPPdzmzB6+WsBC8rqYar9txadHSInxPGydCczGM6mpTV3ezynKzxrpq6+1ssz07B62vp0OJs1b0HRoaBGExtxhy8GtyAYTwPX0DOgjYIBTTgCNiaDB0NanwKFp00ZGHkmsSY6jbUX1KeJ6NWzm4fJUMCPAJxiPB2u7QUCiSk5IIpyMiT8bCRRkdytAYI1C1UEqG5413yfNW94AsRGcNepPtdEDK4/bEY1QOUn1aX1tj3T3d4gYDsQEbyMBKvgLY0KEf2FtTySiHxK0MnbS7K1U8FMJ0cX94rSR6WQ/RiDmooGjLfPr5Z/bpJ58I3z516owglehJiVPFnvIkKFF3Xaaup/xYdbXm6sOPPrIvL31lS8UVGf8NHZrr8pKJhmBA+VhivKMhRlrTOa877E5Auvx32AzGA+Mdc+VU42qte1GhV90R2Zrwjf1d6sXr15GKfdLrlVdTHY9XwbrxTi0aBdm53jnfySFHPgg5WJAFEpjIH3PgMn8cwDVVNbIxwFx8FwVpigTO/vq/bnqZe2p5pYUFtuRJgDh1IrR3YX3H+UrshPCQ/QK58ugkz80HPBFeb3ymHxIk1KAAumGgUWswXiJpWVxJOiurGFbvTxcwCd8XGiU0H2VRsXB4PryYgApKoU0klkqTwGfw+ij+CTgoYJ61FZJ+5RInovHvw3t3pLLnegZRYRgntFvo8KBkWJPHLaL/poeIKmIQhAAPG1yezuQt1ts7ILbJ6lrRFpdmbWOdZDEJRmCj1ZQcxOMClnI9ZrJjGt+Ec4qipK4b5Cuc0RHerkJtLwMsKSWmJCe4uxv3JOWqEngvjCLU5ce7F5n40Z0dndoQ5Brwnhz3jrQs3rcXX1GyzKJ1yIQElifWAvaKxc08UPIfMrFQM2urK6yjtckO7t1t+/fukvEBBuA1eOEkJmvq66S5jUgY0rdgpvCz6xtdSIpkpZrgTk1Jd5vrBF+9c++u3b59x0ZVG2BOq0zYKhx5cglAgOQRMNxg3n4wJm5+UgR0RU1PJueNha9Bz//gzPje8fJ3qgnluSaoJDBqrR1h1usliQUlJ11CN6iB/BuaJuONWBTvx+geeumgnT5zSt2XxK6YX9R9Y4DReyFBhgc3MzUt7nbsS+4J40pLPV5DWTmGOqIK3tPZ0aF7R/IWL573cl8QBDBIt+/esd///vcy0IcOHbZXXkHMqs67ya/TMm0wca3pThWa+S4aR6OQ4eER+9P7H9idO/cUTaE07Q3UPVmMrYrWZlR8O6snPHE36hkElWotwo4pOpV8tXe4ogzac3beTtHXJ0Voa1ojPh8+z67N82Pqr3+fw6xh7D3H5I2bo3I5yBssBtYi9ol9gRAV6oLPEEybAQdvsra2FnHVGdN9+/cpL7FSXLDywoYcF+5XUcz5v/rv0jbxKkaoT76hYkJ9MbpATizY7RdaMgpRJOBUq4A14sKdMlPymN3Lh9rnVY98FydebGQVDyQsj++Ekoa34J6Le1ziXyNas7Gp5BJeHRnw8LADAuB3hP8BHcRgR0Y6jH28V2EWB4wqK90j7+nutOLSoj26f1fds2W8hTuWTt8YpzDe4d3rQEieN96DjEI5TUnhzNMertUGBndYq0q/oWlN2+oaOg8YeTY9xnPF1lc8/IaZ4QcdB2aZND/IovO9GmsJIjlWmD/A8KxZRPLfZHAo0XaKoGuV+BV71OKenm8IH0OPSNbkTVOuznVgvIFPWLQc8MwREVNsCrwLoCevyvUmE0GhCiOudUKiOGkYhwgYUUdTbbUdfmm/vfnmeevobLfx4WEbHx2VPgnrorW91Xbs2JE1meZQk8dTUSllQdqTEaG47smcmgFf+/6afXvlig2PjCo0x0AzD/LuVGjjMJaor2XAJuhUlKIVh4jcsGjOE3YdUV0YcWd9lNqYhQFHHwbvO2AQYdtp7N14byTjTdbTqZoY8BLm7bxsJEgZc15DWfqZU6ds3/49wr8xFEgFuK6Ne5OMc0CZkZgHW+Xv5C+ePnmsZBqedVRPc/ARvRDVYmwwyBwGHD7e/GBTuDeve++996SQRwn4qVOnVXQCNEL9RThWJCtxVPByZ2ZnbWLSD5ebN2/Z9Zs3lWdg7paWvBGLNxL2fa99KmZJ4tsLKinJ3YYBl3ca8ga5xGQGHaaNGfPEWEReDCMf9iBvF7JDO1evsd14v8jIe2ThtShR8c1nEZlQTMZzqCASRREtMc7sZTzwY0ePWlsLLCjqKXweBV9e+E//2yYvQgEN/mqJs1gaEC7Os7eeHAhDG0Y2sKzworxZb4mhEhhTXt+gxD5xXRDJj9IOaslL4X2A3XOLBYShge0RRpjPCFhExQCLy97pu62tNMnSanGIgkf++nkPi4e/hTePIWcCY4LBQqmoY4Px3vbWFmWRnzy6b5RdOz0wx/FOti82tm/IHE9UdEFnlWB019fxBsyamlqtp7dfi5sJXFiYtckpOtUXpfdRXU21mVde4hW48fYORQrtIlGz6d6fDreMtubFR3i7KfBzlkMyNhJBojAk1QGXGjCXogc35iXOvsa+UC7tCwwzHhqcb6IkN94pkYReNwmWmrqUKXcZU2f00C7M5XZdEIkGtxQVVcn7diliuPU4SWvW1dFq518/o7ZSjU0NCjPHnj+3x08e66DjvvkuOOWUyBPOI2ZUVQsk5nAc3uIPP9yyb7/9zp48eyKNDEUUKrDxQ9RBMIy98+RVqASDKCfSJUcjcBW1w/OCNNaS10ckRc6kAx9zoqRcDcn8chV6UalbKnCK5HXe8w51wFTxHF6gVP8SM0oHYUGMhVdfPWkvHTwomG1yYlwGk2tpboLS1+VNlBNEEOtc1a1S3fQO9WOjyOB6VyEOapwh9pTgqdlZ7RmkgymyijwGz7FP+fuHH3yg/AGQh1dbHtGy4zXeMb1WeuzQYXkOLjd7jEIz5oYoiDyOiLebCK16AZSogJIfSGXq0AJlnD3qdE95q5SA4JHEqgqnM16TT07mHTr+Ligqedrboyk34PkCxa2wSTi/8f5wEhV50URdhA8nc8TYyoYm8JPDkciHbk8gE8jLHtg3JPaZ6757f87Cub/+75vhxYZR5uJ9IZZOs/BGw+jKU19LQvKp+CUMoPeYLGV9s+RfglB4nX9nytoLEHSHL7wweNPxXUyMjE+qblRpd9JciRBJHSaKayK4e9Nd3zw8H4MYOhYxmLxGur9ql+ZebMAwMQGwN+ABc300JGiXFkPBHj+8Z4sLM1amZrweVgnvpaxCju26TEDecJc8b5KVQCVKOVpzc7v19PSryo9PgDIJkR8DvrGxKl45ojaExPKuk1aLRPglMu/fozHioEqRCQyJwPj8gPWAXF2BUmuyULVzAQdPiOIxx2aINnPuxXhZcHgz3KdXS1JJVxRuRwcVX9hpMyV1OpgkhILenclZJxq3ilJHchhG7glCtfKEN40AUJjDUFdVmO0Z2mmvHDlkOwb7hQ2qVVnS4hh+/vx/Ufaez5Vl15XnARI2YRKZSO9tZZbL8o6sYpGiSFFqqdWtnpmeiJ7pjpg/bzomevqDZhQtNluiRJGsYhmWSe8d0iOR8H7it9ZZ716ApVAMKjKAAt6775pztll77bVVoCQDI9uAXjW23dNwMCRw4ZnS/uXvvy537zGYYrkzi5CUg7W0uAQFkbQX5gipunHVMHjSxk8zTYe9Q+ec6jHNfMJQUSGAc2txDIHkyCi4LkkszBC1NgUvG4ZqvKn1VOEvueco/kWXhKwUzH9luYyODIk58tabb5S9+/ZotirBzuSzZ5r5CcwE/Za2cZwaWCtNU4hywdghs5ibnil37twSLEitAudPhoJjZv0QfBEcse7YV9wvfpeJWxhzjM0vf/lLqVrCuScYIRvA+PO5vJ7nhjO/d3dCeiWwUwTxUVOondsY6wU6vGuzn6JpxsK2pAP0O4KWNdd2/NVodCdgi33L/2f9WkeyiPPe+V3NksJgUw2uiu6laO+6jpEIH3Pj84vtiJ2JPZXQX8XZE/hiT5C8EEzZZUjx6LEjwrsX5hZ0P/ncwb7ucmD/eBkdGbEmf19v6Xr3Z/8piglif4Raow9SBGcd4RiheDGwNAp37aJhLia8Xi4iugmORkjp7RkdNTpHBzohvRP2VCvXRCfy1osLEr4hK3CdBljFUEmwWKUcMzNSFtu1e1dtJDBUYBaEnVCcBseNnouLpoudv3Ge4VHqPDGGQDYLi6IY7UJfeuvWcvvmdc1Z1IBW8cHNpBAUhFNSpGDnlPRNrAUxF4xRd3f3lR3bx8v+/QfFMXYRGAL+8zI/Ny1YxvYA5wa9sWJ2FVoCegi3VdFrjfz4rppAbRvOogum6gxpi3jBUrWTcJVcYqWnGf7SJ6+5qGNnaF58Mi1sDgVL0mWeOQXDhw/vK1twBmf8259rjRRLHlgelOefwQyKsBleUBUtibyJyjFMGG7RBgf7y6H9+8qJ44fVbUk2hFFADGl85w6xW2htR1cbA/740ZMyRTOMZj4ulXv37mtc1uw8RXIMM8/KtQCeGwYDB9bV1WOjrdQcA7lFhozp5EBRiCcJQhIt09gm94ToVcepfG8XhG28pThYYQvviVLmZmfKPFKldbhIDHc6KAVvVeOtyeR1mEVmgqr4SoPNttFy8MC+sm//Xre6r6+Vwf4+4dvqpZCmBlnHdLk/8VD4M87snXffKwcOHNKkIJwlUMXjBxPl+tXLWoNQ2BgCTbQOZHLh/HndKyY3MdmFe4FiJZAIaySyrwgt/eIXv1DrPPeZc4BLfurUC4rQiCjJ1u7emyhffP6laabOs0UXBdvWGLMKjRqYou7iuoJne7NmnfNaAKzK4tZuxzZcmkg70XWMObNHZe9qMBio2GvfNkr6LLXPxcGm17PUMDsZdUMVbEOmio5rbcTQca86ZkOXxZ6RwcgQy3ATqPSqMxU4ZXpmuizMzXuO6DoZ7XrZ2o++0FZBWl3v/tn/sa6T6DKjQHgKGFmFEri4KOupalwNA1xFjBmGL0ZrczoSjDvfjTtbTzoQRiLedFYCm+TLU94HVa2G3gTotboK1DGvBcXf0lyUDrC2Tnei+94eijn2kskCEs0n1Q1/OdN8UuQg+tMYpsoDJ3pEunJulo1w1+yQ/fuV2vCwfHz+LYib+fjxE52/xqLpYRurBvND9AhRqdQB+EyKt48fPZTRhE4kLLOK8POwhafW4qmr2pUXXAtjgj5qxM/f9ZoKjwjbS8dqXVh5bRZiFn0YD+3FmEVvCM2f09/HsN5xFS85PuL8Dx/Sysy6kOp7q22eghuO15xvFiVRM0wjNXOJNeE5oPoiC6DjthDh9ZWtA33lnbfeLH/6Jz8tw0MDZeKepTMxljwD8bmpd9RJKay1R4+flm/OndfAhAcPH1fa5BYZCDlLzSu1To+NdST1cxL8vwczqKguiMcQTJxiu8AeLDk4aTBaFdYqFRD4i7ScNnnGvGmIh6CvUJUyRzTt8avWOa/NPGRhLAs6I5nE8sF775WjRw5pjdLEhea4KLP0JMDVHhgoJ09R+DpY6N59OjkliYRDh44oS5XjbvUFzM1Nl0sXz5crly+W9ZVlScGCvUpJED1vRnARAPW7YYR7riYw6L11HiUiUr/+9T9JqOrsa6+Vt99+2wHS+rr49J9/8WW5evWabAFFe3qfLOZF5mdYRPerQiINW8fPCKcWjSS9r2LhHeORJbSpf6Ft1INVtyNy3ubI2UXN1OtiJ9oMtNiQGPNE0xuOVxU3WTPcKzYD37duRQrXtFu+6HPgi1myMM2stuj6IDWd9bXF0rW+VA4e3FuOHjtWnj19Wrre+Mn/vq7Kv7AY49lEcdiERLaI0nDjRaGpNDWYFik0ZqEG87YRWpTnSgTXFDV9Q0ipMkQ1UbhAeLofRdVyBMwFulBGRyRMB09Nz7Hb+GLGtcUgZeNwnMGBIR0vRtjKiI0YlZkA9sS6YVUOQBEqUTV6IcsMQd4idS8iHqI8ImwJYPWjVpcp6TaqFDaZdgP9icgPfJpCBF5z1+495ndWo4DzoniFVjbwzJYeV7+5fjyz2TWe6cimtzyuZ0Bi8BI1CCNsLdg8E0eGtfBYizG5P4Fcku5Vy1mhj0ZHutkYZhuxwVh0wCYIAREp41jRYyYCX11bliqci6BmXRjiMcRAao4BsmrhQBV4MmavlHhtWbKdwEX9vd1lZMQqbH/17/6d9E6WF2eEYTMAFyVBmm5Y9Hv27JNYF/ecYQlomxNxo9+9ChQiw2CczvAerAWgDTMPlM3kHkqm14VLr6tAI2bfcJ7OMK2K+F0BglrlW+qBRM68HtnfmdlpXWN4DGKe1CHP62VFSBaFLvTElYH0g0+rPC2D+uLp0+Wll86UPbt317Fn6Igv1+K+dcxZzy+9/LK0znleW/oHK0RmOVmVrtMEpCED62V+frrcvXVTBpyOS5wFDnLfnt06dxg9kiZYWLQi5JYewVSjw6O6R19//XX55T/+gya/HD5yRPod3Iebt2+XS5euqMAtRhpGX4XICrNWtoiGWnQMcqR1230UWZc+/+a1G7VKNkfgib5dvzNLpP3VBCvNXIFAKAmEEjAmwHONp+nWbGPdXi4WCsPGoJbo2oyDQikNVv13CADUAmy8x4UwyB4pk5srq8tzgk1OnTpRDh3KtcntAAAgAElEQVQ6WLpe+dH/st4xshhsPUxrHgTsT6clXpdo20YDNomLfXxxQlxccGU5gRr1xbgHA4IaF+PpSe2OxJV6DVra08flBi97o9Xtg/B/uNj8LroGfBaGke+JEJuWfk9vYXHFgPP5bQPODbdHNN8bx4ITWVpZFHzB7Bw/IA/MReQI46rFoJTYQ2bjfYkqwRi5X0Qq/A18dtsoMqjbdL+QHwVi4WcyBwpY5sQ6RQYTTuTvwlDR9B7gqnazjIofW7ABRAvmi6cWkEhCWL5Samcfud95XVK8MB7aWH0ocD5WWzuDZ0zkRXGQQhiYdZ+c0J27d8RcwACVEm1qD7uQQ8EgCufzeD2JlSnScEEKJ4no/w5kY4e3lrnZ56W3p7v86c9+Wv7yL/+y7NmzA0KqjB7cbrS2ma7ybBKGju/tvYn75d49tCRWRaMBQwXTXpYCoCFCzTKqYl7OjJqpNTLmlYYWw23RNWdQVrLLWk1nsQtR7fpRDIKPbZiFe8V7wZdZO0p+9QKizowxcyE80BzXTwBDFsKsz5PHj+veEEThNOFx04REcMBrQqEl6KAIBtUPHvsIuun9A4b6alMLmLO0Q5R90FdRyuz0VLlz60Z5+vhRmURBkhFosCH27C3Do6MKPrg27iv1BNaWDPjoqKCUz7/4ffnkk08K8MSHH31Ujh47oak7n3z6qWSLgU6QlRY8wsChmh1nTdpuNLTb/D1rV1G5o4EORbDJHG2SG2PdFDITnMR4t9/TMby1ZpO/GULxgBqOmR6UkCZ4numf2BywZg+qptbXK5vlwvoO2QIXjtdlG7gnZLJqJKssJgVmywy/8PxYJGdfOH2qdL34g79yCLK+7hbmfpP4OWBgFCJaFtq9u3eEJ/JwiAjd1eWbG1qgo2gXnhTtdbBTi87wT3iWxKX88BPBC4Kp52It4PUyOzfTcRBsVIyanAtGZItbvjGyvE2OozamGG+tESJz4BZ8rilKJlLN5uM4/D36G/x9aZHp3QvC3eEQm59r/Hxo66CU1YjAiWi14XB+4sGT+qMdMeBZkNwHCoa1CYb6J+eMTMCspvEgcmXsE6iE1uXQ/jgn48NuJxf2LMy7WbBgvdEE132pbfHJIhIhMJ4pRjrPJjUMv2Zz4aUpDPu6XftIhOmCXSnDI5al5Xo1dLcPAz5b7k3cKw8eTJSFRfO/wbhhD4XqCXOgp9uMGSwabBYKakAwaGhQhGNWIvj27PQzcdzfefuN8uH33i3bRreWkVEKkpbW5KCz07Pl7u275dr164q4L1+5VtCOZ3Qa9x58FnNNAbJRo7TRwGEIEqEhpw5xlJaGpHQNhVlLI2vImVAMjY01NQr3OiTNzr3PFJvUQICLcJRsRmAwF7cNmxB9u04Cz8IMMPYlRc6tg33lzAunyptvvF4OHzwoxgnRrQYlM0vVHCJ1STKwIroefCcToRFJmWtvf3n57GtiOCmSl5CWgxOeL81Nt2/dKPfu3S7bR0dEX524d0+zPMHfGYJBXYJajWFFr2kyc5wx133p8pXytz//uaR1Ear6oz/+Sfn1r39T/uk3v9V0d/YEBUqchhg+VY0xnb9mlRg2jCFvG1qV49QM44w50Xf7Nf/cz+3Ie7PBVyZaG6HaEX3IDKET8swJtlhLtm1Vz6gWQrPXkp1pXVSnzT2CqYUgWqSrKeJ6JJwlQ9hvsVdkoeurQNUz6sxV5+rpD/9yXSe/uqbKMIaZk+GD2ZycHNgZP9+5g/Ge7qT+WaRcLK+LQEwi7eBFTvk9nYd/8/OWcWUBJ7pPlC7dgWU34rCYSQFzExiBxoONAVHqWc8xxw7LhNekCq7oQGObmsYjfhcnw/mG2cJ5poJefbd47h77ZGoh0A3GmUhWBbh+2rs9u1NkftMFtKCjz4JRcGOTWQpoGUeekv/nWgKTpGGIVvdUtXUuEXySEW04rFlgiQ6SSSWFTxToeNFwWJxrE4FbI6OBUpqmg6SEcXSucfieEeFidHfv2Vd27dpbnZWr5jxLxlnB/wYemCfKrEVYO9I+vd48dDsBCjW7d+5WUViOenWpdHdh5JVglwP795Tjxw6Vwf4tmjh/8tTJMr57j66LQQznz1/QpJsbt+6UqelZQSFOqxml1y9JUWlvL69q4rizNPPc5ZykTVEdoAS/0lPgwq4jZ/PfEyDEmeXZNq+pmtpGjRwJ1kYq6V9ouOx8WVpAUtciU6GgaTqRKLTuosToY7xfOHWyvPfuO4IvmOTEOty+g+iN7uBl7U9EjQgGlL0MbVVBmb3NhqcJBiiPiJUp7ygpju3YXrbv2KmiJQsXKuwjCpfXr6mTGCAFrRKG5jpLnJbxnXw2JYdIRI/dIJKHh66gAeN96bKEqh49eSro5IXTZ8qt27fLtRu3ytwcEJYHKYidxog+iXy1mmxSg6jOrB15d6LvTVzu2B7f7Y1ffxiVG/bKsZxd1ZqRmmya1nhlaZXRlQw9UHIkPbwuzKE3VNLAKfkb4wpjmyhWEmmPDI+qcJkmIRrM7CCceRMgUmOErME9BvFQsPnKD/+ndanLMTas0nnSVUW1mgaVdIDh3TlRTqQ90iqpRDY3xh8YgK90V8Zg8P8SUFqyvGnI9bk40ung2NwwsF9ukm5yrT5zvnEGgT9CQ0qDBO9Nez7GKw8iDyoNC+GpJp0Xxat2jbHBiIBj8DhXughhCUgxTOwBp8DSra4PG+PNxgEeknCUJpE34vwUdiJuFCeSYRd8dpyKJTy9AAIFmcEAVu/PDZ+e8w5s1c542ouT+5ZxYDmuF6SNUdLMRIcuWjYtwu3IJt21OJhFxoYxBHj/wTK+gwJs0zjEYRcW58oTDW4AdrOim597Or/taHfv2avW9qHBrbpGd5Oiu7ym7jKalc6cPlXOvvJiWVyYkWOAGnrq1GltmM+/+EL84pmZeavQFaCSRU9cqRAIXVLCsGsTj0qqLW0SjTCr+K/NZzrsrFGfupCmo1e6WIKYTkZSJ8LrWda2aNa1nCDUPrFLTAcEAmN6kEaYVf6wnGxH7pVjIMU6qEEcRNu7d+6Q1jNQydSzKRlu9DJ279kjfjCOEy0Spv/MzM7IkLK+kGhFKVBZJ81Kc/PKpKFMHjx0UJF6b3+/JppfvnxRei8Y7kcP7qv/guYRnKuCoj4UCFfK5NSUXqeAgYi8ZpqgHefOXSx/+/O/lRa6BkNLZx5xKWfOrC7gKyhyaqJq6aA7+q51kg53O0XkCnx0jHpe2xAGY7Y3G+y2Obeo1ybFxmrAte/rAOfsv7wXm4G9yYR76go4TdZGAh2/t9m72ecx3ma0eZSkGpZGrRVjXSbP/u2oUVKP05QkCtvWPAcH73rzj//XdWFvCzS4jJa+gV7N+GMhwuHFGKYBgakpPkkPtE0ancaWRHwcj6gLg8JXUkhzeN2gkWg3qX1gCwuPA6000+WTEqHF3K4qc0NIATHE3EgZydbYKT6Lz0lhNBAEn58IvY1PRb42qa4MrmRqLfjD+4nCkUGVqNGSJ9KYCmeHwldkJGmzjjfPgIoYTU1m1wJuhIjcdYjhg9PeQE/6bIkPUXnOZJ9IEbjAupmy2fH0LRZDJrc0RtowCfxqF52azaEIqFKiXGlM3O5rNK2xTkNfBktmAMZQ2bfvUNm5g+IZ8Jvx7baULwYnswSD+XO9I8MjWm/AA4IploDQKFaCj7OrF8u+PePlj/7oh4o8GZJx6dKl8vDhI8FP6JOAeTPJHePcXbsleQRw6tmJGKuFBXoTKoWrjojmbxg8bVK48bXBqcOq0TG6NeQ5906NTaKONZ3HHadbMe9wvckg0OVRtF5paD6O025gQ3Qw1CRJxF2LqWz+vp6uMr59W3nl5ZfKyy+9JMwbaVtqLgcO7FMUfOXSZdUXGCqRgbVMsSEqJ+CCRw3VD40ZnCPDfIGmCNb4fEaY8SzR88aAM03o9o0bOvYout7LK2JAqRGuZtjbEAEbGxPMZQjU0qarS6sqyuEEGC7w//y/fyNmCZknHgoKphbEuvF1HIsgK/UYbIQ/miyQwMK01o3Glyjd+++7oI88qw1v2vQ/7Ug9x1D0XTVoEuy13xY7En0S7gtrOvrd3uN/aLyFRAxYP4UAJ5AItmBocFjGGyerKUCCr61syvuAJEWflvywx+fZeBNRzs56QsrQoAwingWDQBSNaDgQAQ8z1EBwa042hcpQ/hLB8j0GPAY60XejIdBQBtPAwOJMgTSYuwqLjCKjEr7mwijGjS+4kKx1ijQyJrWAxGvgQ1JgSTSeQme7kMrPgVU4v7BO2oULoBuMSdJhYcN0e9LtqJFQjiQdqZrNLaGnOrnGDsVSqSlowmeWN65ymbzPDTEsRDBzd0TqgVfGCdeH8Ra1rHZomW8ag2qOMV+K/IVxi2RcnVqTyvEaGXwNbQXr9RR0rlvHBmpQk5Y7DzFqebYpiDrFXS38hyGmrjAyPFYOHjhStm/f6evXoAJHoD6fNET4fsGdTtGHLUpKiIMk0tbwCcbQMfdvbFh498cff6QJ27wWI/b1N9+WT3/3u3L33n3R/yh60lyTbkmMePRf+GwyPsZn8UykbKn1ZPoi3zsDhGvWkShc+GvVeveaQRPe2sxtXDTPF0Ot+8R6JFOKQqbSZpkEFauhgTFsF6PdgUosXKDnzEiyl186Uz78/gdSmoPB9PzZpLI+ZAIo8N+9c1eNOGhscz7s453jO8uBAwdlYPliTz94+EBNOxgG+N28DqfE0AMmlnPCBw4eVLMP62Hi3oS0T9iP4nDXAQOivy4sKOWHfkhUTb3s+dRzTXgSfDcwIIP2q3/6dfmHX/1KEAkGy8Je1kUCz5ZDVKbTNPUFOolhtdSBudf8LtCGg7oETy5IdmCPuikSiH2XAU+UvDn6tgZ9NH7aSo8NrNJGEjiO6MzVHnqNN8Y7xxcuzgBvMfa6BeOpIU0SyNQPPOMTh9hAKJ4fzH40TDtoKeXe7tL11k///ToGWQMtmeWnYiTayr1ltfKxUdPjBHhdIltYAaHUJWoOoB+DGK8VzDWYMzc0ouIxpHgTojIWZYxosHKOn4JQIh1vREcCHCssEc4z+DbvTwGSa5HxqxF9oBHDOMbCkxIbj7XHs3h9jXqXMCRulhEjphps4dIyhpynjadTnobHaSPQ0JjaqXZ0PiLWxGHDhZcTqYNllZZjbKqR9eJttGDsAGo6XzG7tqPSYo3sQC0eBxdPKp1FGZU6f2YTaSeaiXIkMEBa4dEYZ0QVaocMQoDyNDqyTQbCvGhXmIQLEt2ur6hRRs1hGq5gHv+KhMqQvV0sS4sIN62Ut998vbz15uu6vwQTRJZgu0SNSLgC3dBRipARxS/wUXRIbKCbwSCSIq2UwMBztvme6OOoyVzufOk+41Rb/PmOsl+LQ59oPPAh1wmmT9Ah9lCnHa62E1fxKXoCCADSiCMmytqqVOQOHdxXjhw8IEGorVsHdCzkWGme4cEgbgVEiXwoz+rWrVuaRo5OBrozsEz4h6HmOqamPcVnI4xp0S7pjExNaZ/TFckxH9yfUK1r5/guacewV3DUe/ftF2QF3o0mzJ2bt1RvoJ5FQIXO9+z8nIS+bt66VR48eCSbIvVy4eJQNk03jXRu7EWMthGNhoIXw5y/N5F5k+F+l5FujtduaXcw8l2YdyLv74r0c/w4ijT7pWbGd9hi2euBMGM3O0Fhxc+7uz043fZwQMEjgTPPKzaSJjHWo9UjPQNTI+je/Mm/1xURVWMgsfipplLx9w3N/DfP3XPUZ9ikbfDaWGtw5rbxiIGMZjYX4o67/urprLgVY58blGgm748xTUMNF5LhC4FjUlzkQRCdUH3XdJ7aEh8qYyCZJiK0pxXGXPFleMbB9aWoV1NmM0wM3CoTrPoKhj68MLi5KmAqFavTVyrOZiiikQkVD3RgQF5ZioM1xcYAmcJn46vW9i2WwfWEoYZFo3ZeDE3lsOa6OlhcZ/jDH8pdduhzUhJ0QTfGTM+7Kj9qtqeKbETsRESMVcMxkqk5AidaYhGywYn+IkiV7xxrbmGuzC2iLULjEeJki2VV35ekG0NXZY+mH/WWv/jzPys//eMfiz/+xedfCAqYmprWfaXQBsZN8QwdbhnwdUbm4ZDD2fbzISMKJ9swGJx+hlis6Fi+ZrOkNkdxGUmatDgFS/2/ipEWWgskx95xz4ShEK0DSSnIftV6CQ0/yxqAQOEb46wxWQMD5dVXXy5vvfGa5BEo+kp+uE6ygv3hrNJNcgRdoa5igInGiZCjTYIB3zFOK/ZWObQYcN5LNOfAAx55vyQG4M9bu6SvqgeWsnPXLt1Dondw2vGd4yq0je/Y5c7Jp5MaDP3Fl19I0vUZo/mGhjRQYG5xQQabPeDiZO1HqJOG2tnLZuOdgK1tONsGuVGx3ChHsfn1G/+/snsqnt42+jHeyaTjVNqvidFPkJfmP+PejZNIlmblwkb0rx0kcAyL40FFNP+b+5YmRexWBlo7IIUPPlq63vmT/yCOflNEckuvKtWDPFQW94IetvSQt0BXYlQVVD4v8HiTJiqjIOcCWpvVkAdktoUx8TShhJXBJpB3R8mvsgEiZB68mO/8nWNwTN6bxRvYgHMJDiUmSle3bgrHJFIJE0YRZ+Wox9GkOBhvqoxCU+wNQbgLDMxzuaxpqoolJeVshI+74SflE9+fNl/VzkEPE/W9Oow3BhMCP12hKlrUqD/3zk1SnpjCebShICJ3HI0MSY2w2wvWbdXOJAQx1fpA0rmGL2u4RL9XNGpNE4tX2QhG8pd7Ewqlnz+ZD7xjPz9em8Wpyrl0TcDzuiRiJR598GMKlFJqNCzF1BccA4Wy//Qf/2P5+KOPyuXLl8rf/d3fKcqDsQBdjbQdjJVscEHPw1Fd+OzCsjVpiCickWE24KnRBNZzDaeR/XQGtbFg20R7jYNzDacZptCpu+AEqwxpittOyyKUwBpwmz2Cazw7er/5zN27d5Y3X3+9vPnGa2rMgTc9PfVMXbvUnoa2DpWDBw6oUScdwFwvjBL1F8zNSnFxYmJC+wRny/USPcM+QSAKoy2ZgJp1RmealcveSZaKMSez2XfggODJyScIJi2U3tpAB9zkAHC2oOl94dKlcvMGgxRo0qKnY0kkVDN/uCeSyaxNW66l1KVYg8WNjWEx1JuNZwxonGx7refnzdBIJ6hSANUIWf1LxrttwLOenIU3DJPcR52P9IWs4ujXmyqta69fsZtBGqgbsDcIZsN4syEfdl/BknWHqI9Io/3dn/1v65qAUnWbRYVbXpHn58uQgimDMt4MWein6EgI700QA902em14ox3F5IZjfE27Mx0uUSe4TgxqvtubORJ1VGvqH+fDV3PxjqxZpIlCKC5qSgiUJHHMTfdzVZcpzza6Ocd2GtWmfmGsVbisZH1xlZk8At5dcXaly7q5dU5gJw13Kt4c2xCLnEKfo3RPMbEWilrot/Sqrdk6GA1ODOZNBOZ73hR4wn5wim4OfBwKD5xzNQOmsh4UJVZFx0qP80Qb80vDuslnd+CGOsPRC9WLP4yhOPM2nMa9jkPNfY46IdrmWXc8Bwp2QFJqcOplobuvkULdhx9+KLbRN99+o4Yc4clQPHFCMghbSrdmYZLF5RqsRWFeuZ00vG0VkjsYdI8pbmDRLSMSx2vmhx2vsf9G8TLO1vh2MqgqD1uLVvIFtfHGhtvNZypMVs0ao7lrZWmB5qvecuLY8XLk8GFhzH193ZpCs337Nt2X2enn5drVaypEssmBUxCZYpNzDhhktOBlNOr6wHiTqaA1wprjeLweY8sd5jMt4LZFjnJ8Ozox3Z77OfmsPJt6rolDamgq3ZJwnZVURo96IZhkBFTCHFAKxxlMbjbJsoY38zmWH7A6pWEpd7a2h3ZvhjH+OcP9XVFw+3dtY5tjtoNMv/YPC51x2MIKN88ObX1AAhaxglqNgfosyQ1Yf6XtUAzD2r5tzuz4G88uukoJfDP7lQIzUTn7yTM4V0rXyx/92/XgNlGYS9djoAUMHYsh9DhOSphsnZaTD9QCT+da9TZtD9g2kBh3R2iokzUiLzIurYinUwTUBmrYEIkKUmBMlJWb38GLkhlUfnU7pQ08kvl2TVRlXFaPl7Fjq2C5aFi7PR6Di5HjS1PlCRswEHVQsc6BR18niDutrrMd6zWs1qkzvneZUmQtkGX0uqs8QbBJidpQPKxURkMnSe9d7JQTjgJjpAnqZBsvKv/LFBvT1Zrog+JpG/KxM7YBdBQOZdPDdonCTfesE3ta/NxEIC4WbZQR9kbyc9SoNjXveJSXUQVTF+E0E32P79hevvfBB9KX/uqrr8qD+xitAVXtlQ1ICGpFeDd0s8zC9N+iFdIS6SfSVPONYYI4/6YG4WfRhpvi4J11Rfi/2dyOzn3eRsTAyBsamhxTpY152nvD6caA07/ANCLWD/Mkf/TxD8qpUycFpVy+cklc8K1VU2fnzh16hohLPXn8WBg1zwb4IgwlIuvBrYMqEGdGLNkmjJMMRaAmQZ8B/z80NKponQBteGRITBb+v39woLIb1jS95Ztvz5ULFy9KuhXH7W5q7xP2BpRBHGOMGfCMns1yHWVW6X9En76/hgcFR7U41d9leGOAO8a1YxXxhw0u3n5vfm4b7zhiZcmdoSFNLaoDlXUGODcWuzkHt9YnQM36WFtv2u3b0bZWRLVxBL3+7Caj4++uj9RxgKm31UAxBpysyn0yHrrddfztn61neAHel8iSAyEuxMPFuJAqgRlrmoUE/xc8468+qND/8tBygxOJZ4O0MXH+5kkaRKBuaU+7etQNfZFN23HSsywW3kP6wCJyFO80Jd2eoSYqSgXfrFAON4DX5vOaaNTxVtpgHb3QeWZFOE2kgc2xbvkAIAgZqKq0Jwy8BaEsEJXHE6sJAyPlqLirNsTkoTqrgGFiiAUGSHA0ww5uy5WYTtV84D2BNjyh1vg7hsLUxNp0Uo2Ly/rG+hKZ27g6nU0niZt9zK13C7h5tOkWBX5wEdksFMWSGmKAHG7VXWbxo8QnNULumcnLTYprRohEPXVvLMzkfcz0HDc+jW0bLS+cOiVGBk0jpqUxtxNIrk8GmzooKbmFplDxM/UPY6b7XT+3xryK9ixI5WwnEFIzos1OsXGOdehv7ZxNlN3uuMX2qEELo1QdUVJmO06u0/feWaSHYYBnkxXNzTzXtUKDZBIOTgvMGfbNk8ePysP798vz6SkFDhQSEULj3B8/etTR7KZxBl777j271XrNOqYWFAVODeeQcBQZa5fasT3MAt2d3k6DD3UnmA/oa7CXaOp58vRZmZi4X+4/tE5PgB9sAk6fQhqryM6dYMe1K62vOgLO6pUa/Kfno+EYiSk6amQ2lm1j3f65HQwam25UYDdH7ZuPk+eR32cwzubj+7j/fOQdISpNVKqBiAK/Fl046zx9JFZUtcZJG67M6xwwWFmTva55rkI1LHPAfhQTRXYYiGqmdL304b9ZlwZCaIESwO+VWtv0NJPY19Wu3Vbr4ySoOCtVb0XJ7VQghcCcaKKZbArDBM0wBY6Z4icGMl1E8W7uoDTEwM9xDKI3Viw7rBTwurSs5nNpDTdW7OJAHhjHSmrfxmhTuEVvWoIvNYKMKA2CVGopTjQrbW1bH30WhSeJ+zf6FxIXrdGy6XhsXEeA6aQMDAV8xDWKZy/pVGthiE5Yu1vsvdkDPq4cSjV+DXTrKC8RbX7vhaxl3IkEkKtMtiVueenSIgJzo8MUnjQXSHeimCN1puAiY6NoH0eXBJjCzd4tOQHogjXCF3zhzzSjJbQ4G8hM8oZ7bi3r9TI8srWjEQ6GKsiDFLS7V9gpRmlLD8+0SNSf8+Nnp6mGihJZuyphR8L9TSbmiNr/8tWOwLVuA0m15kjagDtDsawEEgA2Tl6z1gGS0633W1TSGvnxbJhoj7Gga/Ldd94uY6Mjmm4/MNivoiD8XoZdg3uzL2fRn9cQ4O1VzdLUWeAM4AsaaNhbM3MzUvxTEVwyC/2dCB0DjaEAzuCZG8ZcFIMH2qCgL7qq794tt+/clVOU7ncdu8ddivofi9AFW0ekrHv3Y3h9BX60swfnz172sAvtrn/BeG+OvGOIldFWjZPvMt6drKkFf/3/Nd6bnUCep5lWdfxghU4dcZvAwM/Regrt2XTURiY615G1lrUaO5A1FPsb+4cUQde7f/If1jXmS1Np/IA5AIa740FR2ONEqnAT/EQt9qr1YUy6RicVbkg0E2nHRN8x3vbKvvhwMSW2VKEXPjvGPA5AvQv1hgjGWVqqvEiLSfEVbJ6/cwPiRCSiVbV7uRZFd+CDdTir0z4GOhBV2MgrYqeFX0wSQwwsTtQE6YrLNXGNbOwsHpqJpKldCfmCktoPrDMFxxQy3h+8W9exvm66Zi0GZhSZU1B78NAFo1rG9QKl0I3HIzDsYwMlAeRqLDtOFKNRDZLkQNUhUg15NXD8fWz7mDjBaKrfuX2nzGryjDVN3AGnJSzBp4X5JWtiS6cCIx/eujVhHLFWKLFOgUl6KWNe00c+N4wazolrQrWxYSXhsHoU9WNANOhhgPpFt8W+6tQVr0Fz2xWF849CpTpTM7/Q55X75SzDxUfXH1xTqT5GGYLXhjPU+ris4V47XzduSBwH0ekWOyYVf50dMVB6ZGio7BzfrkIt13z2lVfKtpGRcvPGDenCEHHB2Bkf91BaPgcFRf7OujF+bfYBNZLAEUR6cLHR5QmUyT0YHh41zWydyTaL5dGjx7oeaIU4aaZqPXz0SPowX/7+q3Lj5i2tIxg9dm5AQl5XYOoSGKszbRWAKeAII8vPnS/OG4MTFpWnKdFVSWbbwCaucmzEor1uvHbS09CBHSoSn0L6ZgPuYnK7HtHsZekgdZhfHZ/tgOJfiLwppNdkckONjqM44PS6CSQreQ0NHx60SmC9L4m8g1rkuhpj7nqXbaPXD89b9aU3f/w/r4enzQGSqscDYCCj282Jpd2dhSDqUzERNDgAACAASURBVE1xYsADoeShxeumEUMV/kqhzY1No0Mw582RTzYaF8F7eD2RAl85z0TjvCZNPoFRuBFi06wbmkGOlnMPj9x0RQ8fBdefldSl9Sas6kfmMaT3IwwTvjuFXTKW5r4QyZgPrwiWqEuYLkOSufmNIJKi8DpZCCojBiZ887A+tMHB16tmCtfAecX7yuBV5kIGnkpOoOpky+hrgVpWksdl4Ztea8So9R3J0b6yb99eDTQgmhtTw1MdCM3YrJ6e8vjJk3L9xvVy/frNMomoUOVLzy+aRy1jvrruyeuIDZXusrhoaCVfgglkvALRVC0LReKknRG19z3TmipFjWPcP2HhmtdIXcTOyTNGaZKCwoph9r+kp8Hf05wXyYE25JToqbNxKiXTAQQOyNmN27d9jsAx0uVWncCG3FEmfHU11SsCtzNe1dkqIgdqW1kuA3195eiRg+X1184KJpm4e7d88slvytHDhzSUltfcuXO7nD93vsw8fy6a3/ETx9SezlqBLUJvBsFKaKSBDlkXwCbAHggf8f+8nqiadcnQaKtANlAJ1wiMQnfptZs3y41btzS8YnrWYlfGtsGoa6G64j+yAB074JFkgs86/xyFxw7EWCYDddAFvwWR2yYT02FrtLw56k5bOwmx4TP0cSIj3FB9Yx+8/mpG5URPgUog7xhQPidroLFFG9lHwWlUq6jBS+NcvNbbtTMMLbYlsiKwfbCnzbOzUqeDBNvTzvmoKcxBUnTwh7ciR21b1THeiTCy2LO48xBi1IMRsniDjyfqVfTXWciNBCPHjGFSVCIYwthyPA6fk8/IzWgibnt8Xps0JA8rUEkbBmnLpSYK6htww4w+Ax3hCndwHM4/7BOM3TIQQVULi2HGIWA8lpahtplxQOqZYxlfNy86558OPmPI1j7JeS5jcERR7BazJ46MB5i2YSI0pf3wuBWFO0LHkJDymsngMVhq9OnDWKMBAu5K8LBWyAIiVymObWXJYLBR9eO4r772avnJT35cTpw47kJpnXSejjGWFFEcm/+3n3xSfvWrX5UnjyfL4NZhsTtm5y21qqipa0uZoyI+bVyVz3S05s1i/Dnoc+CVOrtR+8RRC18JKoaHrcWeDYhT7BWtyoJn4rsvNRIBPVU3wusyWtBtZkyj496uw2TTOM2yM0nNhWMliAhkl4g9UbicI8Ml+vrr4GzDQJ6n4U5VGCSj6JDs2injfeb06XLyxHEN/f0fv/iFnPErL79cuGacNRAJSn7MeVxYnC979uwux48fL+M7d2pt+JxWpTSXIAtqHxE1MNfLL78sZ6DARE1tHqKCD8JRs+7RP3n08HG5detOuX7jRpmAH67CuA2JDGstNsYwGbFvGUXBJnC3/drGoDlqFkyqJrfIQWTkIZG7m1Cce+WrrokW/u3nY0ev2k1lbeTZtKPu/Ow1oBf/QZRN3cn2ITK//uz2Ho6Oe/u8tEZr01bWhD/PTqtdCI/xBsrlNWRR1CH4wqFSeExmFAgz8DN2MvooFGVhoFEHCTrS9doP/0rT4xMp56LTyBAjzu/bXUTaWDV6zIfxvW2Qv+u9LDQMIMczMd04Nv+COWdztBdBbl74uW0Dn5sVYx+4JYabaKlf7ISIDDGJpGnCCCdd54NRrF2a6dTkfRGOSnMFGxHjjQFsPHbDC2bXw2jIfRVEAQ2u4qCrGP4wR/hdLWRqSLCgJI7ryJPzAUs1fNNwxHUvdO8Co9DAQ2t8xbPr4laTUX9vGRsdK4cPHZJR0mJCSXJsTKJEFh1yJx7XS/YAxsoXKbmlRQfLg4ePyqe/+6x89fXX5ebNW2WSRpnuXg05wDAgPMTUb7BMuMEW4Krt+WkszMMUPu57JqpeLebJhK95oAdOCf1i1lWcJi/EgCvKVrBgCCWbIBGcDXP+eY05cmxYJin4OlV2O7vXHSPRvHnymrahd7HTQQDGmwYb4b41ZeZwCgjqxCDa3A8d3C/tEeAPoBG+IzhFwfL51GT5x3/4x3Lj+tVy6oTF9iESAFGyTnCcaLnA2+bzdu/eJUMAbDK2fVTR/tI80gmlPJ+eLvfuTZQrV64qC6WF3Rlqr8T+nSGhRTMoJ4MG+t079+Qgbt25UybRL6ozSzNM3PdEIZ72vUanVsgh36XAWNvcW1bYa5ZBL63Ah99p30sqGfYJjTvNV9ZF+zgdxcUIh9XPb2dOTdTaDAXuuINNEEmMd8dYJmpoSErtj9/oWDoytW1Ouo13UAGOOzTkSFljGmtneebs8jr2DHbGfS+N3ILWXI8dpKLsunfCDNTvXvnoL9Ue3259d6SI4lVwvWZAZx4U2DDGi69E64E1dOBKhclxYvyVPq0YVtBSqAXI4NNtr5fPav/OG9CFvPbnGR9uJnfHMDqdLWVFTTVVjbC2LYdVsiEaoGtQG9kGJ7rPcUy9fU6FtXnFPGm8dbA633i3ODvqoPHJGH/0nvta3NAsVONkGHiPS7KksLFXdC9U1KxypGak8IJV86LlFJh6LdMnmAGGENEZVWuodi+cekHjqPbs2SUMO7DEPQYH0zW3dathk7ExLZjoNTC5h+tFjAhhI/DK6zdvlk8//V354suvy/Vbd8r8IqwhN2Q8n0abXEBmHWZQo55NxluOryO1aV66GlhqHYTuQSJZDV2lzlIjOq031VyMVfeJ2+3nIiaRJEnNvEnjje+7dc87D6018FqGpBY30nDTRGzWpmmKSBsjNUXpwrsNs2nN6XeOinGmRNcf//AH5dWXX9FmXlyYlUIlE3JEPe3ZUs5982353e8+0c87d+wUqwQxKbBsrp/oGr0R4JTJSeZGFhmHHeMULscU8UuvpNZ/gLdI14H8Au/09g6IkQJ/G4dwb2JCk55w5mQvSAqsELwouGDNGjKxgatSCQrJNzNCPMbMXO7GDHf2lgy4g5k4YQV3orR64HOHW187VmMt/dn8X43Ga1F58+ckOAssl6Bqs/FOlJxpYTgwkIQY/tQ86NL9w6+qNdnKsBv7YePdDoZdaOzr6CvxGVA5JcImPR1LyLLX4G/zvDDk6pquY+x0n9Spa0OeIELGG0PXhh/ahjdRcRaEbmHob7VAwYcH580Ny41kwYeq1LmJYjVEr6Tp5ItBz83IzeQ7NyUdcdE0ifEP7hVDHVyc1/Eznw/dL9cJTs1n8MD4uyKQ8IbwdFUGld/xnmCJMg4a62XjnZFwnIfP1WlYNvlKLXjJeajl25EarxmqxSX9v+vtHZwQ4821soklCi/5VOh5dpZ0e2KQcQ60lWMcwM2Zst7TvabuvFdeebm89OKLiqwxeohrPXn8VNE/46zw/qR0FF+VqayZcZB7Rmo22D+oIguUURYWbAYMNNrPUJZ6t/SVZ89nyq9+89vyi7/7e4lDodXApJr5BY4F/rsRGsm90jNW80o7c7FhlYOGX4/ex5buzkABZ3IZNdaa3i6VQBtuBQu9fWaQVaw1g5P5bIt9Nal9xzCpqLmlU19Quqr5AK4XOKI2FVAOQ1NVwN/RLKkUx1Q11SzTLw0Sngufh04JRcfjx49JWIvIOzILQCnAXzeuXytff/1VefLksaRiEeUf27GjbB/fWXbsGFMGlDmSE/fuinnybOqZHNzePbvL3t17hXUHflxeslHgQoZHRlSU5HqZHXn+woVy/cZN0f8w5sLwezxjEufHkISMeTPD1MMa1KjTilCbtW/2CU1QbU2Q7GUFHi2CA/czzpZMTRF7pwMg+ykNTTVjrjDORmPsZqdAPJvPrT1NfoMhrpOLgCYiGBcbYIgIrP67jHc9SoX+muuz6+H/c//ZV6H58Tcxm9A/HxpSkAR8QiAUO8b7gFIePaI2saxsOeiDSBDS8G9RWF/6/l94AHGr8OiU0CT0GMY0wwjrVcSZLqFKE6oFCnlVbTxanZv5fjG8MogrVuFTVCpVOxu8fG6ggZxT/j+RcoofHCvRtoxxNdTcnBRaOYZkFkfNUxf0A1ukNt1wPYFvhFtTBW/xkTluMhMt1IrXK4qv90CLW1ieI/tAO9yHiB1lo6aG0A+TpcJFMhTVeKvRBj54jZj7aqchmCnMAYw4hiFNQhhu+R2i2NWlsnWgp5w+/UJ55523y2uvni0HDuxX1AKfl0WBShza7fLgjHtbWOik4IxpAw7i3nUXTwKCYbSFtm2Gzz6bLLdu3VaKDZ5PJL5z157SPzhUvvn2fPmb//bfyvlzl8oiVL3CeCyq6pWWp324MSJz65LvnZ29o6u28eb3OBkNbqi66cotKq1P97NyvJOJYbwbBcONY+ECzQRiM7fbUb9hQDIf1wk89acOt209H87Xg5OB2aA0Gv7hZ2AS2CPg0i+99FI5dPBgGUBmefJpuXb9ann65LFkb/ft3WtoZPt2d07OTJfb16/KIJNxoPL58NGTMjs3X3bt3i3KoAKNAUfXbGaK5xNMK3r4QIX2sW1j5dixo4KZ3G7erc5JOh+RzsWJQem8feeOIu70alDjoCCGcRZsJEjAVE8MOIVnd2E7SvY93Fhcc7ckSolNIJLI2PfakrfBhOMMAyOu12k6G+GSUJNsMA3YNJi0ftmFU2ivoWDx/K5p/tsYlTvQ8ldTpEwDzXfBtcjV+vN8Trm2zd9jszqkhVB4a4TN27EdRORE4HROxmmo/jAzWyYm7ipgwinHOfC86yRUq4ASiZ94+6frMTYxhrnBbOJ4BQwgr4tniaZGopF8D37E39vdjDkOC5COsbaz4AEqOq7FjM2YtzfrmgxJzoHXuohleiCfF2eTtvc4A2hKpJ+d38uAM+LM55jsQhzwvn5FteFwc77ivIJvS2gqUAie2WJDeX/YBmHeUFg0n9sbQa3g4nb7GIriasOMoSYvOG8cy7oSlTE5nOjC921d7Be9vrsoosMx8I+RYYcP7CvjO8bEER4b2VaOHjlSjh49Im8fBg2GgUHGXDsTV5QhdJGCD2mqBwuKe6W1Wp3RABAMzVDzC+XBxAOl2kxSAdfef+CgVObAS3/+81+U337yeXky+YxhdTIiKyum9GV6ejaHqU/ebLmH3gxuzkpRWpRNUtse11S8eNyII0NfI2w5+SoGxt86dM8KnWUddT6/o+wWyMRRo/Fhi241tMUtbtaqURlREHUTnz8/d5XxHTvKSy+9qBFlJ0+cEL6cjMzibnPl/sREuXb1qmZCbhsdLUeOHC779u/Xerh0/tty9/YdpdRE0BR+aXbBuJJlBTdlshXDF4jcaIBi4DPqinRL4qypXSArOjKKIFifprVfvnK5XLl6TQ03GG0cHLrdsMZ4RhJhE0pXm66qQbQtMLOC+5LBwNXyeY24MFNFbJtpONnj3tcM1Ggi02TZutd1gHE6b/8wevanaSDBpqif8w2trzHQjQH3CTZZU14Tw5395tqGu6bj2NvX2O7uzvXk+trf83Oy/KAGEbaDOZYa27ZtY52iMe8jaMDOAGdJOExME2coFCoZi9e2qV2Hzn68TrpkTIwCUAbMNjcar5vNYC9h4r2Vrtxt56p8s2F4nQ24sbM2bS8IRVrceYCRdOXnJt3dSGZXFFipgtzAME+S7iea5jVR5OJ34EhoTqP5wE2U1gnnXzOMGAA+l+jJ8wKrJGylrIX5QAtsNn/SoEBD3DtL2y4ogtXmF/6pR+qCZSUG28CLIqsN7vqCsxhtH8EppPKm/nnwMjj1iuZcco4cig49Cjn79+4t3/vgvfLGa2elkXH92rXy4P59OUXoSUh80inL9VlXxRgfzwCjMPGAiG9JwlEI5CiDWl2VkUC0n7Sb+6SMo8sjq9C0ePDwoSI7Uu8dO3aKffLtuQvl8y++Knegms3Ml4VFnr9VGlUwrFlaJc930mcHDzag0W+2Q+YiGyGodKBynqEUJqPR2qnFNhth122CE3ayukr/cwZiHRVFlFH9q6wYTf1GY0Scf3dP1h3e0ermPvZt6RHuTNbz+uuvl6NHjgoysc6NOypDBQMSgV1yS+JNS4qW0Sj53SeflN/+9tfS4n717FndcyRVnbQ4A0S5b+oZw1KckTBAhX9PnzwpFy9eVO1CxqGnV6PpYOJcuHBJRUyieHRKPGi5yzM9JS6SjlwLbKnmIEVNY/0EE2aZ1Si1NSk9kaeod+pIdgNd5/cdmDXwRtOMF8PkJivPBLUzaIyvo/yqj12j5LZR1Xqpe6kJJL1eHF0bjInRdpDkXRYpY/+MJIOb60ycaHcDbzTjWUM5TRvzjQVckyY8lJzjSTOIZq6V1c6a5DwYjI4Txjgr0OvqkuQBzzEdm2R5vIZ9QN0jDT9dJ9/5iUxL29skjMcopfAX3DrUOv6WzR8j3E6FwkWMYQzFMJ6J9/I7DB1fuamh+QVXbkfGEZbid9Hw7sA49f7mwoKnJZtAftTprqER7nYbY29H+ygQSgGvyuPGiybyDswCz5tmHQ2K0NBlbn4z0T74aDx1Rl0J51U33hZNpQ/HGSOCg5IxJ2VCr2SFuXVuBjHVipRrUAZccPiaI+4fffxx+fEf/dDdeTPTgkdgJty8eVPOi0gOrJWojNTb5+Dnzj3B+ErES/CT28qz6In62AhMyunu6S3DI2O6h3qma2vSzLh05Uq5e/e+pskDpTAE4c69ifJPv/6knDt/UbS1tnAV0f5q5ka2IuBs3KwH66M76hOEUbMz7m0i66xXvZfUX4VrBwz8jTWVpqes9QZvt4GygaWmAQWW7k3zuHG4fL4UG8WO8jPmvrEed+7YUfbv3ddg0qWrUOBVY5E6GofLtm0jhZGC47t2WVhfNZzVMjX5VJE462v7trFy88b18ov/8Qtd69mzZ8XTprbAP74gCEALxdmCjTI9h3UMBGPluVKhFNrYH5Sr126UJ08nRfszTdQ65bBxCC6k8lc7TdR40xl83Nxn3+8M1t1oXBtH2xjHNozQ/pl71lPVLNtFSxlVsU58X9qGm3sf+JBPzn7NOrAtAb40PLL5X0xuHFL2o9cAhWQfE1vCM4BDj5Gkw5T12sbRO9m01leTibTXZK4r65FjtgNK1o/GEHL/V+wkM2c3wS0BFgEiBjyfCc1YM0L7+joQLmhD18sf/rkGEKcCvNmI54bFKyh9qVV9Ukq1xNZW2raBDhQTrDyfoYdTJ3UHu056nAvgM5wqO2IKnxeN4cjSpsjIe1J0TKNOnEmgFd6v7skU/Pr7S38dlBAGCp/Jz2CHGOU00HD+fEa0wzFiQDBE9nJeEtcyc8Pn2kR5iSzsYBYVUYNdsenFPKGJRqmqUEZrXfQw8sgFSWuVMHyBe2btbnUe9rjBh849OvSOHD1cXj/7annr9dfLrvEdcgbcJ9JoDDfGFSyV7ObEiRPlxPGjWjR496cSGVqVUSI643oPHjgoDnfDLQe7XrYCXDdZzaha4YFMoGASEczMzpWnk1PlydOp8ujxZLl9+265cvV6uXr9Znn0+KmKlx7sW+dAYrwpbrUaHdpRVwxzJqUk+orxzjoM3OJ7b9qgRhVXIbJsADtXSyOoZb0WTL3uqzwBmUyFSri/bBpnpE1XpfbH+rqe/+FDB8tbr79RXn31VTU2gUmyYbn3TMiZfj6lFPjx40dyAGQ/KADiSJGy5ZkjRkX3Hf+mJqfKr3/9T+XK1SsyJC+88IJGliVTEeWzt1eRF2k1RhwYKzUjgg2uhw7Jqzeul99/9Y0gErwNhUYZakkV2whTXFSjSW3p5t4297nN1d5ovNtGMcXJtuFsP6MYcGXm1eltNt56hj2WUY7xFqxYIUXWYdhfbQPv87VmTPurcQCusTjjcU0l1+dpVKbvsr+5dx//4IfKMv/mb/5G+2b/vn16Ro+1fhmE3cLTu4oHgIj27L4LOneVtVDsFSJh1CFZtvV2Kvtt2fKu1EgQEQPHXlxaVD3LvH2CHTsZvmCLWTnSInQ8967Xf/RvZbxjeGPEEyHHiyRiSWrCSTRYrw1fu8oao5rN0k5bNj+kYMqBPxINYkjimfh8eMe8ph11s1EUBdXNmcgmBdc4kYUlOivnzR3uRpPcGi5ZXII3GMNVW99z/sk4EuFDc+R9bF5BMKvu2gSbjL5v6JFcs3BCIkHGqNWhpkrla6TntM6cDKJx/m9AmxSs2117TJJxhOEIkIfKAFrYC3t379LQWYw7tLED+/YJ54ZmxjlzzURpjMniO8YF3i+GgXPDwItvujBXLl2+JLoYHXi8l4o4r6VApk0ApFY1ibFhGhJBQZF70U/0sqp26k8//bx89vnvy9Vr18UDp3AJcy/P3ZGnDQebKpu5nWonWs46bP8tEVc7PW9H4hJgqtIAObayGUnwMnLKvQXtqMnRmbFrBzBrqvZ7/RoDF/NlcFDdqMAie/fsUTMNr+G4w0NbNeGGEWDK+JhcU6NrmDpEztxzoij42TvGx0vf4KBUBVMHAe768ssvtJeIqNHO9xQi1124nrBqoA9iTmgoQ6AKHRKNQ3v8pMwtLpXn1DPUhOYsSsZO/QQWhVpS5uMGKncLZkhEK/KuE9zlWAOBVEvZ1jBvG+88s/Z3BSa1TyE2JoGTNG0YslsL+B3bUyGUwGn8Xv0Ota1dTTod6ePv1uYWFNkqsHIMBYU9XWVtZakMVh79rl27yw9/+EM5188++6x8/vnnWvfZIxhogikMtgu6zgZNxIDuB4pg5lb2fNZXMndDgJGANmWS1wal4LtngVpPn/MmAwAupZEP6q9szvq6AoSuV3/wr+We2pF3PCcfnqabGPc8pExwT3ScY8QRYNASxeehtNPcGLZ2ihEKYKCaRPgpNGbT8z0XHCpfove8J1XsjienNX3JAxzwWpJ2rZzcXIO44tCdKmUuxwymbUhkUR6Tz6G4iYFVCipM0PTHXNuGgtm6MXa3W1vbIim5uiPr9HZvEqZrY8SBUHg88Lw9XZyHOrZ9W3n/vXfK2bOvKm1fX10ujx49UDceWQPRGZVspqdEtIvzAka5cOGCDDjR4pkXX3SL9PPnogref3C/TE9Nq4jJKC2eIU6KY+zetUvDabehVteLuhnTwD3wgvSbezBx/0H56qtvxf2+cetemZ6es9qfjIOV/wyBGHpwNGTGkOl8zYDZGKhsBKszbpTSTMONn1NmBlbucCu4CEbJ8TEUogTW2aFypBQnVTyuzJ041KoOqCyJgu7gYDl08FB5Q0MS3ih7du8uT59NakDEgwf3dextwyNyouDQTJ4Z2bZNWRLwGjUINLVJidlXROL7DxwoQ6onOHggWr+M7OqTJ8LBaYfGqaMEePfOHckUSLJhiMEiq8qWnjyZLBP37pWJiQfl+fNpRYsUl5drbYF7I0e3RgdorwZXwGgC85bEQ61DMFPS0FPDqHBmVOGSVngbKNAGPGwhv7/taDuRdzXeCQIDU+rvtekq+zDHEMm0OlNF4poY5ehWq0fOqGkrb8M0ibijWKrXd9YckXJ3GeijQLkmvjUwFYEKx6ZxhvWf4mBGw3H8zPOkmKwBGfDjK+nBkK/7I/z5Zqi0u8vJQINGGBN3fYdrAzIh8jZER4HSMBjvZ08TIGALOQ8+t+vMB3/a4W/FaLcjmnQWbjbeMvbVc3RuZmVe8P5QZWIAczHt6CvRcnDpGP54qjQO5Rxy4hjg4EXByPmcRO78nEgsnzfA/L+eHr1m+vm00tS2c1BBi5TZKuqdTCQPouN4trSakmqHabIRPCbnHqgpGJsMkTy0MTbhuBiSahx4WLBGOkW1Nf6+ogVGqum0kWIHXXED5ZVXXik/+eMfazAtm2vq2dOytrrk7jqGwNYoG9YCER6RHqk694V5hBS2uC7obMAo0j7vd0RAlIcBSKQOMwWBfe4buOro6JhEinbt2aMohYLazNy8imK/+e0n5dtvz5fHjydxN8K/Jb9a50piKOLcsmmJBNvrJ/ZBUXJ1rqwnF5FsJETna2HgbYOgtUuhqjO8I7ojNUCpGuOmA1p8jDWkDK2ye2iqoMAoOIUIvI/u1NGya3y8jO8YL3twZAcPlYOHDuh5CIN+8lT623C0gakQQtu+Y6ycPHmyHNgPXZDUuEuvxYADY/EMwFgpKPN8UO1j/Xzz9deaRUn2NDjozcz72cSMIMPZ0oADcwTq5v37yDfPV6gRzvRaWcPoqWXdhbRMQcJ4YxhwFktqNGukcTtGWDandg62jXcbk64Mks2wSRt2bdl61w1a+EYbOpFhro1t2QM23DbMsSGCxlAW7TiIqsktJlebJe5PTqDJOTp7MjvJtogBLVBmu9T1+uMf/1gBD4Zagw5aw8LTbcz9j4opkS97xJnO4w4TiPfFBsS+8P+GXVdV0G13oQchiJNKJD40ZGRAqALQHYX0Lo+N5D2cZ9fxt368nsg4Hi83i5NusEd3D+Xi3e7taKHBtTaOjNqMJ+e4iYQ62HndiPG87eidc4gYFq9PEYDXdJoyOpPUo19hIZwUUJVBDHhoJ8fgxiM+lS7NdKVp8cLwqA8458/7wzZhnmLOg+YNNoUEk9Tm37Svcyw5H7FOYLAYCjHkb8OQ5hw/sOj3YqhxjAtVNpQIHHoRWigrMtwfffRhOXH8mIpgDHWYm0MGtKeMDLmFnY1MlI135iudk8AgnDtTVRhsAIzCgmXxHj16uOzev78MDG4tKwuLZQYHx2TzqoDGYmF6ixT71ruF2e7es6f09A6Ua9dvlk9+91n59tz58vTplPRNmLYokSqE+OGtS8Y3M0rdom7UpKFattNm7me7rpFszM+IFLxpmMk6NPcb4X8zdpymuqEmr9HQihXYUc3nKgqvGuY8p0YEa4u6F5EUOH3qhXLy6PGydWBA2Rs8XDrgMLpaP5IUmC9T6lx8UO7du1sm7nsEGSyngwcO6T7vP0g9YUgR9vWrV8XTxpDybDTQd2ioXL12TXRCfqaGEpiOc4Ytos7Ie/el/Ee2Q0YjVBuIToXN5bJMRExEV7VdFH3XOZoUUqEJSsq2DhKPc5TWvDA8UwZNo2iaVTrwSGffN7LQcaIbjXY42C5Y5qtNEJDBjzZ9eh82DLhoZoxowwAAIABJREFUYArz6iv1tmYJGp1XoZEmEHBmF/sUWeUEkapj9Gwp+/ftUSH/2LFjjnz7+7UmGWpNls1+ChSbiJmCtGpoYN4rNswEPOwXfkfjE/oyPPvckwR0s/OLfwAP8RrWZ9Z4CrXO4LuFiWv4cFUj5XUKYA+88qEm6QQbzoclkt18s+PROJgNVoMd5m98b3tLwRGdCSTeVG2PE4+fcwjsEJwvn9GuNucz+F0i3ERRKkjV6rSyifpfIn0+f2HOY904zxRHtaGJLmou0sbendpjiKuzEs8fY+Rp8XY8aeP1XTPzZVk33bPu/E8RgBabj4kRT3GMCBh9Z3Bu82Ixg8yFnCt7du8qf/anf1rOvHjG1fLubmGi6LFh8KH1YUgocC0wto6W21mgFEujEoljEPgiLb9y5YoMAddGCh9KoZqcwKkFAZXSy0QVag6Pn3g4wzrp3JzEjy5fuV6+/PqcON7ziyzMHrVJz80xHmtB0R84HxFfOypp11ZiSDcaVOPN3NfUUrIWrWceUSFj2c7e/GwEgzBEo4VL5hkrza9FIAcd7rQFtjKU4jZ6sOxDh/aXF186o/oAtYQhItbaui2aqSI3GCrQwNycxnWy3p4/m9QEdWZt0qAzNLhVGRBNO8dPnizbx8eVNT1TR91jGQDOEQNCOo6DhRlEWz3Xduny5fLb3/y2XLh4Sa3tMEhktBn/1hnvx4AUr0We0XKd3qKBRVVdUpGccNemASSGVPu3zp4zXdVMO0SR8pXgTUa8Mzy7YYm0A7a2EQ/bJMa1HXnbeFdnXDWHYri8Z6ByVmirBlZqgNNAC23ETrNNY7xrH0Ud1G2nYyIE/Ptdu3aUk8ePynjzXDTvdm6+jIwimRshNNb5rIIwBbE96OusyWnzzHlmbTybYIN/SETA8uIfkTl7jP3CObA3RcMMq6tyy7lXHsRSMyWCjEzfqZm71UUNMyrw3H36/fVMaWjSVEcwba/RPslUbM14sCQmdJ94axayxqRVfJPju9DVPGTDB67ExuOkgOhI1DKpecik3Dwnez+44O4EJMWx3rUvKtFbG56RUaAlWg8cfLlHhknNPUzzwRBWZ6RqcG36UKFodbVqhntYK92hGOSkcJn648+NxnUMi42vFlhtDeaeoo8CXY/7hz430SBRCZE5EXhvb1fpQ9q1l8niMGDmNaz33XfeKX/x538uGhs0MaJPZj1qUMLsjNqxR7aNylBjxKHzsWgUuTFxqK+vIynLs8a4g8OC72Ew+Cyiv2PHjpfRES/iAZoDqgaFiidodBdrQZ+/cLH8/T/8Uzl/8YoKZGQYfPbcAvfIQxko8PCeNNTEqbexTKfoTnPbUFMMbtZJnq35x3UESys91noNtNJj7rLXxkbp1nS0OthwFC8Wj1LTdUnkHjp4oLzxxmvllVdflZIftM3nTycLapBsUFggdKRiOphvOjczo2L30PDWwviwsGieP3smPPz5lJknZDC8//CRI4KtaH3HuT59/EhYK+Pdrl+/Ub79+qty6PChcvjIYXW6cq//+89/Xq7duCHDrMpI1fiwZvkWQVh8V3YKh5upNqrHkP14f0brJcSJGLvAHTzrinjrGsCV/Wm1nzz65tUyq7tUdL+NzTltw925z63o2A7D+1/PU0NFnCn49S72B97Ss6x7zPCuYUc/y41fmiBVjbVrJp6RSy2CwuSJ48fLsaOHRbmlaLl1cKs6jRHoQs44Tn9022hncItw5uezOl9ouuH7J7jIwGaTLIBoPTIQSOX8+fPl4sVL5enTSdlBBOuwLXDbzZBzQCugqzXQvT2iEGJEOrpj67r2v/yR2CZcbDZLG47YnN6wMMwUaHBIDpbonYvhbxjGLIjAKkldmczDZyU6DTeb/8+JBcvudNTBBNFQCMMAvC5dnLrgDASuglecpwxlxY0S8eIx++CUrhdRB1VMWLOQPvdASnAaNuHOzcVKL+wY9xrVZ3Zl0sjcOxU5NDDBU1XCtuGhu8nG+BzYOrgWuiW8HnxbRRQNHbCAP4tgZWlZGtYUr95/953y1ltvychSyGAxsrlI4XFu0JvWuuCyQzdy2z8GmHMk6t6qSNZUPWAM7i0pIBgqxgXa4OTTZ9roMEiGR+Eoo2w3KOMPVELB7NyFC+XChYvl6pVrZeLB47KwAq6No63TaFQg8wg1TWzXpBljq4GyTD21c+tE1CYd11qEYRPOk+dA8TQQiLta28XLDAB2lu/okM/3Wg0rINKt0DFxjH09Fu2Ck03QI2fY16uO1DfeeF06JIhioX+O+BXF6ZlpT2TnnibNtjLeFkERDi669Cw4b+mRdJcyPTWp6A7jDebNfd69a085/cKZsn//ATNUenrK1NOn5YvPPxdl8NnzZzLA0zMzaogiAlRjXGWfaHBENeQNRutAib1OW7vH0DXNbu1Owc0Gtv0cUv+SbkuLQ51jefCHGWeyBxhU9mCFtWyAK8S1QcPdDsEQrWVy1UdQDa4nM3hQiDOhaH+QYVlLRuMGk1VV3nyCPP7OfiEAI9CS3MWWrnL86LHy4otn1IEaWYrlBXSBCJDMVnOPgNcPtQmen5hE2kdb1aC/JJhkttx/MKFseOfOnYLDWJ9k8iEI8P7p6ZnaLzIoosDf//IftQdYjwS37UwzdlMBSKtRSVTZKtmV4JT3af8cfu1HEqbCiDl0b/iwwXoSDfH3RMz8jp+5wNxIRaMVSmljzu20l9cOMNw0fNsKsbQjcd4bSgzHzEWapmpB/iyuBrZB46IxDskUcs6GNCw9OsBGbKsQrjj65ZicPxxw3UwJNpEOV0nTurozczFQUHPfqheVVGgaROxd9VBU1We48JqiKTwt3ZM0C6yvQCPrEsd7cIAiGxE60p+7y2tnzwruYMPs3mlxfQwTFMF9e/Zo8SmN6jbOTMMNXzTqUBhjUcFDpm2egpsNijddNiY1AF1Hr6NzZhWihwKrBNYExUoKk0SAn33+Wbl583aZn1tQYXK1q6csLvscZKw19zJjxRqBqDzjOOlETpviplp9d0AADNE8SzfMqPhVIagISzkqZ604C/P9btaDjYlnd3JfLfrVXQaU7UDL7C7DWwelr/3+++/JgBP1weDhPm0f2y7sEcMB5Q9qHkVFHAx46VbolFLdA7YxjMJIMiATotM9u3dWDu+6DDj62Y8ePlIGs2f33nLg0CGNLJt8+rR8/rvfqVnn5q1bwq2JBonWEgT52tARaQYC+Pqq+l/VxsaAZx+237vZaLf/Vkk9laLa4TI0xT/p5nrMl4r7GSWEMa4DK9zAaDkEqYFnXJ/+wO/C/AgxYIUZVR32ERCJjTfG2lx72wE1RWifeN9niLUDT9ayGplWl8WfBopkLR/cv19CbQcPHhCdU0Jj6nTEcfcqC5fm/dp6WZCzs8OPsYwwHeqOBDUIw9G3gdYPQQ/7TvMlt7pb0hS/uTIzPSPb4Yx3Sd3If/vz/14bgNwTQPHYQa5reHzxzC3YIsWjupbrEJBKH1YGdeaDf7Xu6TJUQy3Tyo1Id2E2Woxyom7+n9dHLyMRMxeck5AHrXhcmCPy3HXydGAabnp7YwsHrr+Tsa6MABWhahrHa8JI4DUa8FmhHnv1RjzGXrkR66diDQ0vmUCgkHwuzBA8vlIaptBUaEeRI59bK8Y5x0TtMQjeHKY2RUw9fFQVKZHcnJsrfX3wzUl110qflOeImJfLytJCOXb8UHnttdeEtzJd5fatW0q7WSAsNt6P0d61ixmH1jo5eOiwDAAZirWCzWunkPL8+ZSmtbAxoER5kZlyqU3SjV6GW+Bn5+e02GgzZ3POzc7LmF+7fqOcO39BWB5UKVH+tvSVlUIq6MWYyfIRjjJNLXIKzTzP3KOm0GTnmi5MNoRofJ2ieLBAc2ClVyE2d8VCW7Mq27WTGG3eE2clw0MhE0pWX28Z7O8pw0ODwpe/98H7GnhM1sOaQgOG+gDOfmcdyMs9xalyvsBNmZICs4c1rdqIujV7LCEAs2RuRlE8U9u37RjXMOpnTyfLwwcPOu3OCPNT5Lx7767wcrTTiejVCRvdn9qKnXsqaE+6Mc0sUt/DGknWJqjAI1qZdQ9tNNo21Nk3ycbj3HUfW+3p7b/rb7XQ6M8mEncDVnRHtI+lCNkMYuZ9hk6AeDDefp7JlDKzNhAKmZEGlGhdVN56a9yhitwUGPusf81n0gvBsOadO3epjZ5Im0J/4xAMzSbTbyY/+fhDo7SlA1P6OWuUHFnp0FZpDGFn+T1rhP3Gaz24xd81P5TzXu/Wfvq//st/FVkgwRPXGHu11hlOTVaqULUjoCUWVQ0ufd9Wrecd+CEpkRZei8HRxpJjzNvVUU6SG4chDysj0TLHSeExhh/cMDBLFkwuIMY+8AznIipbX5+aQkixOA5/NzbuhogM5k0rbB54PDKRajIMFW300G2g8W7B0LXx+FuPu9nI4lRkqDrEOJ44lOBpvrEUFttYXdWn9gVK1Eg8VUmSGmPl9UuLc6WfWYbDWwX9YCRGR7aW9957u3zwvQ9UhGQM1oUL55WmU/Cqu6w8mJiohck5dUsSIb/40ktl567dOl+Mtlrdt9i5PX74SBoYbHxXxpfk+YFfWNyk8WxCjDf4NREfVLRzFy6Wa9eul7v3JsR2IKoWXk+D0tJqWdQEea88CxeZt83rzN9uBOs3OlXDVTawnmiStSe9ixabydzw2kAjbXMbcbe5b4wQ0+CzoUBc8VKXH2xAxH5QB2uRLgnUS7KcY0ePqjhMezxrmnuLkaWgRXMXmQtMG4YzT9UGKKJpmCfQJ1mnFCK5lxog3NcrHe4bN65LNQ4jf+zYCd3zmelZDVk4d+5cuXjpUnn85LHuh6R45xcc2SbSVleqYahGS6PLxrsOSwiX2ZPZ01m4se28/Qw2G/MOXLKp3dyGtdEdifHO+5X5sKbVrxCpX+O0vJFfa95lnU4kIx+NJLFFGj0UDCSCWom2PeIOSAvaZNOFyd9lxLq7yo4d23X/Dx04qOYm9jU2YWR4SPYHyuuD+w9kvIFO4FMbWnWGSGYb2QsPT5hVIZkTB3KEgcQ1E00ry1VQR+TM/FTTkIm2YXDJ2aOhv22bOjbpQmZYNob65p275f/8z/9ZBh8HojoHYmuCnJwZNpmj7UrqQdn34sWTibzwnnne8bCbH2wsfgNPuCjo1N2RuilNbtsNppOHa0De+Hg2HzhuGCghsMfbxinECXBhURwEo1ZBpX52ovwUJzCIm7H4QD6JgBVFU6SUmJYH0/b2O0UKvKMJ162pOym2ZqE6grPBUARXVQiD6VqhrBbAOmwct8BjMHp7PTwBjW/gFaJvmCXbx0bLRz/4fjn7ysvlwD4WYJd0FuBmYzxOnzldThw7LliHqvjUs2eqhgOPUBSTNkkl+1N4ZNHZidLSPix+9tL8vAw4xwWXyzWwepB4ZbEtr64I275x/Wa5ePFyuXN3ojynAWilStx29+g1wDN06SH7CsMEY9FItQY2aYx31lkT+WXQbzO1Pc8rNYTwlAOf8V4zPNx9qoAA+KBSQ1Nn0f2XxjcND32CSoJHU5KTfgk0rMH+snf3znL6hRckjbu6sliQ6921a6e00IeGhwqFK2oKSOHCHuAcoPbRYMM9Q+YVah/PgoicYiSfxfgynh0RN0weIvZ7d+9J5U9qgT292vAcE8NCARktbZrJSMdxHGDhRN9EbWmTN0mm3aVqG9m5v1agoJzSYYO1jbRfmRigcXx5LtzDzvitTXojCbKsLW18Wve8FtoYSmwWSqvYWcW+CJg8a7WyutRdW+tN3c3AZ8OvJibwDNPlGmEv3sM6YZwcjhCIC4Msamk935ApOJuQIqannut9wyPDwq1VYen2uVIbIvvkS8yS/j5l3OwRD0foFr7NAGcarlaWTNGlfoGtIpuFMGAtE8TeoJPS4u7slvfB4+/p7yv/5b/+3+WLL77Q71OTCQwtw10ddjtoltaQFDprkZf7e/SNH6/HcKY4GIPd9sLZPO3oPMXMtmEPZh7eaID4bCodmyKSGCNuLU+HUlT4/BqmgluykvNS0w/pDeOmagSWc7EBMm+Tc87vc368HsZLKGXgXdIwqc7HDSpOkxRhVz0CGQo2eW3gyDn7BroYxjGJxoBa2Fy+bmNYiu6k2BhDAxxE1FqUQg4O9pW+HhpjVqRJ8r3vvVc++OC9sn/vHl2LZxi6yAW+SmSB0cBFD0nnYL3DhUZLg4EJzCB89PSJfm+94GEtuu3bx0Ut5JyJIGm8UcSwpafMzM2UqedM8Zgus/P8bVIjzoi6Z2bmFXP52tbE38ZAuxCJ9nPR8AWicKtMpuPOGHQyljz/GBE7XrNB/D4XoeJMHMnVSdWiWlYHWxXk/N4q0l+lWWNM7ETdlaoBy33mblst0gqCGe58+OD+8vZbb6oQjMDX48cPy/Wr1zS5negMuh7smx3ju3TNtLvDIEh0tWfvXkXhtLgjywqkRDDz0iuvqCsVBwvtD0YQG7y/b6DcvnO3fPXNNxqK8Pjh4zK/uCB9kcjwgqVOTj3THujtY5BIxJCIZCV9qChYwQZBUWv2o4xrzYDawkp/EMG1Lfimn/McpLDYMt5tY+17WxWma+YjeEDQhmsTKnZWwy3cW7xDt+BrDKEYM3UsXRfP35E6AVqoyETKgRYUbKGZPtivLHTX+E4ZbXTRebYYeb4oDEOVJXtbml9oYGACtaqaOvnsqbKbwDXIIHOGgY8HJP62tSIQ3aYSqqlqm/YsxWvYKtPTz7U/jSpYioDOZq4f443ht53o03oGhjl34Xz567/+az0/kRJWDLN1AqnMKch4Sp4//SQKwoZU86OupIJlJ4Ks+gK5STFm7YgphpHN1NlQLW+AoeVfIuC20bcxdXHABSYzH+IZicID17Q/U5CJImXwb1ef2xtV6FDdkDHswZT8PkfIcTIqm0gStuoLiFZmrE3s1cqMsC5EM7nC73e0l/PmXPpVUHE6l4cgqCTt2HUiDrbIzSUsXgvj0DWJ6twf//hH5U9++pPCrMP52RkVM9nMGF+8/6effqrjE+XPz851mBdEeuhCQ3ci6iGVez5DJP5AGhdQKeFwU1Qj3Wf/0DjDMa1J0u9ZnOvr5eLly+XTzz4Tp/j+xIMyN7sgAX4idopfSIpC/au8Ljs7CfBzH8HhmuGrhmt6RIMTBCad8rAMHO1kDbSjQvftNLNGfT/rfSW1VErOP2/28IAVrdUipAxALYp5iLMjcBz/IFPou/07Im0KlKdPnSr79u4pY9vQMkf3fM6MkEkLEmEo9u3dL+YNEp7w2WlHR0dbkq7HjyvaJhqDiXLr5k1dA06TZzgyMqr7hhGHLvbs2XPx4nGOOEyCAw0ykDG2sBV1C831hNZaHWMMcAOZaCc46m5JksYWt7PpBGRtDLv9uvaeipBqfue9hf6l6YIbjkVno5p/ar9HV9O0o2JlNeYx3ikad/jygkGXnSbUbDawpJrzqgqo2sP7+5VNsp55dhlIQjBIcEcwQsDC1/KC8Wf2aa5DBfDatMXvCRzZB9xrgiLg30CrymhnZsry2rq6ZDHIOGz+QRt1H5Pb5XfudPcye4738Lk8d2Pz/scXTBUIAUw/+vnPf15u375VIc1lnfvo2LaOHAW2DkgFeIVjck9Yh2TUBHHci66Dr368nguMQU6BMBcfQ7Ux0jWzJJF1W4o1BSMWY6eCWqNaG9ONE3ZYDKrOzszIwLQ/l+NG2wTDrWGzlf7FQsy5B2djsTjti2aGZwvmtcLIiORqyqdrgjORWZoUEFpzOZsUv7ZmdyrdKbK61Z0FzHkHN5ODgO2gYbek6aR/fdXQ8ysPZOX3L5w6Wd56+/Vy8MD+smPbmCaxcI+4dvjuLEyKHBhqpqUQzQGV4PFDY4INgXFCBmBs+5gMwZMnT8vt23f0Oh44rfCkb30Dg2WeLsHZWWlj8Nqp6enyzbnzagJ5cP+hFg4LjZSdYiTT4VnkKugwskoYnWVEbXybwqRhJbOE3MVHQapSAlvzCZOdxYjHuUoFr+J6ChDq0AYbs4oBt7KfTsReI8Xob3fjlCU25SYVNi7dqsBWbLj333u3vPP229IPmZ56ppmSFHIZDMwXGwe2DrRMDPCBA4fK+M5d4lMT2d28fl3RNmuaDc4/uLvAKJcuXpSxJsx89dWzZXzXbtErv/rqa/G4Z+dwwGYnifqHkhx6QLS213SdyJDozxlMpePVLlJxsGvLdFMcbmoLuX9ch6PCjRokbWO9IejgmbWK/bxOMCAMEFeXW8fCd3hfCM+unZkNJdxDNTKwROq6HC97SHbfqo7sh44meC1CktHiMI8cOlT27N4jYw1lNZo9ZEnUIzQSsAYOmdXZ39NbRkYITjy4WuP+qnNE5AknjMEmi6IbUtTYoSHXt7Bbvb1a7zdu3RLWfvr06TI0PFJmnk+VuZnpDp2QyBu4JPIT4ti3yALUlMh6idI5j8mpqTI1/bxcunSxXDh/ThAZTgWnxPkAWx44eKBs3+5xdlNT04r6uU7eTzDHGsVpdJ1692edGZbedM2Ec34OpS/GOdF4jF1e7wKZp8LHeGdT8bdg3pwokAMXGdw7f1fzw+hoZ/oyJ8wXJ8ux3LgDR9L87E56V9tI033L77Ngm/NslA9VdMz0Fib71CEHwa8TxSQNy7HsxIyVC2qqimZYLkMpxuJEN4QKCQUQTrU6q+iY5N50l0G1wjNYd1iTV1555YxoTHCIHz98qEo2D5IoYufuvYV5hZ/85tcqVh47eqwTdXMPHGE/VqEEMzo0MlxOnjqpxc55g7leunxFGBwLBOz18OEjevhEfUwM//bcufLt+XNiNzB7EghTrexkJopykQeAN2uYhC5KqwHWbrFgrFWZzgYjRbTGoNiAeI0lE8JQqUmrFXEH85TjxxnX59lkfY0cAZzhDlarhg9L6NIE5cG+1B7Sos3nrpeRoUFh3B9+/3vltbOvaoI7qo8YZCIuc7RnhY2CqQJNIPpEFkM0zUalhkBrOToy4N3w5Y8cO1ZOnjqtdTr55LEgFBwnBv3Rk6fly99/JYqg5EKV9dHC3kxwEUto2bNOZ+cYUIwDJdWHGttqRXGve4c7nyzGwZcJAt5vzXXHQCczzD1L1pOIXM12wqYbVgqfbHpsw/DYHNXzDnGsPQHbn11n67jtxwzzBktPg5Sz2dXlhU4dyXUNCosHyoff/74d46lT6kfAmbI3WPuPHj5R9AysgnE024nJWOw3s1dQeSSAAoKM1AZ2RoZw65D2K8dqG1w78F0y5KyHdFJiu0IHZA+zTjD87o41LZEglCCJNYLRBX7k95wzkfPq+pob4tZW9V6yO6QUCC5OnjwFdUKTlZAEfvZsSlAOdoDA1fv1hqWAFxZQFfw363nYKdgFFOcGWqYQFbKmOLFZhjWMDw4YvZDAJTHQwZcdicMJXu7QdYTDSr8WnvNA1Z4sKsABB5hpgrE3ZNKGLNoRRUTZs0CDs9pYOBKXIcZ4VzzOi5eim3neSnWAR2qqnut2JG/YJ5iqW6o9i9L844ZqRcRHcZIGD9J5t5qvqRkErJu/wW74i7/4Myn8AXc8uD+hqE0DHlTIcRXc2gnPhfG5e3VJDxdmA+fLIsFI87CfTD5V9EZ6JTnXkRFF0UAokazEuAyNjGoREA3+/vdflceCCHCqdFB688IWwXDTgBN1QCZqN4VJaxITNZpUYAybLyL0MIZSOwlsYgql02wZ71bzjp8V3Ot+DTMAY5LqXdg+FXrx/W6ccJxp9GLcMWl4iq5ViZvB6e7FKOwtZ86clpwutQOYJjg7WDdsWJg4RNsqJD54UMa2M8jimDZQNjLGm8lBXBNqfzBGWP9swGMnTkojhgzp6tWr5auvvylffPl7jYYTU0f4vbFpL3bvLe4D95K1gLPln3XFLZcauI5LJyDgs70Wa09ka66sjXNTjHTM6692VL7h95Xy1wW+t2lajs6yU5OwLGtd8J3GHBqnItnqPwOnIHecQQk22FVxpEbljJJTVUWGN52f7Csi7Pc/eL8cOXRY61kDvMt6OXzkqD6fcXxcJ1EqESyFeDdzdZeFxXlFqzTGsRYIlFgDth8r6qzWjNaKlfNM2Fe8h6YoInPa6AkmsT10X/p+4yCWytBWq22SDRLVLyzY8QOJkBVx7uM7d3pO7PyCcXgVoPv1OWDdaKdcu3ZVFGD2CntaAWO1K2SvRNrbRpG1GJbxxg7gCAjWul7+8F+vtyPLGO4wJxJFhtrHBVi/mgitFuwqsJ+UIRF8Ox1uG1kiXzZjeN78nEKBKr1Kg0wJVIGuFmfcOWbsNIY5UXsw5uDbYbnkdTEqivBY5K2mWhZaqIR8Fh2Y2ixV7tLRe0PhETdVXZQ29knViDx4j2ACNBCY6s6w4D5H6RjupQXkItfK2NhI+f4H75f333tbRTEgFQprLJyFObrpwLumFZ2xKBLxwRLBqBA94N2JDPHo6HCTlUxNPyvXrlwVZELqt3ffPkXbwyOjZUtPn7z+vXsT5c7de9I2AVYhXcdwSFxeBUHlJY66udcgJfCpaWhQmm+tlIzHUuGnlbW5lmE6Z9ZRY7gzwNZ7v2OQOtOU6nR2iouVQtUpekpS1kUyOzdDUmnoSKQtPFXtxui/QDFDodDR2YsvvlA+/uh7ogPS0u6oeb6M7dimpieyEyIv1jtDDS5fuaKomrbqvcK9ke00NczrkP2wJJEoZkSC/TKlnQIY+DdZza07d8uzqWkxc1h/FHUFP1k2r2NQdbzKoMF5sFF5A2k+e4V7FXaWImn1rHiAAu/lb9mTqf20Me7sm3/WeHdqDX84Aiz71zUgDK6dQBwzF2Fs3JcUvr7Gv1XJUzlsUQUjGMXPVvjjWWFoFQitWwYDA/jmm29KOAr6H5/FwAqexcEjh7UmIRf0Dgzq8xAco8BPxzHjwijgSyp5dlYNOwQErB2e37aRUQ3t5lxi29Cr5zN4PdksBUeeNwaUlcfrCFzJADQgpYq6isneAAAgAElEQVS+hcqcpiDkJlinGFzeb7TB9qyvp0+OhsCUPX7r1k1l/kxUIoC0ZIL19LO/IBUPDY8qsOLmkJEo8oYquBkTS+SaKDpFuxQjOWn+xgE4qWC9KUByA9QmXtty24af3zF9hsUfDniigUAp+T3nxY1LGgXeqRS7Gu9EI36/x0SRjgS7by+ueHQvsmg3V3nILRTxjFVJbAihog1iWhQ8PVXc6X4V5amcc0MlsFLMRaaAAvugGw6x3getaWvp73METuT9+muvlpdffrEzXeTgQadK+tya8rF4oi2sotm+fTpH0i0KJ6TkLEQMDlAG3/fuheO9JkYDUd/07KzGae3bd0BTyH28m+Wbb74tFy5eEG+boqW43wjNVyPsaTRkKaxxi/iT/ofDnUIZCwrjnedtHZHq/Gph10wSY95N2r4Rg80aswaHBz9sqfezWZ9+dsLS18z4SVFYbKPKn4f5A7e6v58sqqusLNsogHO/8dqr5c03XvPIq+GhMjc7p2HACHgRCbFWCRjAmqNhwudN3J3Q1HWyAp4DLBPum+CLtSK2DhRAFOWoGaCNjlTr1DPmp9J9SJNGUZFcbetV4jYBToAFs54YsGAKKOsl3Xvcv4zVUl1H+WHmnxI50pC11Cmcx2FuNuCKicMt3BSR+7Ubo3Q/N4fMisArBt4YYZ89Amme1VkHM2PIO5h3VXHsHN9yrvo8g3CizWbUIedHJoQOCf0O7777QdnS21e++fLL8mxyqrx69rWy7/ARnyuZB8auOkOc+uTjRzLcPENkenGGPGMwaiJmsla01y1rTUOTHQ6fyTqHqknWRdQ9um2sDI9skxOVEV5dFluN6Beoi1NAX516FA6CgIX3EnxxL+jMtGjciCmeBB51DOL9+xPl4aOH0j8hcziCwuGJk+qE5qQQIWOPZSgNzz3BrZp0Apu0K7PtdCrGUphwZZPwu3TwKVqtv+c1WWR4MNNhBg2w1wIjkTev428uytEoMtSJ5jen2ZyXipZqDDFFLU5D6XJVlVteWuhEehvYJZW61MHBa+rYUSqDrleFrkiB1EVZm0SaBeqIH7qdswN3QdlBIayzXnq66tTxuni7NUTB1XgVLHu3lL17d8pwf/zRR+J343F50BRxEPBH52J0dFiOwiPASvn88y/0AI8cOaJIm88E8pBI/II5pUTj3M8XzpwuZ86cUYENI39v4n5hisvUcyK5aY10YvI7OiYsPCkQLpqfr2i6k8ZjID31XXostYnG+jhN6p+uSgy4oTE3PwU247WBmtrQUppzYrT9DBu+PQbCU8UrXbA2nMgw0F1HjFqHFXuwl2EU3Wu4vEODqh1EL4b29EOHDpTtY9vUYIEaI1HOseMntOHogGTDYhz5Iurl2mh4ItIjk2KzwjIhO9q9FynRY9rUrhEUceGvXL5afv/7L8u5c+e18XB6azAHFkn5a7Gv2hs5tZa4FPcqmDCG2Jo1yzJouhcZIVc7fcPYSLAS2NP4djPzM3v5u4x4e583ODbxf8PSEF2WxpnOgOiGKdR2AqLG0vlaCQK1vtlpj0/hcrM2jWtGxrwjcBXxMaQ0gKLef/99Yck4xIcPHimbPHHyVBnEINaom65j3o8wGJK7wFk49XRA0ydCNM45Y0/YO/yMVjtFfLfFk1nQ9WhHiT7J8upy6VbHKiyl3jr82+35CMuxHoIkANGJXaTOZmPpRiocGI2Pbde6IstGboEhKNRGbt+hgxqGl7M8oNQdO3cr+sfhS8COIIlxbBWnl/GOUcv3GPOwPPL7RE4Yr0TXibjCUGkXK4PzsDFJ+/IeUpakeVy00pht2zbAMVlIHJ9UBeOOwh13LHSeFGG0eDVIgHFbLapSi7UgHYQqgoPz6FI06SiOdAebpawApcIavSSjsKNhXl2N7JkozqgyjdMCKjFXFaPQsFasm2GRwpWyLunaUs6cPlF+9MOPyounT3tadVdXefL4UXn4yPgd9wIaFJQ1joVTxHijDoixAfvjPXFYLAomirMAMNZcx569+1Qd37FzXCn6xP2H5YsvviyfffaFCmzAJCmU4RzsRD2j0l+Ohdxy7XmQwr/rHMQYB17ZEUqqwzmcBdlw5B/rxyJRNghWETRey/ewlqI8qClNRHeVzSQH2uoWlPFW1OYuSasBNuyebk0qolu1S3oub7x+VpOH9u3bU5YWFlRMBNvkKtHrJiUn2maNJW2W5juUPcmBWpiISJeAheG+wFI8q0OHjpTd+w4IdkLv5bwYO5cVgat+wH3Y0gvFwoUxIrUq9M/9dMHWwQgOQu5TcxARlTJDwk68xuY1LE4RUfNPWxTM7AnusqGt5p+fTYS/DPv8ofGWCEV9n2ENFZDJlFuT4R0cZa1YmpX6QgY5dwx3lW3159ZBGuKDG4Z0Qxt7EEaNhyubLpxJEkXZt2d6nhZ8uLLk+wXzBExajXfqHYlMBiPsqI8Z4lUAUYXn2gXT+/cfSfp4YICZtMPWSqnSHDxvjj87Oy+okS9gPGUGGOX5RRW0gTvdUo9EAYVRCqbsW3oKXKPjHBiegeMYH9shQTyyqvXu9fLmW28IN6fexZpSjWVseznz4kvqfn7w4JGKtNyfsrZSpmu2ze+6jrz+R+vBwBI1B4dkU3kR2CilyMTrg4FxsYEyzBIw0wKjw2JlsSei12uXltU22l5wvN+qXYYvUjwI55uIBxrPCDoDPbRtr5jZIk0H46+mCjaUv42QihcskZrEcurw2dRzMN7ZNHIqi0vycFwnnlRReM0aEKQJrijeqLS5zemm8KnrqhKj/b1dasbZvn20HNy/T4UxjMnY6LBEkBijRVGRJiEwOu4PWBuLSOlbbUz59HefypiePPlCZ/Cx5FoHBjtdodw3InGMOIVLJpWDvWKUb9y4JSVA5ksSbRAZr3fT+r0oY9LAErUonZmGlUMskamq+NfmGGOkZcAFj3jDh7YWo5BrSLaUVLkt95sSlqJwNm7VcA5P1sNzG/YKuiY8caIkcG6UGNm4uv/AZtJDR7e6qxw4sK989P0Pyg8+/H7Zs3eXjPeCGCVTall/OvlEkbdb2120xOhCk2Qt4+i4T8Ire3vVdUl9gYEJCEfBgx8Z3V4eSfrzohg7MzMe/8bfaj4gOSaYJGR2JGoaRotKXrflibPnsq+UCUr1Es0ha8YoMtckoQpLpLuxGmU1v3WU/tyRma/stwRg2evfZbzVdVg1070viEYNK+j99RyM+9aGHOHaRbWdjCbzWLkqCAcTpbZ+p9fBf3OX69FjhxV5U7zjfc8mn+reowqIbQByAP7jOY2NjnVUK1G6xCjiaGmRJ6CKWB7HFzOjYsxcc/RGMK5d3TS7qEukjIxYQZO1oMwahUhNlV/RWECcgWAPYCo1+/R1JFqzplV/o5bXZ2xddrW7kXUgWCGCJ0skyp6aelpePvtKGRzaWh4hvzA/r4wb2YT+QZrwurX2HkzcL8PDfWVkqL/MTU8rG9Xa2336AxlvNgqLU5oSlS6UAokWLhzlPovjx4MLxmDEDwWvqkoYfDsMlETJWZzieVfRmBhsDJY6FaugCzePqJ3v/A4FN9rBYQZQpbGBgBtqGEXqfyuOauI8OM8UCbJgfd4VN+1EHR6ZZX1gY9q071vSFjzMKoYDatdt2lOjXictaPBuNVHStIIXXhMvdrAXD9xVXnrxTPmzn/2svPrKS2V+dlppNY02TIRm4e4Y9zSWUS2OIoPCw+dcMMi//IdfijXy0osvyxjjFHeM7dBi1rXBLx9wd9nksykVzzAitFvfvHW7XL920w6OaS9L7srDIGv0lJpArPkMbxtrE5nOTuTmT6n/7MzdFZYJOTbe+X3EfRo8tw64rVh+lOLsUF1ocwF8vWzp9XAB3fN+OkAJIMznTzFd8IianGBD9XvDwQEXx5PNs6WMDg2KLw+j5PChA+X0C6fKkcOHLARWo1cKTw8f3JeeCDUEjgdlk7SVtndJ0lb5ToqaciCksGoH7y5PnjwrFy5dLleueKINuLcH/PaaeiYJ13XJ9DrL26I2+7B6uC72FKpzfBliapg1KlpPM5YLxc9KiWTvVOw59Qn2rNZemsqEr3uYgiLcWjCMoW7gkYZm2WRKrAsbZAoeaa5qv5c1T4dh6heOst18lons4Yara1rrhEzU06YytCSwJXvg9JkX1KwWA3btyqXy8OHjMtDvqHhk23ZdH3g3TWlIDvDa6Ng4tvBgXu4XUAOME/DmHeM7NTT60KHDqldsY99tHa7yAb3CtREK+//oeq/vvLLryncj55wB5hyLZOWSJVnZVid390P3m/+3269+uO1rWx7yve1hqWxJJalUObCYCRAEiZwzcMdvzr2+s4GiocHBEvGFc/bZe4W55pqrEXYTnlX2wIFMwKaVkysZQlEcqJxk6QxLJlHlRQ0e7glO2VBAqgfK85XDz0wf6KT7aMu3pnS4m6anHqf93U2N4mvp6hJOV3f+9Z9KmCrSBaX9aF7n6rYOTC42BVfbnrCzpmeCoQ19azYgkXfQcoTD7bA45oyz4YhAIl0m6gDnwXjHZ2LgSVVIkSiCgJ27lbsh7WP5NUgVJ9OQtne30zYCPhlyCFyQRQ+KI9gTdX7SF34cMTvt47q4BgvmVNM8uAZlDYpm6lJzxtZrKV3u0nRE6GgPkXYJ2CRgkp3UeLiXOttb01tvv5m+/93vaXQZGx8sk+IEqdP09JTec/nyJaXvGIyFlWVFn3w2PNB//Id/EKz09ttvp82NbRma4aHhdPLUaUUBcIalv0I3V1Oz6IJ//OOH6d9+84FgEjZEY1OGrVQw25F0bBx+1iRwWyIunnfoZ0Q07QJllWZbW9qymhir2OR8phz2niEs3oOxJoLiMwJms/ElwnGjFz/hbDUiTjRL7yN+z+eGNKcyQrFg9sQiATske0ELplGMh8N06sRE+vlf/Cxdv3pZDTikm4h/wezh9RwYJpNsbW4Itpp+/lxdlewfngPcWqa7E42RWtPeLnhHnGsK8odpbn4xffjRJ+mDP3yYXr6cF1bK+ptR4mBCxVwxS5xK8/lBoxRElzV2oiMvcGsZ8r1dZQh8ljBsisiZgik4o5i8wvpHe7lw25yyu6kqBhu4s1mBGvTbHQr0YLPG+YOh5Qi1VUZNVLuYoQo0mNviiY5jLqQHaau1TVohnviSDVsdDAtgU9NjNVyhgaK8VSHFOGuycafNHWEwbMnsizk1yAAL3r7zRrp6/TU1RxHIETihDLi2vKLeCJEaKOYCM+0zeMH1E4qTGH4yUIK/zm6YHxhDO9+UQn4htGEq5g5OgP0GLEOmGq3vAUNFIMi11MTVkgNGOdPMBPL+9/fEEBcGnMv+5XZ+zklIAGCLvN95boeJRrPDg920sb6SNlaXhRrgkPT91977TzXjHakpKbIMeG5zd5LqqJNDRKRAusJmrhk58L2YYlLMpJQx3aNxwpuG91tBy5ECjRHAH2Fo4zN4Hd6VjUtll2sJrnZstCh6xgEIwx282BoeD4SToZYodOIIGjjsRNq7XswoUlr9DN4th8uwgkaZ5enVjrRNZ+TaiPaIOIBYJFWZDlJLw2EaG+xPN65dEdbKg4CCRqMNUAnFHyCYly9ndUD5DE1pHx5JbV0dqaG5SZ8NTY1uPa6D9/EoHtx7IHraKNHEiVPCyCiWPZmcTPOLy2nm5Wx68PCR6IA03RDxga+64QVoyoXigLPYyzFSKzpYI32PzRpwiI1ExSYKDW11QeY0Whh6Nt52EJ5eFBPSy+gy6goBkZnBaT5tmebqeWRWi14ip+qsKCI+p68Hqb+vO71x+1a6c+s1sXx2yaL29iQ9gIPlDRgTpgXxvISfwqff2BBfXlnX/r7YA6MjI2LycH8cfjjQc3n82/37D9OjJ5Np5uVc2t7h0OYO4MMDN/0g3CXIA7iuqlP48k2X5TmwXmXhPbIRFbq2NhWY1Qx/ri1EVgNOrOwzO0rWz/TVJhf4d8hMozvYmaUzJNajTfsfyK7KNBsUKLAX4S4T+Yt/Lb1p13ocVWdlTEEhEVe60MnzkVibYDB3too2y1QmZUdmb5GdykHs7qTWjrZ07uw5NU9By8FxzbyYVaH3xz/5y3Ttxi3TRGv4flYsBMuG3UXw1chZNhMk2GKqabW2699UVFSjn2U56hs87d3PIwY8YHgPVbDGgLMW0dRTkyuuMWZC9AotfhMntrdwuCsy+kTNCoZyxybrRubNNYnMsX+YuqVYSJMYfS+GqaNwmw4YRYgG07bXK7ONyMbF87767n+sylQZy0YxjkXCCEa0xRfqUGZlP4RgSGsj0grDHo+RxSHaAjuKjRoHkBuLFLHkpgb2ysGhgylw65gNhwGjCh8Fn0jbfMOO6kzSzwspXPxAngqt3CjEChuUTorpfe7KCw2TutSUCypcI1EJ38kDAFONDcyCe3qP50cyBBWjjREH4z5/9lT68z97N126cE4HFFYJ+BvrRqX8xMSYNjlZy9railrV4z5wNO2dHZq0Q/s1ESHpHkU1DDU4GE03GNSBfjr+BrTRPv/y6/TRJ59JBVAVcETzoffl1nVE3g+JDkj984w8rbnE/u39Qx2Sa+YnDDKwSewFR4/eI/yIv5ydXxwaZWxiq3iYBc+kooxSpbfhigysxGAVRAjGSrVeAJn0rKPCupG2Y7xx7hw2aIFujErp1Mmx9NbrdyTrCsZNSzM58vDQoD6XNceg4ExHxkbS0OCA/jsMG8+abI49xb+3Ucwi4k5kTZvp4YOHKv5+c+9hWlndUDGSocxycOlQ0TaGu6LL4jSrMWGxbsfXM5xp1JSkjc6IvBwp8+92unZcPh/uHpQ4f47GZbhhYNAyvhs69oYL7UTN1cYQ83wIIuJs8DscGRAl+wLDzl5hX1MPALcWeyMXH3kO0ZCDkYfux7AC1ToUBTepLqHOx8NDM6ky3db4PBAZbe8d1hdpa1Mm3olWT12D+M3Xbr6WRkbHVUMQwHDAM1zWM6LZBUgRw01EjewDTocfHBIGH4psU4unVpkAsanzwaDs0J6xrXMfQcB5XDNngr9Dt0St7D09GvZNQT2kHBTUZFiHuhP3Bj5vHL01NTQ3y3Htbe+khqZ6Scs+ezatszw2OpEGh0eUgSDRKQfV1JD2d9bT/Pxs2tpcV4NZW2uT4NG4vroT179/GDix+bmZIgZ2m816wAlB7aMLDKwOQxQbPjZqRME6qFkTO1LB2CAh8Rp84Ih0QqCHCIgW5hBkIYX1Rq3oS1EoiTQwrkOiPhqEaylJ46VU/e1WVASCTZIzJyIDhKUi6hYmo2jRxkJskn0XSJ2+MmapUdkHB0EsF4YjbFNw3BWOffni+fTGndfSd7/zThro71PjgCZ+TyF2tJg6uzrS2dOn9TsOipT1clYzPzfnjYVofE9X+vWvfyUD/pOf/MQRe2OTUkGiOYwQdDS4xE8naYN/kObml9zizgYQV93P08qAmVAXwlo5+wHjB1pRR2Pe9LGGNsZmldQw1pwGKovKTSdslVhDGdks+gUEQ1oYRXFH2LAsDM0If84YtKLHLC8qJomyP0dw4s4HQ+XgILW3Qj8FUrF+Cc+NCKW/tyu9985b6c03bqf+nh4ZG2dHB6mnu0e4KhxuBRKIPzV5puAXn3+uDIcUnJFZjJ3jPqCKUdPZ3N5JcwsLaXZuIU0/fyEWANkPwyg4xKATgldUA/LYtoAZYasQlUfmENFjOOuIBDHMJYQZjCLOko1xsE5cQ4jgxdLCGZ5iOG6hxV9lOcHFZv9SBGzTmpgXbr0RybWSpanYy7TySheF16h4r2dvWVdJ85Y66YfUQeggbq3x+pHXtTLhYRobGU03b15PoyPD1v3ODh8HCa+fn/nZeTVOMaiCoOPqtevptdt3UktbZ6650Eq/o4lDL2am09rqilrgkedFsY9RcghHMQEJRgbnbgD1wbETqbO3xwyUzS3VkiafPdd3hhRFNF9hS+xAXddhDWMYA89QgYMctidicf0wU9zkk9LK4qIklzH4ODm6d2msYVCKRsAJsWmSPDOZN2qVPT190kjh+sk6sEu7O+vp5csZ2Q8iduBWMiICOck9D154U8a7/FM+fEdf9vIxUcb4uBX+Au4Iw4wh4PdBGQxaoTZyGIsslGOcr0GUKH6n6r4aUzbltQQn5MXFQIqQlHO02JRxfdHmGgwXFl/6vowGUzTuwiLXEc1FRBb8vlUt7MbprFZn6o8Hl3reJQd9d9/RKMWxFjDFPGCByKKzsy31D/SK5jc6Mqho7uT4WBrs7zP+nztTEdPhwfKZp09OpPMXL4pJw+c7YgILcyckG/CX//RP6bPPPku3bt9OJ06cSmvrOAl0ta2fjjOg4Ds19TxNz7xQhGe80x2SbmvHhzWo0BZsEUXcWcJVGzJrGLOugWcHc8HvqQ5yeP6AwIJyycE3Bui0XHATEZgoWJUSYxj95uzc+Z6IvO0w/Rn8sFl5tmH4IjrFQMAQQMMErHV3ZzN1tDal12/dSD//+c/ShfNnhbFGcW9na0dRuCJGnh862WoQQT97J9396qv0i3/8x/TV3a9Td1ePWq45BzhIlABpbgKlZT1pZmL9YfzUN7VIPoD1ZX8SdYOPB57tjKS5Zrwrg26sPwqxcf8lQ8taGkwyd62INSRoYk9SdAZuxOhGyh90vCg+hnF3lhua6YZQIiJW7SBHpHw31xHpO2dABciM6xqewnCFcBi7LBQgWVfLQegZZh1rB0FAWb3ptZs3061brwmKwmPs7WzLMClLp9eDUXLM7FxcSp99+mn64suv0snTZ9L3fvDD1N3VW8v0yHLVsLe5kaYmn6aHD9DuWRWd8PqNG6kNLaSDfdWV0ALBWCPIxqzJ/sFBKTVub27ojEGv5ZlgwK1ZY4puBKNinKnHJEOpuuY1BZa8l2CRfYIBRziOOgkwGw4VPXeknLE32CIN4Th9Wlg39SnJDeTAiD3Fc26EUg260XCo9dnYWEvAJ8sryzrncVZlo0/c+K5cckQDEYWL05lFhGoePkdGxsYN7oeKXkQFqsZrY1mgPYw3mw8vrUhNHUZZRlLynGa6hJoa7+3Nil9sKFI4qwVWag3cRKTufLaxUxfFYvNWbBOqtrTHAvTnBYM2uOtmHCnPZX0SbYy6mEztQajCfTNMgNd00cV6JqSI4Ng3r11Ll69eTt3dHYJBaPpokTQkIlM90lZgLXjYGiO2tirjg+YzFCTumc+F383m43vZJP/rf/1f6f3331cBuaW1XQ05cL5VYBRTw/xsUc7YCEoxKPPmyRyiKuXZmg71bAhgl6h7Mj8vu6tadBdrKAOc50N6oLAplIF7C97I6S9peVnY1JDj1pyd0S5P8Tp3yOozs1pg9Ai4puFgIaJ8jDfPSJoiOLisy+5iKQJUsKDQLIHT3Z1u3bievvfd99KZ0yfFk5Xk7fZWmnz8JC0tLOi6OQh8B+uPEWPtmdd59/49daXOzzHyalXXwD2Q7eAIt3ZC98VrjMHeodUdZ6rCqyFC/zFuLyMg72msOZxSZJ3OUqp6Ufn/uX4NCVCfgTNheh3IaEuOvJ5bnrKj79DsSO/TYEU5kizolnnIr8XVgJ8o0G/ofIYQnIxqhj3Ej45BGJpmU+sG0M4xYy2GZFhDXcVojSLrF5vk1s3XxK5i43FPRK3S7aE5atdy0G0tbWmgv1+YMHoxbe0d6eKVa/qs9Q1PsWHzkyG1kD0c7KW1pUVphMDdB9pBmW+Y4n97W1qYX1SRk+Y0DCgdjEMjo7lbeN8qgRsbOXMxjBIROGth2NR7XrU06aV7ODIIAfg2TiAMKxg5sCi6JhqisbejDOD+vXuiAw70IWkxkIZGkFpgOn1rqlfDHzxuHWTacGX8oRKS5fT1MLLQmRfXw3eyPnXnbv1AVMHApWvFjnxAhV3RYgyGiQC4KsYm+Jd4pTiMmXSvlC7rC+v9OeKOSM4bz6m0jQOV84yNi+SOB2/Vghi3sphMc7PHocU0nTjgUawJg4ND4Vrc5QRGXgcsqSq0NxkHFtwVb9esYoqucZcC5XY6TOjuNribEsOk8MFTg1TkpOMsV9vB6ibGx9PFC+fTyMiQvoeosKerSwqBsBl4oKQ5ogUKB+tJayurwtLBK91NeaDNZx7wgarpVMn/5m/+Jv36/ffl8MD8+AJrHmQYgeKOGhQaU6OKurSwIyaVucRiedSnXUnf2vk52mOWKHxeG3Bhn1mXvWSOuDvNfFwcRTATBEHlYlsN6hDFVMtUw2nhw0p7Q8L9plPGc2KzqiEnvz6ChBjC4QYRO/bAhw2FoT+xpoOhQnFzY+pqb1F3X0P9Qbpw7owivLNngKYGFAnTgcra8nlETRg4jArPBSfI5CCibLJLBlVQZ+BQgo9a1dCDYUPfhfXc28uZjRqarLLItRFVieLIqKyiYMl9lga8XOeo/cTacFasmdGaBw3biYYRZg+4uaWSZXa2c3SoxVG4iszSHG72U/RURC+DGWtkPpxvi7D5flzYp0jJGVKRWJRb0/P4i9/BNPH5csGUa4NB8tqNm+n06ZOCojCUy8tLyjARWmttI+t0prKyvJLm5+blPOg09lg1s5mAEmAN4XjdsbghY0ewMzQ6IiO/vrKUpp4+VsbePzSUxsbGU1dPf1pfW9GADZpggByBH4cQdQOzJiDVOMLt2mSpqM3QdXmw58YhYBbWl2cCW4aAsrWjw/WOHUtW0OoeXee8bnxiTBl4M3NndxGem0kLs3NpZoZu6IM0wLSm/sHU19ObegeHBFPFXADu7+G9u5KBwBlAh5X9hMmSmVd1J6/92WFga5GyRvEv8GR5ILVnOl0RCV2psMWQOGRUSx2lNGhzyDAUNBk2VWCiitITuLkLoshf8llEzm5Nb6jpCBCJbW1uCy7A6FLBpYFCmykXJsORRDpfpfsHwrd39vCcxq+thcGQgD15TvBromLSrE1kODdI47a1YTHqzWB/rpJYIS0L+6vAmXE/PoM1IAUEfp9VvFIAACAASURBVPnu9/4s/dV//s+6B7A5fhA9IiqIlIxp7cAlbHgOEYaDFItN8pgGkMeP042br8mIII4Eft3b269uMKa4o0nCsZF4E4/9EAdlfBqjIvYH2uREVYq4QiYXqddcxBIbyc+Jjcy7uJZw5FG/EFUMB0AlPxcyY48EPKJuzJhJGMOhmxnG63SffeNxcjbw+k6wRfHK4ezb6LN5PaXdBpqFNVbdo/FkOBkOyM42DQ2oUDalwf6edO3S+XRyfFTDm/f3d1RPYH9xfRSX6UyFLra6spoW5he0zjRvtDKCrqFRTTZoTCDDCg6MDobGkmmmaagAehwZbB2Mtdgz4uXCctiX4JCYWg00qjHYmYNG0RupV4ZYxOgyyx7E2juTDQkCv4b1VebQDGXPgYPofdLgAd4I2p815IMHHtBJ1KfCeIvmmOmGOQHLRWEiOkOdEsASfl9lnhgPzrMn25heax0ZDwGWgSUS1Vm0aFhkwlB9f/CDH6TXb9+u6QFx3QQsZKZE/Vw7QQHOqA34cNPD0ImsOedWsNxLdY31wrLBffl8DOX01JS6nvkctENOnT6V+oaG0tb6mmeB1tWl06fPil0EVZSMyuqaW5r3evHyZe9BBR3UVTwjlD0uBcAs+QH/GwgDZ87vNBU+a2tz/UAuGGgmkhCsCWuffaGgj/oH90LHcyuvOTxI00+f6jWSBc4BDZDJmdNnVeeiKElg8slHHyrCRgETu4Hj4/skEQuc+97P/ocib0XWmeTPZsLbBAE+NoKaYaSZnGcZMlVGWCj/xvbx3zxQ5iwaOyUaMP0lht26GadOPEy8JJEW0Sqv3ZVWB1oBeyo0sOkYBEqkBOUHiVLPhEP/w/xRDkXg2GU6GRmC7qvRgjscGhl9GQ5DN45e6tP6+kpaXHB1d+9gJx3s7qQmnqsms5gqBaYnfq1AYA7sjvjoJ05OJDBcprEgAv/uu2+nixcvOt1bX9d38ocCChkFTT9SKzvYqxW42Bis+dNHj9P77/9amxdmDhztEYlWNYk6tbC0KI7x6hppLkbEjTbqmKQ7dM8Yp//nNM8S0GZxqGEnGw83OO1p89a4poX+uiGS6LL1PUS9IeCTkmnEv+n3GKCawLpb5qN2gjcUkBACX0V7N18mmED6yxWdUQL6rW3mCzdRLGKayUEaHupPb965ld556/U00NedFudn05NHDxOFXzIbdCZQpRsaHpXAkPfTfB6oPCVlN66VyJv6ARG1OwlDu9QQibIHfWNIB4jRZsGuBmPQtVpKVj9kPTkH7EPWiMPHT6mRz3sCSrFRzbCfalrN2vPhTKkxxfqyllGkj2ie4KTMnOO5xJkQtKi2bctBVJmAazxAgQHn+Nm6a5jVUE2k2UJfMQLNg7TdHMW+JTrkmfPf6PBcvnhJkTEOh+5H4BAw5ZhGpX1HFkBT3NaWomX2yX7u+uXAar+pgMckH/wkZ+8g7R4AeSxpYs7sC4TA0Fv3QGACJfBlMPTOnm53uhIErm/IePOcF5eW5MzRCu/q6XXfQGadRXZKE5eYSbkHhWuRGFmqTxsaROzWe9afZ8vvyeQoBkfxmYa7Bw/uK1jATpw+MeHxhN3daWVpSdeywT3MzSvLw7YN9Q+kM2dOpeczzzSY+vbtW6mzs10wKmvGGmqv3HjvLw850IpQd3dE74vWbKrke/s7aXV5TXxTRWfQ57a2U1unZ7wBPQS4X+F9RN4Zd2P+Y65+uyjq4QdsFuhx1ux2xZYoFN1cvgtDRKTWqIVHtIkRQV06MDgBDoBbhsFhYYNsFYUuDAAG2QeNTdiChnYmz6vjiygw44Kqekv9r04p3PIKo6rm08E+rJSDVH9g7A+jLagod/YRWXFd169dV1MI9wZ+zf1ZBN5FuoCXwtiJ+tXYpI2/vLKUFhbma1xj4Y37++mjP32k++kdGEgLi8uSFJ2anvb0dmvxa/SYpQGyShxRilglOdLO0Wyeay9Tbp0Szwit9YcJi3U3XhiHiP4MV3gdI22PiDHuJ4xLwFeqnxT6FYYHrIEng5GjdOOmBnMEzUQXoUvT0rVms/p5kem4VwAjwvOiW/Ls6ZPprTu3RM1ktiBDLjAu9+99k371q1/psCJsdPnqNRW/BgeGlCVOPXuWHjx6qMxGcwhXV2WAY6/K6Wn98h7SBEbDI1pvGo6yNK4KtQU8SFaH8xSfOcbr5QApYAU+I+o2NqNHu/kM9UFlRcveWLllJ8wICkdYrb0lR8Ool9m0nmE8x/w4hXXXRgNa/kAyumrCyRLIWfoVSAS4UPom6sAGIjEMSQROtCpefqPnNzIPlMAFWITPQ9VPgZyyIOZPdqmAKOeztyv9egKcbuRT2zr0OuR6efYrOh8LEhQbGx/NDSrsZLJ9N06xV7aZ3L60qEHcs7TYN9BmPihIBXptS3unXre/4yyXutPDx49lSC9fuZqGR0ZNegIuArrFKTHYYgdxKhdVXRdEnhXGEgqBBD2GmlaXlhSUrayuCKaTtGvGvVcW59Kjh4/S3PysZGixE8CnBGb609+nPQ7zBHbT+uqyIFiUCv/ln/9ZHdi3b9O8RMOXgwScQd3A6ZuH0qFWgcWYDmkAUSFXxkSRhYUlpQMtUJ4aaLHeTa0drarC4jXDswe2HZuSjUvqGhFCwDJbSHTCF6XoeLBr2h2sE6Zmr6y461EGhhuF0YLqYJfSX1aYv3Ud26R7boLwBA0bH7PPLHojqiDCUZn2p86uAH9hdjTAX20TawH8dHdnQxE4XpVNBDe1XpxjMGa3y8MoOX/2bGL0GF6Q9ZI4Z10SjhrtwsFW4FBpcGhm9ajDUymsI9oYpoD3HhsfSxfOnUv3vvkmPXr8RA/q8eRUWllfT9s7dKc6/VanX2rIxjgolOYax5Rx47Q2NI4kq+4+MRVqMzdZb7fP81NtVKfwNiyFLEIxlLY02GXtQfi1vtLPJISlwvDbAFoZkP9SCp5MUyOqFiyz7QYpKzjSSu6+AdglCPWMjwyls2fgzI+LWoqeCRjjqZMndIA++vhjaUDQmQe7pL0DIaMeDY2gqen5zEx6/nxa6w9LpOTsKqMMm6cF4P75Y2qjYUMyUWcy2MbAsKW5o3pC1X5e7c1v873jfWHEa3+zdhpDZ1iD4mV7mwuYYcDtYKq5qvG8PCjE6+asrxKTiwxbOuh5IC/RsIyTwx0XHwm6NDgDw+0ZoTpfeYA2LCsMNt+P+h9R5+nTp9KFC+dro7r4NwJCzufS0kKeOsOIsi5lpSwcgd7c3KwMMkQFImGt4cFeQinwyy++lBGHgtvR2e5ZpIIc69MuNmDbRry+ifpcfVqam9McUeAXsWeamzWGDjYImiE44NkZq21OPn2mtWXGK46HiFhiYZn95WKu63msTzmIxsYc3e4O8cwPaCjcQWPIQzj4fjIQJBcgZYCrz71EKvi5XkMvANcMlZBMYXBwWCqJmK3d7U1RD3//b/+app8/S++9+45qZn6m+dn0TFw+xJjEoeVi1B2V5zEqQt7Y9DTmTBn0ZmhMe2nfU43p/qFFuv4w7e1KTt4GG7giR1tWlbNQO9xfRWaHMWkdWdJtia4oSoU/niOWjnaaJ0g7KZY6Yq4N9ISfrEjBhz6iER8GuUSnwBw0tcT6REa0J+MM2LO3KwI80fXBwY4Kvm4f3lJk0NwI55qJFl3iaKMFTKQtfiqTMtY308aGsVacHr+PdmcU/+YX5nVfmj/X2amMhRl74SxJ716+eJEQcScCQcOYjOLzL75KDx8/Sk8np9MODQ+t7UoBFXWLOhaKcVkUX0JdLmSadSDWes4+cC7QB92+rmlCxcBkaTlkUX9TQZ2+2zFHBOqojGdQQiZlbaOKIPNk8Nz4QOQdk8hrRi4bb0eMea6o1AEts8tm17PKLdldnV1qVkCKYGRkIL1247oEvw73uR+mqJPeO6oZGx3TM4RFMvlsWnovROGbm9tpR9OCTP9k3wVDI7IM75AYNCAzmdupPf1GWYLqJ85wNIMyN1eYtaRJyXndclaUI+uIlPnUch1lgo+p/HFYZKAypMlUKYKYMCjBzImB3kczIbBqU2FN23XTW6T5xs2ClWLIzOwU/hmcP+t615uJJdaJujb5/zbmURMjwr125aqkiAcH+tOWBomsaO9wRvr7oMu2qYEn9MhF/dzZUWAGfEEaSRZP1ihdJMkQeCL71NMn6euvvki93V3qXD1sqJeeOoVHoDQCMthbS0uLtXmQrAVnCSkJ9gA8fcOtXWl8bCJ19/Xp2T2bfJbu3r2ra8W4X7h0SRkAD482dow15yFgTzm83O2tBrv1dUGvkgzp6nBBEblsMoFFY+zVDNTx1CH54XUFqtiF6ZnneZQbNQWykh5lLQqeG+rS1KMH6e///u9FfQVK4fngLLj/uqFz1w/LdFibi64s4UctNT2SoHixyUj3xUCR1oE9vBsJSEtc8bYziDQs9+oT86hDyzSqfdIOPSC+D4zT3ZERnbn7CZpMQ9rdsRkK461RRjvWJMGYK83MnWM1zNITF6W1HZoM7Fk0nsHlJYpOQUZDcrckKevipMWlwOE72phITZv71XTp0nk9JN4jPq4M9kFqlDJaa1pZZgMty4NDQ7PwVJuKE0xV4Yc0DcJ+Z3eXlNBCt0WSuNvb6bNPPlV1/MyZ02ly8ln66OPP0ou5ubS9iyCS5KqEYdcKgcowKBK788w9fhk2yal/DAoOCl5QKPOwbhuNPD2nLJ6FkSgjyygGh7ERbpnZImE8zBpx9iTctWCYlBFo4KoUxYR1Z7YS98AeYho7zwNjYtig2Qp0p0+kt998XVKv4KjQvVaWjR/Ozr7U9Rhb9QgqtMvn5hfS/MKiaJZW/IssLQ+nzo1L1u+K+NN/x34SHJWj8XBuIfXgaNlFFUXc8KqFfZueGQypMvOo2CPfFjbyM0FOthoDx14CbiBHoR4QEWEU7gPvtjQq3cbrxcxI7xNgjgpSofsVJ26Kn/R++M7M0yYaD2csXXTof7k+BKXWGWV7unr1Svr+9/88nT51upYFRDZA5shZ4TtpqnIdiolSWzUMV9ExkGNPjwq/jI+D6QHjir33cnoqff75J+qZ4Ny/nJ9V4CLmVleXsi2yX5wB04+4Lgw1TmtgcEDPbHlhOb2YhzI4lzo7uqUNTibT1Nqqrkwa4eiC5nPOnD0rPjjZLXUtrjXkrXku0DVxOCUBg65Q9jtIgQZdZ1yaPcx76e14+OhB6mprTWOjw+nU2bOpratb+P/2xrqa7VSLefAwtbY1i2HS39Od2rvb09/9778VAnL50vmaA1a2P3LhpvS8IwXQxtXmM7UscOKIroTj0nDT4I0VRYXg6IIpBWOBz+X9UTiMVI9NBJ7JhZMB4ihQ2OIhBxuDByoNbzW4eONFRCiqn2hYHGoMbTQN+HWGS9Qfpr+JYjWQNI+OYqNKg+RgVw+HSjnfz+ZkEg2desySnJgYT6dOnpTxvnDubBofH9HmwRuTEskQMH4Mz9vWllZX1jTogIIJ64ihYZOwDkE9YzPjFEfGRqVcx7qFCA7r9vDhw7S0MJ+u3biu9tnf/f6PaXWdekOrKFPg1+6YFAqdq/EifdvpqYicDUgUG/OU94jsVMjUlBw/dyfeNrgRGQY2G/+fyDyi7jJKLPdNGCYbpUoutoJeKg6+rZoNpSNfoj0XMf35pK7bmZIGnx29ioZ06tSJ9Obrd9K1K5fS0GC/WpWJxne2wQEZCPtSa/306aSG/VIMIoJtbmlTJkjmASunhHt03YW0bRjsABECs68VKwu+tr29DbfmK2UYINhWXtuqP+F4oBRrEOtR/p0lzPV+rhe8u6uzW3vcI7H8E7UmrtPQnJkgmZyZn6lbv4HriKJZy3zZmYllZ2YKoPVIqCvISUm0zc1pel+GuihQEqBQ9HvnnXfTmdNndP+Sk9hnAhDjyRwBwxKB2dMGbg99VV22iNKtC+dFX6i7pzt1dvV6ADREgIEBiYxNT06mzz77OJ0+eSJdvHQxLalhhelHGzoru1tbatChMA085rPJDNA1Yco0XEkbprEhLS4vpefPZvSdyEqQJXf398tmwQKBUkogKunZ3t7U29+vaJqnjCEGf4euyH1hm9RdqUDBjVrcF52TkfFomEhdnZALsPhv7n6liJ5YiY7KE6dOindObYPnI+x8/qVsYntLqySNP/74o3Tv3lfp3Lkz4ohz7aJAT1y5fRiRmKZ65I0Zh1LGO0dOarhhjl6OtsRQC93azAuPg1piReA9noyRx2BRUZb6FulaXdreYt6cGSbBL4UiJXEXFL32bITNiqB1l/SNPcSC+XcmKVWFHFPSPED3oI70kcp4k0wUkbi4A3VQoKzzjYDRxPhounjxvGAjJjozYQOusNLOJgvwsAn5cUcmkUqjsFn+m2uNwRFsntnZGfFVwbNYD+4RD0yxjBb2rm5Gm43qvmhIiOIZhwJ6ENzRe/cfCTJpam6TqD/BnKR/cjdjRHihv0w67wYdInAX3US3ylz7aNoQXgvOm1uUeTwudLrIGsY7jKvmI+TMJpxzRB5ltO4Cse1CzVAdgQSODmkICEURoNqz3Urt7MawCUaE/8Ypfu97f5befP126uls04E3PmnNZYo4rPtLOk6fPUsrGAUNfnY3sLo9szXVNefW/WqAhx2YIu1sOat6LRmcm15c23HkKfhEFrRyRra2lRnW2hf7v3bPRdAUr47fuUwQnTDRD4HaX0fWknanKEFO1Jii+9SsE+BPX2+DqI5Vg46NPAbe7e3OWssxZW64ERxDZpdptpYioObULIiB2gJaJbyfzJGMkr2O8SXCJTrkdbChMNREuN5XlvzFmKowreHBc+50HBwyVLQLxm/jP//yefrNv76vutQPfvJjNX7pMR6ktLa8lCafPE7Tz57pnJL1Ynipx7Eu0G/5IUNgIjw8b8o7FAeZ5UrAyHtGx8dTR1dP2lhbUTNNZJQEWpJrJtJupSkI0bGttL65IfKAanRMbmJQsOZdAvNaD8XnwwqDgjI5bwd76enjR+nrb76RI9CgiYmJNDI6ovdjE7j/A+qCqjnUp+X52fSbf/tVOjjYViE06md1facuCTZxFRmdjmq4gjjXtenojsJjcxE5I2Blbx0tsjEdw52U0XgQQ0V9+H1D4JkqTKmLaStt78LbtaKXG1doOQfjhPudYQA1qvi7orJeRoOl41C1OEcl2riJyIWUBntvzjYc4e6ujnTj+tV0/tyZrFp4oLIUKTjXcvbsudTS6odBlM+18nmkaLAKiC4ovLS3unBJow2en3bd58+fCR8bHxsXPsei4zWfzcy42v3gkYomPCAKbO7GM2RAyri0tJLWN7bE8YYuiNHGj5VMCFHwcrouw5s1QOzKvMFdfHOmEvCS6Hw5emPTy5DldS6Nt6EWH/xQBQz9jWhmCEqaIBWi2syy4ftVXMOxZwZJwA2C2HLkr+HQ2QIqjs0UNfYYDpZ3Y7xxaP/9v/1XZUGbG4h5ranQ9eTxU82PxNlZ092aNpr9kwdJS8wpz9d0l2nmpXMY1YBmI689nicG5e5lr6Pjz1qxMIq6Luk4+o75mmLVZHplbuh19F1MtYnnUGHQVcGzhGRgsSgb1f5jfFe7okiuUec2eMqFUqEGZO8Bq5h62tpsCIEfaV0f7Jm3nf9Icztzrvk81arE5zaMQvETZom7LZs1tOL27dvptddek+jU48ePpMYIrANeS0RKIEIgQyDU292jjkNqPchcWDoAPRaLxtEar3O/zRnYl9/zuSLo203LiwvpX3/9vgZT/Pznf6GCZT20yYZmGUPwcubicvZWJPTmaTwYcYyvpaDr1DXLGTt97lzqYeL8xkZ68PCBeP9AG5cuXkznLl/xftvc1NlkXwQkzGe1a+yaXS1nBpgUrJ3v5m/O0MTECcGjGGMX3MmGmnM7PFFQQ9rf3VYPCOsGJx3jThTP+qNm2dPbpYEq2nUNTelPH7yfPv3kI5ElaPPXRK2+iYsy3gHI2zjHwXdaXWKlorlJKjYr02WJyojUrM9RNSOYDWKj4cPekna2bAiFddOBliEUPjs4xBg9uqYwjBYwqhfrAw8ePGLFlkRDeWBwSNjygEKDwXAPBojvZMCpU8PujvZ04fwZDaSdGBvVovDQQm6RGXg0aoRojQxcbp6gAPHVV19rE4a8K9dJmoUXx5iBoQGhYBgQLmJj80D7+gb0b9YjeSbtBQSPpFpY6370UF9mS6pjtoFJ6ughNCkaw4gYe/WYMofXmYKX26ODcRIsCOPQdN7aEMvkiGdt1oTMU3aMgad7MrkNVrzfUac1Uni3BIZy8a6KNX1tAU3E/grHH1Gt0fmKROj70d3pWVFIlloj3Z87O+nkiYn005/+VPWApYU5QSQ4WbjzFKZYd/aNs6L6PMYt7+WMY8c1mLte8d4j04x7CDgpAg5h+Bnz1trlgMWZSlUsl6EPKEprVKkxHjfeVZSdKZRF1ls7k9yLpBj8Q+FRk5BydhPMk4AneZY4uu3tTXUL80LNS2yDI0/nsfXrCdKMffu8A1epKaWFPxZeUyasLMz2qr+3L507fy699dab6dq1q27WyzAJdR2iX9Z0fHQ0TZw4oTWi9Z3olOsiKkeSFWO9s7UpbJv032MQu0yNbGwWxODh2i2pq7dbgd4fP/ht+vruV+lHP/qhBvTyfjcsbcuhtbbRAOcMgwhfQVQeEsPnU1Ql6iYzw5hrbm5Pj+A29NxnZl5KWAwYZfzESfG5bQrpvDYUzP7CcTYzjjHol3Gudnb0ndB+oQqHPcWBUScLGIYN73b4IM7CLLFeyv379xWNLy7Ny7Zgky5duihnubK8mB49fKgaDmeErti64TPXDl8VEUjLIHvzKCIGxcjpsJllEYGU2GftkKpw5skg3nhE3UAXDamOYhbR+962RNTFUFF3ZtXxh/H23Dw30wB1WDgqsylqcKMLosKh2lCacyQHLMDnaszZHt/h6+jrQbL1dHqdghdt663WHKESzELzkHhYbCCwcmAi81NRJfOPonj0exGHmpvXRuT/S5ymv18PD2728xczUhd7+eJlWt/YVCrk6z9MGxRtNjYVwTvTtuaI5VJ30xbNCjLeFIqowDdqmK3Hvx1jmhQGI55nDQ7Lub+68nLaHwacv92E5WdgPJT2ZyukhSGqjJ6Nd/DL2QsYl2xLtDa151PME9Xrail6ljPNdDzqYj4nma6GtkzdgbIRKKrSkTk81LMh6qA4DHxFFiR4qAYJ4WhskLR7Iw7Jk14wpNGoVBnY8sor9+PfV6JLFvryZ8Z9yBlmtcUIcioHlUOg4IXn51OdjaPrFEVERXShzS05Bk8Wivc1NnpARWhdlI6E/3YWzXnYU78EwZGebR6SQppOLYYWCD5Ta57ZJW7EaWAX6tzBjGpluIiaV+pEjX399Tvp9ddfT50dnWaGqQ0eLvpeWkflct5iT3wPRlbRtgb/WswJw6lCY1+fshmKzUuLi7XPEYWwtVWTZtR3wvXs76U/ffhh+ujjP6V333s3vf7Gm1ZE1GzIJemXcN6AWYBGRCMk48OxbG7KqHIWaNgSW4fOVw1TsRQHARGTrZjSE/IPZMkEY85KDy32lrv8uB4IFtrTGdqItQQCwp6HHjj3zDrhNNQ5ymxMQTiDWqOjttEQGHzwJ08ey24AVamucP68onKYf9TsRHkePXdDxjsOukpX2ZsobcmRtw21YZI4+FHMjANbpoDCx/LnxKGMTd8kzqmbFEiFtncYOUYhyR1rnBCiC09RobDhCIbGxjjknKP4XKkTsMDSnnCUYhEsUxabmuBvb+mmMTNMEkfsBT41fO22tmbx1WEsPHr0UIt6584dGWyKI5NTU7rWMg0iigB/xIgFaT4Kj1Htho8OTEKBg+hwcgoc1oR/0ivNaqzPkqcSF3IzBsUo2AR4X0wIVe+mplZtSDFHZOiCynZ0wGxE2q8y4GpcKqaKB77N9VjTxVFaabwD+ztaaKva7aXSl6GRMCTlfqpBANkuRiSvgCBnEAH72GAS7RukQJeZVLoL2Vxx8D2gIQyUnqcK1Fk8LDdRBM8+rifwXBs8Y/rxE0b8uBGM39ecloq5Hmdmil9Fu4uCYe0zcvG3cgXeqyVkdPz5ROQcxruWHWXhqHgvmSsSCby+NPJxfrk2ghUFMKoHGeJTJ2eWLSCihUUFpm1cO1MbgaikJ+PslCI8xgvjQQQ4MT6Whml8GRqqtZB3d/eqCUbPgGx6b1/MKv6Es8VQc/2wNojQMe78fwqMdFUSjED1E99+Z0f4Mu+R/ajzwJO7X36RfvXrf5FWyg9/9CPzsSVyVifoAqaIoU5rsJs3PegImuELip4NjfFv+mxGKgqKJRh1XY614hxzLZx/rqVFbe11+gw9h3qa+azXzh9+aH0HZzfbKL+O7tAsKUJkzZ+5ly88rKUZ6uShDLpZRJ3K8tVCz/Uk0x8pwhOY8gzcC2NnzOvrhk5fVXt8FVmFKhpatS4MeFOafxsepuQCH32/U19r/vpglemhFu3ARSlwL+bM7ZDe5TFkgkEKuVnraesKXO3OBbkyW4hDL8eTGQsuxLhCzgSVc+fPpJGRYdPP6g/TwtycHj7TmyfGPBgBzIqmDQ6GRYGa04mTJ0W+w3OGtkcpG4BYFmwU/m1lZU0e8+uvv07Ppp/b8fFZrW0yGAvLS1IFJLo2fcyRsPHm6JBrrB0MG2+kbFskOsVDdfHRxjucZmmIrPZY/a40TrzHzURHG0V4jbpRI5NR0RE2TlW8jMjZ3xlzRCv4JRp8avBM7X4cZZfPi+/XvrC3zk1TEXWbZS1YbndbeCtFMXXdbcAI8nBroqUYSGDn4wMT2G6ZMZRRv65dvEpDNqJX1iL+qphaGloZ1Jwtcb0BVUT2UQYvtWdSTLuPfzsOk8T3lo7jCDMn6Iy5mMi1E9SEYFUEUuXneC8Y6vCkIYtEUWizsBhp935qB2tGlx72R8gh5/xPDjZLF7BOsBx+8pMf+wPWlAAAIABJREFUmzm1fyBRJl4DXvv8+YzO+cWLlzT7kx/kVtEdYbQcn6+5kRTzwID3D9LsixnBigRnZFJq5MmGDw0SolWumUk/re0OWl4+n06//OU/6Hc/+tGPZPg5SxT4Wto65DhQjZx8OqlAiQiaz8Ag8h2Dw8OpoYlagRvH/PyhRbsRzB2+HoDNMyZrwdgGrIOTQq7Vy+tMFYdIhI2hD3Yczwa8mu7MI3YR20mAtruXNjbX0sa638sZd7f4nrsmc9MP143jaGtvEb6vGQMN9enpwyfpg9//Lo3SEdp/4pKMt1LNAsfjGlW8qFXJ3XQR0XYUqcpNHpvT0YOj9Mr4F+3VWfiG1nvrnzAMQCCNKGuOHlxkCYqg0j6MmKRqbegcpWWaoKIGOw7SIRggbN6RoUF1fX3/e99JFy9eUCvu9PPp9Hz6WXpw/37qam9Pb77+hriVkTLx/VSp0buAgkQVnShCEZuq+3vaIBwGOt4o6lI9J6UBh338+El6/ORJWkVYSePTPEWcRiHgCBX+FOzYmLrhpmq/xftTgGGEFu8j2mpk9p4MPZCJ+cdx6Evj/W2nVvGWjW1UhjswfBs3d87Vsqca26ISTYrvMbZYpP21dndH4aVzeFW0WTNirzTeeRCG5If3cnTYoMYGZBlIZ8E4NYM4Z1phvJ1luebyqoha/66lq35fGr6IZGvOJXRGjjGpIuqO9a+yEiK5EACrVABLJ1s6lW85iLwPeL2zC7MN3OVYMWEwepInzYFOjCGr1t0TeNyHgZyDDbgaa9QQmRuicpOUx/shptXsIeSi0e4pkyWAgxH12q2b6crlyzaoTNHiPOwdaLI5WK0i6bPnJEHAf/M76hJE2jwfIkWMdEdXl3BjnMjy4qKMsRpPUAekCIduyNq6KHsUXKHG9Q+iDLiWfvUv/5zu3v06vfnmm+na1Wvp+fMXum6ibCJ1BKSI4pcX5mvDEKLJhgIoeDZDiGlbNxRlow2ujwGG6mv4pT21d3YKgiPzI3ADi9fEHiDCQr2RyJl6i8aaZfgR+8RnUOOiY1R64DkA9iFDA6oQI6tvsFRIVlDFoEewqCJxS4uKvl29fWl6cir94Q8faFxi3cDJy2ZP5SHDsXFV8JFgv7u0vDE8ZCE8fmzKMPDVZjYd6N/Dw6k4kwYHHkf1OwonUOGMo9l4x0Hh+oAYRHsSdm3DTRTNJjM/mHl9u+oEg1bU2eEiYX9vbxoY6EsnxsfT4NCA1QPX1hUlwxdlxiRDZ6PTtB3MLCVFDnhDVYFzoXbi5KnaIFQq46vr6+re0/CE1XXh1DyYze1NtbJLzCj4xTqQ1oYOpbg4wBhDyXTmgc2I8+g1MCQaW6ywBmQlKJarMzxUOkg7zSqSrDEi8uvUBZsnsQd0UEWDHksezCFRLAunUnjhzKrIsEGm2wUsEIW2Mho9bqRiP2k0GNcWvHRBC6YLqgIAwyJzijnIPGdJcmbt7BIyqdUAiqk9rzLgirYz3ltGvFwjhy9govJ3kU3EqLHSeIehrd0TEr3F1KHq+VbwVvxbCUXFcwgIJs4hkSC4dzS3cA3ei7RKm8UgiERzP13M94gyLWxNU5w9SSMMkImGjygyjPZ9FywRiANGYbIU0TUDsy9euKCzgP4LDCj1PfT3565N2uObpdj3dHJSxo8od2h4yK3vecwfeh9c1/LSshQjaQcH9ogmGAqUi4vz6rZU70NTk/VOVldTU7Oj5I3NdUGaX3zxWTpx4qRgzanJadWccCbcc39fv4ItUfrQYEJ+dmUlPZ+eFoxDpI5BJqIlWz5x6oTONgVUgr21VSjLQBXLNuDqmuxKXT09WW87t83GhI+cuWF4+UPwB5lhfsFS1jxL9it1MIw4jBuJ2SGGpgZGB54w6ojq1ROVPTFOg+KkbeSOCsjUGbh+voPia93IWRcsy0NfbUQwJRcl+DceQMk8CE9fGmkMfERAR1LArPcrA8NAYgnMWwD+4BAs08p3YMGCJVqZssMGyJV4CU/ntB+eNpsN2ApKU711ofd2NlVkuXb1sjA6sFI9DET4D0z5QWeA7kdwNLA30YuWIez3p1Em3wwO6nDg7UhreJAs3tT0M22Es2fOScSG9UCYCErU3XsPpNVL0w6GWWlqHTK6FEQcaXsCkEWyiNyNuUVhzXgqcErgaETfpJhQAYFM8PxWCMwQV0SPEYVH1pGNVxjPqpZhnns43jLq5hnvKVPK9DA967IOUhW3bNSsslca6CpDq+ii307n/TnfNvCGaDxEwJorfLxmlpLm5/Z5DA9i/Vh81p7oyRFoxcYIpxRQTZn5VY6qylpKWE/rkAcjvNLw56Jj+Z4wtrV7Ui2iqsfYw3LfVWE0Dm2ZMZVGXs9G6b33DpmdAwtPj+e7QicnzmY4bvPPrcEDa8TFSyDKbdH0pFGfx8tRjCTali0yfagGNdIM9c5bb6ebN26Iijo59UTRMEYK/forV69ZsS+zeBCSm3zyJD17/lz/htGieQc8HGMVQwvCOdYi5p4ew2p7qGKa20yk6qYxZnBuCw4BYwbD//jjj2UY33n7HWkbuQu1TnQ/nhn0Ys4yAxlwDmiEYEc4c6iTzjyfMRFhf18OASwZ2h2RLNraXAsFVJgzgc3jkMYnTqYWJnPVSBK1cKb2H0TwYkjVHer99HSQeXBd2BWortEgRXc494vNcD2tV6JpGGcx5bJkidAIcGPMnxCLRjUUSkhu9Nx1wSbx8CPaUgFR5Hxr7kYzQBy+iLTKNN0OoJwz6cNaoyEyocFflD9vJ21sWRs3jApYq9ryc1GmAGLFHsGgEYk0S1fb8wvVqSm6U1Ix8q037oiDClYKVenl8+fpRdYQIH1Te3oncyD35N2ePpn04Ngdp+k8dBY7pDubW5rSzMwLde0pI5EG+WZaXaewAS62o/8fcwU93NfTVap1jSgnT1kvpFbLaAujiMEynOQCmWYgStFRJ1pGq8p6wG05eIaMjjKCjosgmYUTzy4cMd8PvQnjGc8qo2W16ID3hCNwo0/u0MtbtzTUAZ2UxqksroWhq7Bws1NDpEpdfhouzEgxT9DBIPFsOtqRAm6SPol039s5UNXkndI5Hc9Myqzy+NGLNSnfX0Iceo5ZuKkMYIJCxvtU6M2a2WVAxLMJkf0y2o7Pj++OZxrRPOvMo8V4I4nLd7BHOa0YuXBaXE9MtGKdmKcKJst3AjPBwiCyFlNL8JwYAHkKERKxlkjGkOMg0fCBptbf06szRDMOeDZnCYgE0Se+7/adO+nsuXPOClOdIuUnk5MyekSb9Eh4Xq0hJIwVcCPGM0SjwMKJhPFt/A0lFkVBomRYMZL/zUSJxubG9Nknn6Qvvvg8vfXWO2locEiRcVNrS1qcn9f3ckb5bNrLweh7+93tbDtSl3a3tqVySH8AESz8eQI81hXNE3S3weah762trkpgijGEBE+wbMDaZVzVfVqvc6nPD+ofB0dHw4EaDT+sGYacZ4FoF1RXOn5hy5CxexDxpiAjMipsD3UCWuwRWzNxKuvr1NVrRqa450Tesan5StHk9kyipzgUv4uGjEgvxUtWcayKKMro3RvSkhlxWCO68ISOJPF6sRxk8E3zwru0tdKI4IgqDlNE7KL9YWQ0Kbsu7W1vpq7u9nTj+rV0++YNUYjAx9BRgMstMaiuLkXGU0+n0uz8gjYq3hYj3t3bK6x6EbH2+QWJycAPNV3Q2rnSfchcbaLjF7Nz6R7Dfufmtdm4bomYFhi/qX9VcdBMEtPPuP7Qzq6MsAvFkfpS2MBAsYgtmSaoYm5m09ToelmLwwc5G/CsBRLGi9/5Dw0oWW+7KCgqC0KQvxjwXOnDVJzmMEil1kkJAZQBQOybMsKPTC0MZ0TrfH9IKGgCuaA6agGeXq7Zk7lPwLKo7pYMSdNwHNxjNJKVRchY15iqFIauch5HGTvlfi2dFv9d/q68XzVD1ZqZquyj9lxysf/4GhyPwuNZ6d9ztyoOIUZzWc/HmuARUDnbMFPINEIyEzfjuGiPrkjWQgce2rUuCrICQIzS8WlpSZevXE7vvPu2+h6gaDIDMmY8jo+NprNnzurzwXgRUQOvxqhT1AcqYXt7mIXVQbkuIvDR0bFsxA3jYFzBorlHsF0V/CjM54zXZ5YRYc2SpMaImq9u6PD3v/udotV3331X57KlzVi3HcS2suFPPvlE10D0jyHHBkAcaOtAyvVQmffOLiPOtuVQoPKytjgQjGdMvOL7GI7y0UefyNCCm5O5Y/i5XpxPOCAgWhlcsXyyPWB2bR7QQIGXzm2uhWgeR9DR1SumG1Rj1pP+D66Hn2j555rYezGtHgE/1QqIvL8VhZiM5qknx6Z8xAH2JBlPkj5itHLl3hGgG0HCiFRpq6MsFg4nAcAv36IW81ariomhkFUIJVxFcbBNaZ/4q4os6tLoyFC6ePFsOnv6VDp96oR55VnKlc/HCIHVMS9vbWUtzS8u6aGCNuAkiGw3NKnH7dX8jv/W7Dowa3Ut7quQA38UD0zqSsTNHw8dMIwQUIIOtTiN9s76jJyWhrEuU/049OqME43QlCsmbQgaaGmzWlmGTGyYbCwqqr+fYsislpBVPF+KpWXBsowsQ9AqjEkY7xI+qLKsbxcEw+iUmVgZzZZQQwkRxOfHepj9QdZnairGmwgljLeMWO4WDHGp+IxwAmFUy30XkEiwpCqsuNr95bVURtVkcd4XKX8tk6wV+KMDuNKKOZJxZoaLKJBFsbQ6D68u7PuBeg/ZWFtdkx9h/zkbEzNnzwqbtcabugOl74KhREbw5KJ2oKf21tTW0iojDv2NVniGJRAVXr92TRK73V1dOocMJMDg8Axo0gG7jeI9hpeuRTJNYIpeNERa2nQt0PZgXVH4x4BSZHTGZjkKEx5MYyTjY7IUHYeazagW/BYFTsAa3b3I+FrlDzgBrRMMHDKuNGXxfgZtGPt3ZrwwZxEqYFFgT7JjcHgcCY11aGXHxHo9353dtLGBdrfnQ3J90VgH5s0AaxrqcFovX76QnfFMXM+55L4w+BRPR8eGjZd3dgpPD7uwprWcEkuH68JJnDlzNg0PjWgcHIEZErg4zZg+z3dgxIWbwzvn8+he50wMnnLB0pESHXMVK0TCRbWBquXGBKJginSFNVaHPqfqTDopaIJH02oX8XakmQ2uXikGulBp5THe7wjcNEUpD25uSIwI3O306RPp5o2raWhgIL18AZa1KNoTgi9EG0TU/ICDmTPeKMM8/ZwxRS/Tysq6dJ2ZqhEqbSpa5a5R8GsVUoNKpvu1TKfhpfCwUuXwWcuvteetr0XKEYGWB/Y45BQFs2jFZ3NTZAT/13fKAeBQfQCO/GSR8jAOZUpeXVM1ECGutWbklSEVwlEFo6V8dn7fUY65BL/UYl1xrsMJ8frjhjsMfWQKdl6OnCJSJSjACZNOOmJ2IZuilqNr331pDEutlRL7rmAOY8ai3DEiLhvSeCblfZb7WVCZ2ugtH8vv4rvkDPOjOJ552plYT+f4849ndzzw+Xag42cifR2K3VmpMAblmrZoPXtpkouiawnXGFrBUweyIMNlYLOwbnWiNshI07kKxo2hRP6Y54Jz4xwiQ4tAFN9HxMzn8N/IGBMJ8oyAHkWzU4OU9VZYS6J2jBBnmLb5aGzTvWeqKM4D9kUDZ/5g1xS61VWJOJEJI6EBvxxCQXSJsh+AR7gWhvjyuabVtUtKQhCcCrf1ogYT2VOvevmimvbO9Q2NDCoKxshSAGxoZGzfngwjkT3ZAWcSDfie/gF3WzKxSqPYPIzbbfFLtdcyXAbtcah+HiDTIaOO8YUNw8VBUwb6oQmH6xgZHtNAl4GRES0NZAXN+lxZVJZDJsHa8znog5NJAFXV9U1cqGmbaB5dvaM6rW8uFlbpco7I1SzjYablT6TKpjYdPbSloXLDD3Q4qq5OA/l9NCpEEYZNaPF9s17YWHjX0ycn0vjYWDp1YjxdunxRUzYY6onH4qERaTOgwV7cokSKnA4QloIqOCMe9uLSSlqTtq4pea/KIIIaWRZl3eUIKGJDHh2Pxq5z+3iOggL/rQ5vdKcGzOFuyRhHZrjGGK/gs2ywsFZImdpQcKCjcBhWLBpcjlIIY91dBMta00dauCt+tQtWoST37dfGcwr8MD5bWulZxyRgi4AqjnqY6vMrI+39FkYpNKVjeK8lRT1E2mm1aXLGkMORxMAIa3Tw2hJjryJlZ3Nq68+t1EcyixAiKS66BpMA4ygz8n4tI3PBkkd6JXzI+S7pZHNNxf467jTCgZbXUjo9nYNsvA1ZGUKI6FuNbIdE34ZDsm0U3AccArtEGYfuz/IDGHeE12CPMKXl5o3rMuqcIYwnxou+B1gfaKOfu3BBuh6bzPbMkSnXBD5Ma7pgIxVTDWdhAHCUcLqZx8q1AlMSRHnmps882S5BF9NiGJnW1GIxKq53iQh06qlmw4L503IPnRBD9tnHH6f5+UUREHDwRKWi5vUPyHmwpuJsu2tNn7e+YslmZwwraWVtuUbGYF91d3lQOEYXKmRkgxR6Nawk65loVi9Zz56bdOJ5Ws1wLW1ubSjg4FlghPmDk0CllGi7qaVVQShG+f6Dh9IUN6Z+R3AKUK4ZhXuCR3CCYO9kG5wBrlHaJsNnqiYda1tYt0IbRJQs83YxJhK1yd1pEuER5/jVBryxyZHnq9JpNErAmyIacAS2r2goNMQd7TACyzRAs0sYfdWaTk6MK2InehgbH0kXz59XBGFaza6MNcMRVEw6OFBkwINeWFhMC0vLaQFvuYLi3L4mb9SM9mE2qNLWyAYh36M1qd16rFbpfDhlBHJkJeOdxZ2EUREhav2OdtiFoYsNHAVL2uSZLAQkJA0XWuOzwdLYLQbfFi3nkZorspW8STUN57gxURSf+dlh2I7CFy5ieS0yC+YYl7wqrAZM5Ah8L0sghJGJw1NGskedt7M7N315QnyFF4djcvdbGO9YMx9+sqiKT15+T4kZH79P3VvB3S5/H9nBccMfxjuyzAhk3Axa1TRKYyvaJ8NlNfDCUIYMeGHgwwHEHigzpfAd8fpYV4pZ0ZnsRjKmP1lyWftSaowWNuMP+SDCUWiQhF437Is4O0AoBDoXz59Lt+/cTqNSAKxLHV2dej4YOCJgproDAxDxEUny77SlE9GibklUOTY+LqME8C0CAruo0QJ0MC/CyPF+hv8ySFxKg8AEDCsh02KgeV2DoBkMGD+7O5uSn3jx8oU+EwM9NDycnk1NpW++uZdrJS60YyQxbKdOndbr6KR0of8w7UsIr84iWBjz3d00vzArI4sDwahvb7nlnUg8ZC7gpRueaxDRwpCAROZrSqmxj5QFqS0/s04yewmjC17OZ8NHF/7e1iZHhiP58suv0tdf35VmN5DOrVu3ZOgFtwj6snwuuDzNTdAeORd141nPW4UyFayq5oIQbq8MOOOYsvZ3RluPRwvalBlji4MUB8OvBQCkQ2mrZrzjwJCmwWWEj0oVmIcFRxseNgWT4cH+1Jplae8/uJeaNVXHEpWWynRk1tM74CaNunrBJDMvXqav795PL2fnPTlFBseiVqRKmusY8nu1qMpHyFF1ZcwtCuQp6+WBlfcV0F1AJzz0rMthGlxV1HS6W71WkWo23mwsCTNhcDWz0UNPg+1RGvDaGgd1L8+B5BqPGgsXhKM54PjvcZ4h76v3FVF6RBZBowu2iY2hWRglBazMYGpYdoaTIgNRFJONt5krdgS+Zhe72bCevIICnQcTxxzH44YwjGrp0F5lEAXxFLINxzOGyjhHRpKFuYpitJ9bJowfy9j82dUgCmWUdDpmRc5Ym1qG8+80DB1fw8g6+GzSdasAuqivdWmNEVkuWvM8Uc+U6FQ+IzBJgBV7ujrVdRz1I6DSoSEkI2CXdKcrV69IphRjTNS5MDcv3Js9j3EEhuQ5ECiRwWKYMEanz55LEydOK7JXVu6UxFDD5qYiRyJJjBfGEZiDKB06IIPIwZu3NqlludkKJgka32IXba2LUcIAk+GREZEBPvnTh7r/t995R3g5E3FsJBt0PbqXa9eEh7svxLAnEa0eZz6bwLEMU0DFk/fjBIh2uW4KlEAVo6PjqZ5aC7YgN+mwl6OhxgVY6JkEoBSIPa6uYm/ZbkJxjR9nU24O5HvR7WadWdsLF88rUyELALoiWAai4rVw26kByni7G8uqWWGQIpozbleNvnLqYN1vB3pHWRbWU6j4vOUm9b+L6C0CPa3xrok6WuBmuju7ZLz5oZvr5KmT6eKl8+ns2VOpr7s31ZHOLS6kDz/8owRe4G+7PdULhvFu7+jS5Bmqx2yY6ecv0uSz52qgYSPQJnuYu9P2D52OY7yJGKT6JY1mT0JxK3ulx9yEQE0ZaYtSiWZygRfbRaloWY3LqjDqgIjCKFoPgRFyGGxUFknT7Ci5LzRSPInF2Onx7lYZcBVMbUxLI38kOid6yJ9RPjc7gzyaLp7nKzDvymkcpQry0vgd1xIG8FXOO16XXWOOEn2wwqFZDNtGSEVtGp+y8ZaqW+bAcg9lYBCZQey/ktIXjtLBRVWfiPU5LgxV4tf6jnzirOFeyeQe3d/qsqgVqOIzPODgaOt96fjLzKF2so+dIa6Bvc33c4C5NynL5c+lw1dDslV7cGRIBudgrC61qsmjXfj2G2+8rmAILXtgEOYp0rS2srqcVtdWVWOhyEhBsF8RLLNqt9URqahve1uRNkwTOinRTr93/7728KVLlxX5YvjRxsZoS5e/pUVwC1xxColE8hT3wHG57vpGR5fSZl9nbi6srw1Pgx8YlNNAUErNPgvzaWqSgRtPFNx87/vflxY3zDMagfgOjC+fww/Gl6IfuDb7JyLkvd0tOQ/9f5r/Dg4FEwF/8H4Ki1wHe2NoaESQBvdN34VYdpoItKnXRHGUAHicQcktLTUhrtAtET1Zw8zZw6ZQYntdK3Ad6/69e+nLr78Ujs66oCh49txZy/o2NKW+/gHLLhPcTlx8jaSiEnkKgi+bJxcNxRopWuct/F8Z6FrKKbzcUZN0hjOiovdqFJk3MGkbI5rEbRQ/2bAMk2woQKC81dlFe2m/WnPBiXp6OqVF0ol2QFdX+uzzT+yJttigSWkYHY9rG0T025q4vrG1kxYXl63cp+nobpah5iMYpB6hJxdPwuBpQnmOisNQllFQFGOCtSBjQJyaeZ5hkMNwx/ir0rCwRhoOEFNjwDFzNyOfC1VTDlWT0xulbRzC7HyOdL9r7fReU6kuZoU/fYaidxfXwoiFUmDpXJVSamqSi7MxtNksliqTOAoxuHmkZojRmykGC/DfsT617y70TcJAidKWxX3ENMot3xpNl6NHDLdrAE6NTfOzA3XUWfGd/b1VlySHLuonRvcyJTBnPPFMgqXCa+P5xu/KzNLa1h4AWwpclVBNsKZqjjnCdDKvItD5tvMszXZ13qLmwusNF1n7Rhz3NnO/xc5R34OHBINd8zczIzlXEozaB5ZsSNeuXkn/4ed/mU6dmhBV0LGUDSZ1IwwW8qhbWfzo6pWr6dq1a4qSKf7BOsE4uhmnPp09dyGNn5hIL2ZepM8+/SxNP5sWvPL6G2+oi3JOyngNKnB2dnSoce3Z5JQcBlEl2C2vkwxwhiLp4xDmvbig4bsM2hgaHDSjZaBfZ4XP/fjjT9Pk5JP0/e9/P128fNlroQx2VzRerjM45UAUOAr0jYZHxlNji3swFEmrz8REAEXoFFxpmV9Z0Qg9AsCpqWlF5HwGODsCWRLPIptlItDaWlpWiz0UyT3ZLpwge4MmJZQP19ZXNASbZ4XjkhojLLr29swcctGe5iH0/nFOQCnsNbowT06clFNFz0Xw38QFmnQq3NpsCzMuIiVTlZ/qJjzwjLuKkpfJ/rTSbm2ikduivn9zuwkBKRog9uKNpbp4Ho2GpyIqDXocB/T69Svp+3/2ndTT3a3IAP4jGA/ca0Yo9fV2S6sEdTmlgM3NigQWFpc01aK+ieaeDsEj9+4/lAEXt5kCRmJD+HADR3hmY4VF16KkzHjg0BqXLSYAHXt91bRSNSKFMcQ5yJu6FHr0ZEq4H92KyDp8sG2Yd3TfBzEoAWMVXYS65qptvYQgYphwOSsx7qlmrCXc/2qaX2lw41p4XxQgq2HHvq9S4yYMaTBMApYIA14xMyo9lJINUjmfXB/IMyzJqlgPmEABqUg6IY+Mcm+AOeIR8cfnck3h4MIox70Q/ZSt8FVBsyr2xr8J01ea7JF+8T2SLi6kW8OAK0PINNqaI9dUo6qArz2V9weBgrqLS7hLWJQHSdPxoUyh3txu/vj9SfLHLa3W1lcXnvSIHGWr2Qx6YGYQcRyJ1Pv7elJfX0+6evlyeuP11xXRugnqoMbPhuZHNAnNjwgU4wynGgiBzJX1uPfN/fT++/+aNre30s//w39KN2/eShvrK+nRgwei07F+0OAGh4ZFycN4eg0tfTGXi3BEuXdu31KEj3wr1FCKgeDu0VQExk5xjywMJhl0v6a21vTkwYP0y1/+MvX3dqcf/ODPxfBQYER/SlNz2lpdVYcjUA2RLN/P3kGOlfFjyGAEBTQGjIBxa58oM7cGEewPz0elCeipHAPQ0Y0bNwQVKbCKI06NTAw6O4Ew7jgIHBbfF8MieIizcy/1b55725U6u91xilNZXlr05C0GNsy+VDEUbvgbb7whTL9u7NzlmqpgRJiKOiCy1xS3snANPfh1DWqQ2dnfEXCPeFJnG0N5LelKdKwRQALu96ST0NnVqUPIhmTCNEb3wz99JIoeD5nX0yn54x/9MP34h3+e6g4ONZaM4gaek82ArkFLS1Pq6mzXwtB2yyIzsAAPt7G1nV7OLqTVjc30YnYhzbyYS6so+GUBo/3DoPdVWUak9+bLxrSYqoD5KuMdVjgMY/wdh53f1yLSDGMcqelmOKKW7mdxoNJ4wzn1lJs6T6qWeDsH/NuTXGopdwxOEB/8qCZ0LXPIE22qyDfIp8EUAAAgAElEQVRH7dlJlTh4eV/W8ihEq2qDoIvoO983G/FVxjuMXjjM43i0I1FPboluUSIaGe+sR81r2Dtw9j2btFJQDAcVUAr/P4xuPBsfynCoMYTCqxFGP6Cb488zrre2lsK8v93yLqefI/RYB+muZC2eeF5kNsyTJLABcy6xdjlDdz549JpSXxtvojQcBzUh0uqOTuRhOUM7HujB5JYGonK6MpsFPaLpA3cbQ0+bOfAHDA6U6a5euSJYgZQ+DDjRII1uijpnZzXlHCNPIW1sYkJXt76ylu7du5+ev5xR9Hzp0hXpoayvLKf5hQUZqNi/Pb29kpSINvme7n4Z2NnZF4IJujs70zm6DpubVQebmprUujCkF/4zhkxaH2JuIBJl8Sj41v/vP/2T7gnjTcRPdMx3s1amCLfLOUK5CwEpXsM6jU6cEK7Ma0XNW16uie/19SP53G7GCuufm9rA+fkc7h2HQvZw8+ZNQSoUaMssXUqONPzt70tWVmgWRdjcQQ3ysLq2IgYcayMEoblZa63BFdjV/T1lIFOTT9O9e99ofagXgEbUjZ6+KOMdRUlt7qwDTANKTeyGQQfNLfLqIIAcqMaWRsEWFEGikQHxICImBhyo3balRSPru3s6hSfdeeP1NP1sJv3iF79QOoLh5DvwqP/1r/5LunblohUB61Pq6e5UZ9jc3IKoMrNzL9KLFzO6yYH+QZ0dbnB0bFzdiF99fTdNP59NK6sbaSdT9nb3cEScAXPH4xBGWsyhLaGQMAIRecffcRDL38dnyHEVwwbiNY63KgaHQ33DETbewDehJlhF3hhvaFfE/Bhvdx8aCdYYuQxB1CI7nG1u3ojGg3AgJSYrXD9nEmH4apBXDh1KeCwi+7IBKaJrXlfyqsP5lHDSUQdQFSRfVaw9ej02jJqgUxhvrjWMNxlVZDkRYZfwRxjvso6jPS71xKqGIxhPPQcVrh7PvHYmCvmI6nkaVizXN+5Xhjljqc6+sgxtCIfJ0ZLVBLXRWaDez++KTk7NKs0YPVNupGxXRyfhpox+F/Q6DRewGqM5e/z3QWppakjDQ4OK1G699lrqbG9LO9ubSu0fPXhYUwPEgBFUgXFzz6zHBh2WMsKrMuL8N9He1WvX0sSJUyq0eY131aymbmTEnNAl0XCDNTFVmBMJ8wbMGUPHemAUwY3pYWBiFQMciP6hCmKU0L+fmnpqdkZPj4Sw2nkvcNUORnxdQk4El3/83e/Sg/vf6Prfevvt1NzekdaXl1TA5Nn09g2mrr5ewSAa8JC52QSODDCGuSLRp85OGXHqZ2QFML2AqaSTAjxCG7yW17NhSZtnZ2YUWFpHPGn9gDW0vzIHfh6myeKiPtsDi6nLtaQm6JKZ2QX2vrqypLma2EScJ2sdf1rbO9L25poMOI1CvEZnc/jk+VrkHfikhyDnNuow4IwQA3/lJqBI1R8qEjZHd7e2kVUFb8IztopDCh43NjYshTI2Ag/x7t1v0v/zd3+vtleMKhsF+t+PfvD9NDE2nto7WsXpZrF40DzEra3dtL6+mu7fvyeqUkNTsww2C0kBB+rf85nZtLi4knYP4MESnZkbTeQDQb5UgysjnTjAYQQiOgyDHQYuDm4tdc7RekRt4XUj+suS25mXnfOqQuf53zPeQCYYYw7BEeOdjUVcRzwv3YuaT5geX0XIpWHhmsN416L1gq9cGvHIOI7i6jGAwJg7nxE0tTJjK6PhmjErmBploBDXUYtGiw5SNB3UiYe87zH8nkOA0mI4jLKAW+Lc4WjKz3dHmht+AkYpo/QSMornGOt8HEI7brxjT3Eo1MSWDfirjLdhE2u41NY+s5sCUvHkcRdA+WwcV09fryJPIkUOHbg3UAlFfhleInAwceCTrFVy6sREunPntqJs2Fs4xTVmqT57pigSCJO1Yl3hU9+6czudOnPGGcnOTppfXJChp6mEaPbChYuay4oBb2huEjEAQ835Hh4cSN09PYI+KFY+fkRX4mN9Ppn0tes3NC19b2fLLe8UQ/f30+zMczkVipvDI8NpaXkx3fvmG2HxvC8GHIOPb2+uG4ysr09PHtwXSwMnz1xNYeid6N9YakPRf9YfwQDzPu4JI7y8uiZjzv1z70AX2BvW9tHjp1ob1j2GOwwNj0gqttb6no05QWkUONkjwqVzhyp7F8eHU4BRE8QMICgcB3YsHC/PBVolxjl0wvkc7ml0ZDj19PenusP9NPn0iUYs1vWNnsmRd+C2cEbrU12ji4ixIT0PzwMR0NWmwLC/x0SHLlHpmnLkCWbFpqGqfePGNaU5DNvUVHbUAltaxM/8v//2b3OqWpdW19bSjWtXVUwZ6OvXlBsaC+Kgm4BcLw/Iw1xeWxWPGx0FdEY++eSz9OLlnNJuK++Zeob3dKSNs2lIhwXeWxq2iHrCWJWHnXC3BnHkNL2EAOKwh6EqI8io+dm4ZTz12JSVaGePa9CgWZqG2HhEmi3m8sqhZK2LMCIlLlt+fzyzuMcaHlsY9hIP57PLKDOclqmBGNGAV8ytLrOxMvouYZdwgBHFRpZQZi7H/y3+v75TGK6ntIfxjs+nWt/agupkHmeVC6SlcY370cIVPx7Q7EypLKbG9dYi4AISidce2TMZNikdduwF3XPOrrR3NIw+F+wz2yeytvhsReqFbri/ywMrPF3KDocuSDJailqsCzg2Bpfzwssw2j0M/B3oTf3qPmyUYSHypB/ixrXrSsvDsTXVN0jZDmOAEYNx0t7ZLmwVGALONQEBAksPHz0Wdjw8NCwDzt6E+iZ50roGRY+0sEtOVdOPGpVtB2vDY70a042bt9KJk6fVqEdxEekJmF3zs3OCLvoG+9PA8JCi95czM7X5kRgyjB62iO9mPOG9r75Mf/rwjwpiyTD40dCOmuZ5Y41jzvu5NlQL2yiSotrZ0OCWdObI7u/LxvC6g/oGZQSIcGHEeV68N6iS3DNwEBF07IHojCTS5rSzP5GBRY1Qeioq9k6pGMk6YgtrjmFoKHX39RmeOfRgBmYCoHlCcNvS2JROnzllUas2D8Oo6xk+VRhvqvOIMLkIpMNzuKcv1qBgRvow/JKqt9hIe+nEiXHp84LRQN1jAZgHd7C/I28BprM4P5fGxkdVpeWCP/300/S///bvah1yOIkf/vCH6fKli2l9dUVRAUR3Uhaq1FwLkbQ7m1q0+KQ9T54+S/cePEzffHM/ra5tpPqGZnl8/G00tOiAInjFoS04uWVUFel3CSkEZKA0thCYYnOE8Y6DF8Y+DmQYrOPGWw+5GHJgg+wI0wffLBEKlkp9YWBkIabcQaNMp+JbG36pRXzZCJf/P+7TRsR4bwn3hF07njVUxjeatiop1xKuCMcQRjm+L95//P8b9TtaNC3f67X8tvEuo+sw3iU7RMZIrIrchwCsQ9EuG75wwJpaVGieH3dcXofQjqkkIY4XNXXNhUJjadgVMET3cVZI9GgxyxPEM4iMzU08Nt6lA7DsAMweBzK8Dt5zR0ebYBNR6ZppYW/VeD9ilpHh4XT7tVvpxrXLyni572dTk+nLz7/QqDD0SdAwIQNGqKlD0+jdu4ARRzbiyeQTZbNMdsdY0l3J4OzV1eX08IEF2YAtR0ZHZLzZT8yGhM+Okwj2hDOHOrFU2NdE+h988IFglGvXrqdz587JOUhCGZjz8DCtLBKlrkh/pW9wSE5h7uWMhu9yTWiwSFf89GkFZ08e3Eu//tW/CNf+6c9+pmj2xfPneaSah5/z3US+kb2wJiJhtLUrqsWA8mNn6A5Qhn1j2IFzMKA4Hv4o4xGPH+ShWfWCUCk15p15wkBK8LEz/Rpopk488X05OAw4bJjQXolh5uDZ4xNj1hBPh0IncH5PHj9Jiwtzqau7U/CMMPahU+edSdLNx0QNeKK5Y0ut2oe7qUmTNhpExdveMthPhRfNAyg8JybQReiV5wezWl1alLEHf1tcWkwz01My9DwsDDIV2w8//sR8ypdzknj9n//zf0jGFeF0dIEXF+a1kHjwwcEh8SxF+VP025CmpmfS13fvpSnJKe6ICghE4nZ1izaFESXiViGNFDXTAMNgCE7IGzBeXxpht1L70JWRXby2hBv4fWlkstxJ1bWYjbekPgN7fkXBUtK3UOPqrSve1GJ8kSYgsUUKJkUYkIhKy2g0HFBEmOysMBzHoZPjzJkyuwgtk8iEjsIqYeCOTpoPZ1BG2uX6Oco+UvOr4cfSbckCVWQisAwiK+K77dDcZRkRdjisf8+RVdGzXeZxB1fuh+PXHM/6OAYeBcvS8Wmt8/MNNkqVQZaSEdUkFTlADHURJMTzjOCDZi9eB4RAtksTDhxjuNoaGnywp25KZCMIgq5du5zOnDqp+gjfv7q8lL7+6qv09MlTncWB/gFNljp77ry0O7S/99FvQaZ5q6Zwh9GD+YGxR+kPA0ckSuEMnndHV7ci9tnZeWVLXR3taWxsXNAF55vvJjPAprCvMVhocmPIiXIpgjJcgbFhMD1gZczPvkzPnk3JqZw9f16EhMW5WRlPNcfVHdSEmuiYnHzyKP32N/8mQ/r2u++5qY1pW3mYN9cQlEHOJ9eFI0B2FiMedL1QB+TaIUIQXXt+pUWxuG+MNxoyK2urwrqjc5S9HVKuPCcNhWg0rEwxOepiSNJi0zCWUKaRACDCBjvn2gQR9WaoZGxMEBT2YnmRJqSv9Z06AziDU5dvHJr25O5Kc7vx+BFZ7KeOzjbRiyik0CoL15M0bQRhl44ubRhTiHbSW2+9KYoLB4QNSUGCL306+ShdvnxJBnx9DfGWFVH6fveHD1Sk+eu//mtNx9jeWFeah6eF/E9rOw93bHwipfrGtLTCRI2n6enk0zS3sJgOxEBoV6BDQ802LA08KzBJ7oDaE1XrUIY76F4lbFAasjBakVY2g+sVvO+IvMs0u4QvxMHWvDoxV2v4WO2AZ9jEcM6/E3ln4w0vWyp6zeakYrxlQBoqh8ONl1ANvy8j6yMGV63+VTRZRrwBhfBZJdOiyjTsvKIoyOvsqNyKXRq40qGVWUnJ6LCT8RCKeE1E6Y5e3KG3k2UU+K6IPokIzfU+2vhSOox4PnxndMP62k3NqyCaSunvuEPmM8KpvQo6CXZYRMv8HdmAIskcFJTOIDIVR+pVr0QUKuO1vv5CTpkRZvWeJETkCfVvexvjXZc6O9tVuCSY6u4yO4MzfObU6XT9+lUP0W0GmtiXgJvO1uSkEkM43LAlyHD13Qxv2E9qa8fISdBp9qUiV4y8JVG7hG+TwcCZpov5wf2H0vNmgtWFixcVpBGx8p2hvgfEwLNDjxqNbFQH2QdgzaNjExKvagOG3T9IL2am0pdffKHvu3TlivYdLBki1ennU7o2otRLFy+Igvd//s//p7X/2V/8RertQ0TKGQH3IhVKTS/wHgYmgS7MWrKv7kOGePlSDokft8YPuk1fE38y44RfKoP34GBz4k2ggOESol38LgYg2+l1CS6q/URPRASS+/uyh8FLfzlreiMZDFG9dMn7+tLaqofD4CxxfnVDZ84dUiEWiZ+21IYGta5D4EcvZGiQamuPcKb+3n6ld8AgFCn5ErBZ8DHmNp49ezrdvnUrPXzwUDSmq1cuido3OTUpkRvwGjBx1MLwsk8eP01//4tfqGvov/2Xv1IqwEPC8xGdszhoa1MVpsuQvPDJMxoJqGDbNO7tY5Sb0kEdVXI6E4NRkeEBSat6QrTGfNW0rSutiTCkYXSCAxzYbwk9hFEojX9ldKq0N4x/GL/KadBJGRx6GoZsAKPpRVFm5tKHFCjdcwCnpJXRjON9lLUWjtH4jkMVNeOYo/aIgMvXlfcVEXsYuNCoKbVq4vXRHRvXw3vLQubxbtCjuHSmQNaUGF2jkNHb31N9hWhC8ryZi8wBZVOrIJ0x4tL5hvELhxsRezwvjLfFrypdknj+pZENhxgHrjTsESkfdxa1vVXT4i51wqv/rjk6Mlz2o2oylgUogwI9H6i5mq5ijjmpendPl4qdBFEMTrj52vX02s3raXR4SJQzzhppNnQ/cO6TJyekxIkBJ1JHX5ooFmPB30ScsDUwNBjaXenz2HFJ7e/wUMabQhoNcBgUokxrBx2mzq4edUY+efIoTT15ovddvXpVRpnnj1Fj/XmG4MQSuNpYS3MzMypo0qOxiWRrU5Oa8ugqjAn19Hlg/M6dP69GIeiQy8umIgKv6JkdHqbPPv9U9/Lee+/pez1pCPVEC5nxowEWuU6izA5IVEyuw7S1vi6jyB8+m4Es0AKJhM9nZ+QAyoOArXdVQZ2hYY5xJTq3/sui7htohrXVrM2eXle/sqY4a6UJPRj3Q7Re0PSel+2LAcW8nCzp4qXLYuisr6+YTdN/6tRhO+3XinT2ZZxJfUbROujrU6cjND44o6Q9HUAZbe2SK5ycfCqgnwfOQzp/7lwaHRkRmRxDSlMNVD/LJ26rMs6GAVtjUe7ff5D+9d9+m65ev55+9MMfKcWzePuobvrlHGLwpGQMMn2RFpbW0uyipzVjsJWK0VYuG3YUpwwxKFGEMAaZ8RCHsjTIAQPEYeS7BbNkPLmMhl4V3YWBDoNQRb7u3Ip/j8Po7/NBDeMdFC2Jfx0z3o68mV+Zi68le6McBJw7KsvorhbhF0yU+Le4rtJohZErjVtQBcv7KI2318R6L+wDMz7cQVpyrWM9K8N4VKwpDHd0VLoD8DBtbXs4RmQFpJ3wd/neiG6PO6T4rvLfOTBWvKza6qtwyIfxVY4g7rV00mHAj7+/lnVkCniVVfiV8R01J0PhVIXJyniXDkiRfB7UDFQSxhtDjCHr7+9N777zdnr37bekZ0+mMjPzXOO+nk/PpLWVZTW0jQwPpYH+vjQ00K8zKT2NxTlBAZFpqYvv5GlNYweCpBmOjBXGE+eSe4HOhoELTJzxYFDaMPZEtA8f3BcEgEMgqNOAAhmnhrQ4N1dL+/l3OhTBhRk79mx6RnUsImv20cTEmII5YEOukXXFKBOBMvaM57617miXDOTzzz9LX331lbII4BMMMM6C+QAY79jX0kyh27Ozy+JOeVo7KoKi9yG/sbCgxj+E7DDGvB/j6xb7DkOzufjvs++CMlAxnykHKFXGJRlhrl/DKfb20sjQsO6De4vIP9tyTQZrzBCptb+n9V6QCBoVWdM7t29ryLMGKJ+8fOlQh253JzUcJhnuwf6+1KcJEV2i7XHBQ/198uQwURgXtL+7I/I+wzbRE2CheCBcEEa/g2j+0GPFlOblyeR0DLFgXd3d6U8ffZx+98Ef0nvf+TN5ajZFf9+gPBSfwevgeNOa+vGnn6b7j56klbVtpWscXh4EbegMLfBAT2PJEdlUBoZiiCPy48YpUl3eEwc93heRd3mgS+NfRklx4I4aAF9TdEXyGrRRMGxhjDDeUbB0ir9jjrc8vNvBBTHIsFRc6TASNYOY1dzKyDauv7YOFCtf0VgSBqi8z+OGPQYeH39t+boyY4nINxxFyUqJyD6eRQ2TzzAF0aMoVYqKGNhaYd68luAhjHc42tJIx+dF1F3CWiGkVTq4Vz+7ytiWxjvu13IIx3R9Cupl0Ait9WgYI56Z1llZk7sij0IpWeog67ag+QHMYwPh+ahdnUxgR69+TYHV9777HQ0jGRzsT+OjY6LwEs8vzC2ku/e+ltgRRhKJiUsXL6ZTJydSK0FVSunF9JSMAzguTpKmmFMnz6ahwREb3IWFNDs/pzOF8QD3Zq1xDDTwjI6PCwptaEDvo0Fa1g8e3JcMLMJ2kBTgb2PQgCP4LiAK7AXROzYDyAYpWAgRjCycfj4taeq2tnZF3Tx/olieJ/+fYeL8DQTDunJmvv7y8/Tb3/xWWcHbb78t4wnkGsSFOLd8bwQYh5KLRpKD++oSR10YN2dt32qkwCKhp80EHUnP9g+mweGRKorPgzp0ToFC0EgioKlvkCYMFEiyAuzb3btfyVEDOTMmjkDVIl87MvD8IBJmSiKDZzYEcU0+nUzPp5/rdThF8ckv375xyM03NzSmzvaO1NfTnfq6u9VWC3bW0urhw/39PZJsxXsMDw6ljs4OD4jd2VGL+pdfflmTZDx54oRof2w6eLpAKBRU2Ph4MpHVu7vT//nnf5bx/ou//I8Sy+H3SLfymR3tTJZoSNPTL9KTyan08OGj9GJ2Me0yhDgEifIAAKATDHoYyXhQpfEqjfdxyCM6LF8VkcaBi/ccj8xKAx5ReUSiYaQwulY146DCLLC+sj4r68rwHut8mIMq7Zg8YLc03mE8a0YkJG2lCe6MIQxCGeXp3nLB8rgDOu6ESmPm3x1t7y/XqYos/ZowoqUzDONZZjKR7fD6EsqKCAa9DY9C8yEsC5Y0T2g03DF1wONrE2tRw6GzqBo1iVqEfEwwqlyzWIfjz9gZ1FHjXa6Df+8ipCdJhd55YO2WRYCzW+7VyjHEe91vwTmy86M42awh22Dc1JgwjO+89Vbqam+XLvb4+JjYJCNDI5az2N+TRsa9u3fT/Nyc1ARHR4elHDg8NqJIEY61BnEzzYYJ722d6eyZ8+nkaQSmmhVRA5nwGiAcCpXAORgb6G0EW1G7IK3XsIQnj8Vu0fQrwVRJ181ruU/YFhgzolqG/3qajDV8CAy3d7ckuRHO2UXRWWXdwEuDgwOiMg4Q5KUk3e/f//73+u4f/+Qn5qlrUg/9IQxPQMPcuv7YF67BHdiVYBz/hm1SttDaLuPL1l9fWVGbOlEwe4kAta2tw/h/j3VGDMMcCIYBgiaCZ+pNGexsrq2lFy+eS/LjydNHeqbcA86PzyJbYF2oJ3AdROcTJ8+Iube2sioDTlYDps411F2+cfmwt6dbLbRMpOnp6paADOkqHMelZevQsgGlJ4KnogAigaAmReUYHb4UL6VupLo6pWmIwEA79GR4K8UFFgTl6Te/+U26//CJtBFu3b6j6i46wdwEf6amX6QHDx4JMkHJbL+uMdU3MK/O6ThrpgJdHAJkUzVyrBjNlg94Id9SYxpEJF42a4RjqIyPOeZhmI/AEEf63mvPya+ts1JiFJ3iYMawBlJhqRfmAaN8LtCSqEW51T2Mt1kObo+P6ypx6bhmGRlRG6Or86jkLFhd6WC+ZdzzLcRrwnjZMFUiVfHvYTwDYuJ9lcMydl06gvL7Ys3D6EW25M/MQwPqnIqyWctGHc1TVSEZg5ZV4bLuTC3LKOQOKnEqF2w1HPrYlCfed/yzynUoHZacY2G8477i3kNnRs9Ye599EKqN+fkcU+T0FKPcsRmFSuHz1dQkqW52d0vr+awG4TaKmXHh/DlNJqcDb/bljLqaMQpQysBbMVboX/P7mRfTigSHBwdFt7t45bLkK0jTOZtg2py51ZX11NPbo2IZaTprDY+bM87oMwqBJ0+dUuTN3iTCpc2bCS+oF+JYiJYx+jy/ro7O1KuJNL2KmIE8aEghIsVIU8OIgQ0DQwMaKqwfgpycMWOECRSfI1a1bqbI4EBf6ocfnQ4VIUNDRnME7JvnKdE7akVN8OAb0wEB59aWipiNbaY2ry0tyYmxr6LTFgEpKXqKMNCsoBU4JYqSNCYBGWMHySBiziR7i+dCwVdsvUw/BJYxN3pfGjB0SqprfPalDDUZQ8BEvI9iLp9/7drVdOXq1dTSSiR+mJbm5tI333yjdaj7wQ+/e9jd1Slvw0L0dnUrUFhdXxFvG/0ANhaYC16vr7dXHpSbiOkVYEgUkfAoPCwecH9vTzpBoYQZdN3marMwfB6GGQ/5we//kHZ2D9J73/2uvDkFAhT01jc307NnM+nho0dpeZkJz4hJIbEK04IOz3rh7zYM0WKeW8+tkViDB+hSlHHLKW4YnDDcYXgi+isPKa8BkgkDXEZrpZE4HgGG8S6jxXiveKc7xoUNLXg6NN/LmmpSS6FTIm0Tvc6DBEqNkZqxiNZ8f9ARRxPGURFubg8vDWppPF/17zZM+o3Wu4wwS2MXhpt75r9L1stxh8dalDBK2fQTcAvRFdRVHCCHPwqWvFfzJ+u9fvE5paEtsySu+YijMFGwVocos7AotMZ9Hjfe5f8P4/2qzEz3nyVuNVdRjtzBCwXY+ppaZzWsxM7dDC1PaGINLasRzxkDAV7KgQb75PN++5vfqLD7s5/+WEyPx48eCbJgvcBopUU9MqIgC244hg89kWeTT1MbuienTgknRnsEA4zRwXBHMZO1QJiKVL2nt18EganJx+nxw8fpzNlz6fRZOjF5Tkm0YLIk4BF6QQhGgGyIFrmevm7giQ5x0bEZQdNbWlxKk5PMdSTqN5tmYLA/DQ4Pu428/OF8724LJ0cDhck/JDfRQwKPnP32ne98xz0nm9syysAiFEv5iUlAzRrn1mX2yf6+pgKx1fe2d1I90tHQiJUBostv9pr+P81HWzuCM3BQfD72E51xjD0QFe+JVvygIvYN9KaD/7+vM+ltIgqCcMdYDuSSCAhCJDbEQBCCAwj5AoIL/BRuSPxClhsCLrkQgSAJImGJFxZnI4xlg77q1+OHhTj4ktjj8ZuZ6n7V1dXDQRqHNqXC8fraO3vz5rV2IQxikK6+2RTor66upq7WGbt4YdnOX7ikz/462NOuZure3TtYW1tlZHZqft7ONurqkEQVgq0hgD0YDVWE5AvQlHJi3XbX5mbn/KKm4gTATQZONKGwAkfEto4tHkUStk8RMVdWVuzxk6d2cv603Wi1tIj9nV3rfSVad+3btx+SKdVqx+R/WwxHVkAlVV3QzwOPmZWkOyA7UkEM6FOmzdQMGQKl4t4keOdAxMWe5EkDkFG1aMhwHCdTqwSQ/cVlpmwc+4Dygc31u6Oct6Yb1B9Y3gt4K/NOgxt8EIMb7rsLonfdldam8V251WjWQj+ZhWoLP0ET5OD+VwZfDp524A7ufpIOyXctobCJQJjz0Pm5RJabZ6wB+k6tuIpGTR/m60Kw9wBUUXclxbUoBisTTpn0JIjnwdmDqrcJRaDKafROxwYAAAOXSURBVLAIRnFe/wPvsAHOM/g8aJQdltrtECzSK2vs8XVyWiRoljGFlDLxCm6A02pO4cEmkwaQaXXncy9fvLCvva7dvnXTmktn1ZLe63Tt7fqaKEqyQhw6G4t1ZYc/D/dFAfAKMyZkfVeuXlWjze7OrpIz2ZUWA9vutAXKrA0ARYYI7UcdivvzXHNJ3DTgjTKMnSWBQsPLGZRbFPb585YmsFNEBbSRNLIrX1j0gQ+AHRRFr91J7eFt0a3Ob59QRsoxFYhrNM/4DNy9Ph4oW9JAQxdxbBJIggWSZeTLe3sH5bR61pbfETbEtKZLRpm6JElM56VUqTkFAjAiiU0WzEoUNPzaO6a5d7CCJUOOjBxdtk8Bcutr5JNB+dANW28sSLihKT/SgSOn/p4mA73V7oFkl1Z/rjeJ8MdPH62z3dXA9FarZY1m0+/3hw/uq2DZ/rKtL6MiTQSnI4ipzfywfZmiYwRzqBsCAGYkz8zRGRHnHAgui0jKw0LBqdfr6sZ0c6pa4qjqytCZePHo0WN79vylXcc059p1KwZD+7C5ZZubXkAJr20ag+ikIhL+nuJ1RP7DnLMGYQi4XYYlKiUZD02Cd+4tnj9wkTFGxhfqiLjQse2KTD2AIgfs8Xuzomc5lMIbhvRgM9WkUtWWP7JyjTlKLoAB3j4f06VNAd7q80wt0//j3WMwdE7zlJlvGNRmAP4v8I41GYNvTP0eS/kCgCPIxfflnDe/MZcN8pkAOD4XaxqU0vgYjJHCyxzyzq1Kw7KT42nohrxrxseLbD/Aj/9FATU/12hyiu/M1zKuY07v5OuYgznXJ2Sb+bF0XZMMrQTnalK4JAP/uB5+L8X/GPc3btn3oQoVOzYzLaAjG4MKibmVcL5QmBtr76zXaWvqO+ou7YhnZ5Vw4O7H9nq339cA38vYT5w8rmwR8GZd3ce7rfF9mP7TUwFtCnDKLnYwsE7PrVABKYB+YWFR/tTMgl063xQGVKvTqajqoCbKTL7+FJ19YMrmezdV2un3tatfXr6oxA+q9Ey9ISOoAsuL9he94Ji5huG057ap0BnO/SOxw3myONjXd/FegBLqhFZ5nEddyOC1Njj7vPiNUo2/SbmS5IwECjJoAJz7TOBOezspE30NaQ6ACsjOc/n/RiMBOeul4BW7YRiHw0P5tFCTgIZGeo1mHsykfV671OGwvC4bG2s6L4K0NN5zc1b8Gtjqq9dyFgTU6Yn5A3zwJkAE98wqAAAAAElFTkSuQmCC"/>
          <p:cNvSpPr>
            <a:spLocks noChangeAspect="1" noChangeArrowheads="1"/>
          </p:cNvSpPr>
          <p:nvPr/>
        </p:nvSpPr>
        <p:spPr bwMode="auto">
          <a:xfrm>
            <a:off x="0" y="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46832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149862" cy="1713914"/>
          </a:xfrm>
          <a:blipFill>
            <a:blip r:embed="rId2"/>
            <a:tile tx="0" ty="0" sx="100000" sy="100000" flip="none" algn="tl"/>
          </a:blipFill>
        </p:spPr>
        <p:txBody>
          <a:bodyPr>
            <a:normAutofit/>
          </a:bodyPr>
          <a:lstStyle/>
          <a:p>
            <a:r>
              <a:rPr lang="es-ES" dirty="0" smtClean="0">
                <a:latin typeface="Bahnschrift" panose="020B0502040204020203" pitchFamily="34" charset="0"/>
              </a:rPr>
              <a:t>DIRECTORA  DIF MUNICIPAL</a:t>
            </a:r>
            <a:br>
              <a:rPr lang="es-ES" dirty="0" smtClean="0">
                <a:latin typeface="Bahnschrift" panose="020B0502040204020203" pitchFamily="34" charset="0"/>
              </a:rPr>
            </a:br>
            <a:r>
              <a:rPr lang="es-ES" dirty="0" smtClean="0">
                <a:latin typeface="Bahnschrift" panose="020B0502040204020203" pitchFamily="34" charset="0"/>
              </a:rPr>
              <a:t>SANDRA MIREYA CASTRO RAMIREZ</a:t>
            </a:r>
            <a:endParaRPr lang="en-US" dirty="0">
              <a:latin typeface="Bahnschrift" panose="020B0502040204020203" pitchFamily="34" charset="0"/>
            </a:endParaRPr>
          </a:p>
        </p:txBody>
      </p:sp>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30177" y="4096177"/>
            <a:ext cx="2761823" cy="2761823"/>
          </a:xfrm>
          <a:effectLst>
            <a:softEdge rad="635000"/>
          </a:effectLst>
        </p:spPr>
      </p:pic>
      <p:sp>
        <p:nvSpPr>
          <p:cNvPr id="4" name="Rectángulo 3"/>
          <p:cNvSpPr/>
          <p:nvPr/>
        </p:nvSpPr>
        <p:spPr>
          <a:xfrm>
            <a:off x="1017094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l="-343" t="12000" r="340" b="28571"/>
          <a:stretch/>
        </p:blipFill>
        <p:spPr>
          <a:xfrm>
            <a:off x="2860766" y="1567112"/>
            <a:ext cx="5363178" cy="5666041"/>
          </a:xfrm>
          <a:prstGeom prst="rect">
            <a:avLst/>
          </a:prstGeom>
          <a:effectLst>
            <a:softEdge rad="635000"/>
          </a:effectLst>
        </p:spPr>
      </p:pic>
    </p:spTree>
    <p:extLst>
      <p:ext uri="{BB962C8B-B14F-4D97-AF65-F5344CB8AC3E}">
        <p14:creationId xmlns:p14="http://schemas.microsoft.com/office/powerpoint/2010/main" val="16271294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srcRect b="21427"/>
          <a:stretch/>
        </p:blipFill>
        <p:spPr>
          <a:xfrm>
            <a:off x="2677886" y="2712136"/>
            <a:ext cx="5911914" cy="4150058"/>
          </a:xfrm>
          <a:prstGeom prst="rect">
            <a:avLst/>
          </a:prstGeom>
          <a:effectLst>
            <a:softEdge rad="317500"/>
          </a:effectLst>
        </p:spPr>
      </p:pic>
      <p:sp>
        <p:nvSpPr>
          <p:cNvPr id="2" name="Título 1"/>
          <p:cNvSpPr>
            <a:spLocks noGrp="1"/>
          </p:cNvSpPr>
          <p:nvPr>
            <p:ph type="title"/>
          </p:nvPr>
        </p:nvSpPr>
        <p:spPr>
          <a:xfrm>
            <a:off x="818187" y="256359"/>
            <a:ext cx="9416143" cy="1713914"/>
          </a:xfrm>
          <a:blipFill>
            <a:blip r:embed="rId3"/>
            <a:tile tx="0" ty="0" sx="100000" sy="100000" flip="none" algn="tl"/>
          </a:blipFill>
        </p:spPr>
        <p:txBody>
          <a:bodyPr>
            <a:normAutofit/>
          </a:bodyPr>
          <a:lstStyle/>
          <a:p>
            <a:r>
              <a:rPr lang="es-ES" sz="6000" dirty="0" smtClean="0">
                <a:latin typeface="Bahnschrift" panose="020B0502040204020203" pitchFamily="34" charset="0"/>
              </a:rPr>
              <a:t>EVENTOS</a:t>
            </a:r>
            <a:endParaRPr lang="en-US" sz="6000" dirty="0">
              <a:latin typeface="Bahnschrift" panose="020B0502040204020203" pitchFamily="34" charset="0"/>
            </a:endParaRPr>
          </a:p>
        </p:txBody>
      </p:sp>
      <p:sp>
        <p:nvSpPr>
          <p:cNvPr id="3" name="Marcador de contenido 2"/>
          <p:cNvSpPr>
            <a:spLocks noGrp="1"/>
          </p:cNvSpPr>
          <p:nvPr>
            <p:ph idx="1"/>
          </p:nvPr>
        </p:nvSpPr>
        <p:spPr>
          <a:xfrm>
            <a:off x="838200" y="2220685"/>
            <a:ext cx="10513423" cy="3956277"/>
          </a:xfrm>
        </p:spPr>
        <p:txBody>
          <a:bodyPr/>
          <a:lstStyle/>
          <a:p>
            <a:r>
              <a:rPr lang="es-ES" dirty="0"/>
              <a:t>Participación en la convivencia cultural y deportiva estatal, llevada a cabo en el mes Octubre en la ciudad de Guadalajara, con la participación de </a:t>
            </a:r>
            <a:r>
              <a:rPr lang="es-ES" dirty="0" smtClean="0"/>
              <a:t>____ </a:t>
            </a:r>
            <a:r>
              <a:rPr lang="es-ES" dirty="0"/>
              <a:t>adolescentes, representando orgullosamente a nuestro municipio en la categoría de canto y futbol categoría varonil y femenil, obteniendo el primer lugar a nivel estatal en futbol categoría femenil.</a:t>
            </a:r>
          </a:p>
          <a:p>
            <a:endParaRPr lang="en-US" dirty="0"/>
          </a:p>
        </p:txBody>
      </p:sp>
      <p:sp>
        <p:nvSpPr>
          <p:cNvPr id="4" name="Rectángulo 3"/>
          <p:cNvSpPr/>
          <p:nvPr/>
        </p:nvSpPr>
        <p:spPr>
          <a:xfrm>
            <a:off x="10315387" y="256359"/>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43785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lstStyle/>
          <a:p>
            <a:r>
              <a:rPr lang="es-ES" dirty="0">
                <a:latin typeface="Bahnschrift" panose="020B0502040204020203" pitchFamily="34" charset="0"/>
              </a:rPr>
              <a:t>BECAS      </a:t>
            </a:r>
            <a:r>
              <a:rPr lang="es-ES" dirty="0" smtClean="0">
                <a:latin typeface="Bahnschrift" panose="020B0502040204020203" pitchFamily="34" charset="0"/>
              </a:rPr>
              <a:t>APOYO </a:t>
            </a:r>
            <a:r>
              <a:rPr lang="es-ES" dirty="0">
                <a:latin typeface="Bahnschrift" panose="020B0502040204020203" pitchFamily="34" charset="0"/>
              </a:rPr>
              <a:t>RECIBIDO DEL RECURSO FONDO V RAMO 33 </a:t>
            </a:r>
            <a:endParaRPr lang="en-US" dirty="0">
              <a:latin typeface="Bahnschrift" panose="020B0502040204020203" pitchFamily="34" charset="0"/>
            </a:endParaRPr>
          </a:p>
        </p:txBody>
      </p:sp>
      <p:sp>
        <p:nvSpPr>
          <p:cNvPr id="3" name="Marcador de contenido 2"/>
          <p:cNvSpPr>
            <a:spLocks noGrp="1"/>
          </p:cNvSpPr>
          <p:nvPr>
            <p:ph idx="1"/>
          </p:nvPr>
        </p:nvSpPr>
        <p:spPr/>
        <p:txBody>
          <a:bodyPr/>
          <a:lstStyle/>
          <a:p>
            <a:r>
              <a:rPr lang="es-ES" sz="3600" dirty="0"/>
              <a:t>Programa Estatal, enfocado sobre todo a la familia, para que ella a su vez tenga la posibilidad de ayudar a sus hijos para que se sigan preparando y así contribuir con el derecho a la educación de las niñas, niños y adolescentes entre 6 y 17 años 11 meses de edad, que viven en situación de vulnerabilidad social y económica en nuestro Municipio durante la educación primaria, secundaria y preparatoria.</a:t>
            </a:r>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70760455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b="22850"/>
          <a:stretch/>
        </p:blipFill>
        <p:spPr>
          <a:xfrm>
            <a:off x="166468" y="3713694"/>
            <a:ext cx="4824548" cy="2791610"/>
          </a:xfrm>
          <a:prstGeom prst="rect">
            <a:avLst/>
          </a:prstGeom>
          <a:effectLst>
            <a:softEdge rad="317500"/>
          </a:effectLst>
        </p:spPr>
      </p:pic>
      <p:sp>
        <p:nvSpPr>
          <p:cNvPr id="2" name="Título 1"/>
          <p:cNvSpPr>
            <a:spLocks noGrp="1"/>
          </p:cNvSpPr>
          <p:nvPr>
            <p:ph type="title"/>
          </p:nvPr>
        </p:nvSpPr>
        <p:spPr>
          <a:xfrm>
            <a:off x="838200" y="365125"/>
            <a:ext cx="9403080" cy="1713914"/>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a:xfrm>
            <a:off x="2142309" y="1825625"/>
            <a:ext cx="8804366" cy="4351338"/>
          </a:xfrm>
        </p:spPr>
        <p:txBody>
          <a:bodyPr>
            <a:normAutofit/>
          </a:bodyPr>
          <a:lstStyle/>
          <a:p>
            <a:r>
              <a:rPr lang="es-ES" sz="3200" dirty="0"/>
              <a:t>Los niños que son beneficiados deben pertenecer a los grupo que opera el DIF, Trabajo Infantil y </a:t>
            </a:r>
            <a:r>
              <a:rPr lang="es-ES" sz="3200" dirty="0" smtClean="0"/>
              <a:t>PREVERP, son niños o adolecentes que identifica trabajo infantil , que hayan tenido una deserción escolar o que sufren de explotación infantil ,las </a:t>
            </a:r>
            <a:r>
              <a:rPr lang="es-ES" sz="3200" dirty="0"/>
              <a:t>edades para obtener </a:t>
            </a:r>
            <a:r>
              <a:rPr lang="es-ES" sz="3200" dirty="0" smtClean="0"/>
              <a:t>una </a:t>
            </a:r>
            <a:r>
              <a:rPr lang="es-ES" sz="3200" dirty="0"/>
              <a:t>beca son desde los 6 años hasta los 17 años 11 meses cumplidos</a:t>
            </a:r>
            <a:endParaRPr lang="en-US" sz="3200"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6604391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670" y="1798709"/>
            <a:ext cx="3699510" cy="4932680"/>
          </a:xfrm>
          <a:prstGeom prst="rect">
            <a:avLst/>
          </a:prstGeom>
          <a:effectLst>
            <a:softEdge rad="317500"/>
          </a:effectLst>
        </p:spPr>
      </p:pic>
      <p:sp>
        <p:nvSpPr>
          <p:cNvPr id="2" name="Título 1"/>
          <p:cNvSpPr>
            <a:spLocks noGrp="1"/>
          </p:cNvSpPr>
          <p:nvPr>
            <p:ph type="title"/>
          </p:nvPr>
        </p:nvSpPr>
        <p:spPr>
          <a:xfrm>
            <a:off x="838200" y="365125"/>
            <a:ext cx="9311640" cy="1713914"/>
          </a:xfrm>
          <a:blipFill>
            <a:blip r:embed="rId3"/>
            <a:tile tx="0" ty="0" sx="100000" sy="100000" flip="none" algn="tl"/>
          </a:blipFill>
        </p:spPr>
        <p:txBody>
          <a:bodyPr/>
          <a:lstStyle/>
          <a:p>
            <a:r>
              <a:rPr lang="en-US" dirty="0">
                <a:latin typeface="Bahnschrift" panose="020B0502040204020203" pitchFamily="34" charset="0"/>
              </a:rPr>
              <a:t>EXISTEN DOS MODALIDADES DE BECAS </a:t>
            </a:r>
          </a:p>
        </p:txBody>
      </p:sp>
      <p:sp>
        <p:nvSpPr>
          <p:cNvPr id="3" name="Marcador de contenido 2"/>
          <p:cNvSpPr>
            <a:spLocks noGrp="1"/>
          </p:cNvSpPr>
          <p:nvPr>
            <p:ph idx="1"/>
          </p:nvPr>
        </p:nvSpPr>
        <p:spPr>
          <a:xfrm>
            <a:off x="2521130" y="2079039"/>
            <a:ext cx="8832669" cy="4097924"/>
          </a:xfrm>
        </p:spPr>
        <p:txBody>
          <a:bodyPr/>
          <a:lstStyle/>
          <a:p>
            <a:r>
              <a:rPr lang="es-ES" sz="3600" dirty="0"/>
              <a:t>APOYO </a:t>
            </a:r>
            <a:r>
              <a:rPr lang="es-ES" sz="3600" dirty="0" smtClean="0"/>
              <a:t>ESCOLAR</a:t>
            </a:r>
          </a:p>
          <a:p>
            <a:r>
              <a:rPr lang="es-ES" sz="3600" dirty="0" smtClean="0"/>
              <a:t> </a:t>
            </a:r>
            <a:r>
              <a:rPr lang="es-ES" sz="3600" dirty="0"/>
              <a:t>Niños de 6 años en adelante, que se encuentren estudiando, con un perfil de vulnerabilidad, siendo apoyados con la cantidad de $3,500 en una sola exhibición, para la compra de útiles escolares, uniformes, mochila, zapatos, etc.</a:t>
            </a:r>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52091368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29206" cy="1713914"/>
          </a:xfrm>
          <a:blipFill>
            <a:blip r:embed="rId2"/>
            <a:tile tx="0" ty="0" sx="100000" sy="100000" flip="none" algn="tl"/>
          </a:blipFill>
        </p:spPr>
        <p:txBody>
          <a:bodyPr/>
          <a:lstStyle/>
          <a:p>
            <a:endParaRPr lang="en-US" dirty="0"/>
          </a:p>
        </p:txBody>
      </p:sp>
      <p:sp>
        <p:nvSpPr>
          <p:cNvPr id="3" name="Marcador de contenido 2"/>
          <p:cNvSpPr>
            <a:spLocks noGrp="1"/>
          </p:cNvSpPr>
          <p:nvPr>
            <p:ph idx="1"/>
          </p:nvPr>
        </p:nvSpPr>
        <p:spPr/>
        <p:txBody>
          <a:bodyPr/>
          <a:lstStyle/>
          <a:p>
            <a:r>
              <a:rPr lang="es-ES" sz="3600" dirty="0"/>
              <a:t>REINCORPORACION ESCOLAR </a:t>
            </a:r>
            <a:endParaRPr lang="es-ES" sz="3600" dirty="0" smtClean="0"/>
          </a:p>
          <a:p>
            <a:r>
              <a:rPr lang="es-ES" sz="3600" dirty="0" smtClean="0"/>
              <a:t>Niños </a:t>
            </a:r>
            <a:r>
              <a:rPr lang="es-ES" sz="3600" dirty="0"/>
              <a:t>de 6 años en adelante que hayan sufrido una baja escolar y no se encuentren estudiando, este apoyo es brindado para motivar a los niños a que terminen su primaria o secundaria, se apoya con la cantidad de $5,000 </a:t>
            </a:r>
            <a:r>
              <a:rPr lang="es-ES" sz="3600" dirty="0" smtClean="0"/>
              <a:t>una exhibición </a:t>
            </a:r>
            <a:r>
              <a:rPr lang="es-ES" sz="3600" dirty="0"/>
              <a:t>en los meses de Septiembre y Enero, para la compra de útiles escolares, uniformes, mochila, zapatos, etc.</a:t>
            </a:r>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8990" y="4377531"/>
            <a:ext cx="2761823" cy="2761823"/>
          </a:xfrm>
          <a:prstGeom prst="rect">
            <a:avLst/>
          </a:prstGeom>
          <a:effectLst>
            <a:softEdge rad="635000"/>
          </a:effectLst>
        </p:spPr>
      </p:pic>
      <p:sp>
        <p:nvSpPr>
          <p:cNvPr id="7" name="CuadroTexto 6"/>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4809364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rotWithShape="1">
          <a:blip r:embed="rId2">
            <a:extLst>
              <a:ext uri="{28A0092B-C50C-407E-A947-70E740481C1C}">
                <a14:useLocalDpi xmlns:a14="http://schemas.microsoft.com/office/drawing/2010/main" val="0"/>
              </a:ext>
            </a:extLst>
          </a:blip>
          <a:srcRect t="11619" b="25143"/>
          <a:stretch/>
        </p:blipFill>
        <p:spPr>
          <a:xfrm>
            <a:off x="1045029" y="2625633"/>
            <a:ext cx="9170125" cy="3947617"/>
          </a:xfrm>
          <a:prstGeom prst="rect">
            <a:avLst/>
          </a:prstGeom>
          <a:effectLst>
            <a:softEdge rad="317500"/>
          </a:effectLst>
        </p:spPr>
      </p:pic>
      <p:sp>
        <p:nvSpPr>
          <p:cNvPr id="2" name="Título 1"/>
          <p:cNvSpPr>
            <a:spLocks noGrp="1"/>
          </p:cNvSpPr>
          <p:nvPr>
            <p:ph type="title"/>
          </p:nvPr>
        </p:nvSpPr>
        <p:spPr>
          <a:xfrm>
            <a:off x="838200" y="365125"/>
            <a:ext cx="9376954" cy="1713914"/>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p:txBody>
          <a:bodyPr/>
          <a:lstStyle/>
          <a:p>
            <a:r>
              <a:rPr lang="es-ES" dirty="0"/>
              <a:t>INVERSION</a:t>
            </a:r>
          </a:p>
          <a:p>
            <a:r>
              <a:rPr lang="es-ES" dirty="0"/>
              <a:t>Monto de inversión por parte del SEDIF </a:t>
            </a:r>
            <a:r>
              <a:rPr lang="es-ES" dirty="0" smtClean="0"/>
              <a:t>$ 128,000 (CIENTO VEINTI OCHO MIL PESOS 00/100 </a:t>
            </a:r>
            <a:r>
              <a:rPr lang="es-ES" dirty="0"/>
              <a:t>M.N) Con un total de </a:t>
            </a:r>
            <a:r>
              <a:rPr lang="es-ES" dirty="0" smtClean="0"/>
              <a:t>34 beneficiarios</a:t>
            </a:r>
            <a:endParaRPr lang="en-US" dirty="0"/>
          </a:p>
        </p:txBody>
      </p:sp>
      <p:sp>
        <p:nvSpPr>
          <p:cNvPr id="5" name="Rectángulo 4"/>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7" name="CuadroTexto 6"/>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65589917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115697" cy="1713914"/>
          </a:xfrm>
          <a:blipFill>
            <a:blip r:embed="rId2"/>
            <a:tile tx="0" ty="0" sx="100000" sy="100000" flip="none" algn="tl"/>
          </a:blipFill>
        </p:spPr>
        <p:txBody>
          <a:bodyPr>
            <a:normAutofit fontScale="90000"/>
          </a:bodyPr>
          <a:lstStyle/>
          <a:p>
            <a:r>
              <a:rPr lang="es-ES" dirty="0" smtClean="0">
                <a:latin typeface="Bahnschrift" panose="020B0502040204020203" pitchFamily="34" charset="0"/>
              </a:rPr>
              <a:t>TRABAJO SOCIAL</a:t>
            </a:r>
            <a:br>
              <a:rPr lang="es-ES" dirty="0" smtClean="0">
                <a:latin typeface="Bahnschrift" panose="020B0502040204020203" pitchFamily="34" charset="0"/>
              </a:rPr>
            </a:br>
            <a:r>
              <a:rPr lang="es-ES" dirty="0" smtClean="0">
                <a:latin typeface="Bahnschrift" panose="020B0502040204020203" pitchFamily="34" charset="0"/>
              </a:rPr>
              <a:t>TS: MARIA DEL REFUGIO AGUILA GUTIERREZ </a:t>
            </a:r>
            <a:endParaRPr lang="en-US" dirty="0">
              <a:latin typeface="Bahnschrift" panose="020B0502040204020203" pitchFamily="34" charset="0"/>
            </a:endParaRPr>
          </a:p>
        </p:txBody>
      </p:sp>
      <p:sp>
        <p:nvSpPr>
          <p:cNvPr id="3" name="Marcador de contenido 2"/>
          <p:cNvSpPr>
            <a:spLocks noGrp="1"/>
          </p:cNvSpPr>
          <p:nvPr>
            <p:ph idx="1"/>
          </p:nvPr>
        </p:nvSpPr>
        <p:spPr>
          <a:xfrm>
            <a:off x="940526" y="2181497"/>
            <a:ext cx="10413274" cy="3995466"/>
          </a:xfrm>
        </p:spPr>
        <p:txBody>
          <a:bodyPr/>
          <a:lstStyle/>
          <a:p>
            <a:pPr marL="0" indent="0">
              <a:buNone/>
            </a:pPr>
            <a:r>
              <a:rPr lang="es-ES" sz="3600" dirty="0"/>
              <a:t>El área de trabajo social, tiene como objetivo principal atender a familias en condición de vulnerabilidad o en su caso personas o comunidades que presentan carencias o problemas en su calidad de vida a través de la gestión, rehabilitación, coordinación, orientación, prevención, canalización y reinserción a la sociedad.</a:t>
            </a:r>
          </a:p>
          <a:p>
            <a:pPr marL="0" indent="0">
              <a:buNone/>
            </a:pPr>
            <a:endParaRPr lang="en-US" dirty="0"/>
          </a:p>
        </p:txBody>
      </p:sp>
      <p:sp>
        <p:nvSpPr>
          <p:cNvPr id="4" name="Rectángulo 3"/>
          <p:cNvSpPr/>
          <p:nvPr/>
        </p:nvSpPr>
        <p:spPr>
          <a:xfrm>
            <a:off x="1022520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42911369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09" y="1960426"/>
            <a:ext cx="3511272" cy="4681696"/>
          </a:xfrm>
          <a:prstGeom prst="rect">
            <a:avLst/>
          </a:prstGeom>
          <a:effectLst>
            <a:softEdge rad="317500"/>
          </a:effectLst>
        </p:spPr>
      </p:pic>
      <p:sp>
        <p:nvSpPr>
          <p:cNvPr id="2" name="Título 1"/>
          <p:cNvSpPr>
            <a:spLocks noGrp="1"/>
          </p:cNvSpPr>
          <p:nvPr>
            <p:ph type="title"/>
          </p:nvPr>
        </p:nvSpPr>
        <p:spPr>
          <a:xfrm>
            <a:off x="838200" y="365125"/>
            <a:ext cx="9246326" cy="1325563"/>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a:xfrm>
            <a:off x="2573382" y="1690688"/>
            <a:ext cx="8780417" cy="4486275"/>
          </a:xfrm>
        </p:spPr>
        <p:txBody>
          <a:bodyPr>
            <a:normAutofit lnSpcReduction="10000"/>
          </a:bodyPr>
          <a:lstStyle/>
          <a:p>
            <a:r>
              <a:rPr lang="es-ES" sz="4400" dirty="0"/>
              <a:t>En noviembre de </a:t>
            </a:r>
            <a:r>
              <a:rPr lang="es-ES" sz="4400" dirty="0" smtClean="0"/>
              <a:t>2019 en </a:t>
            </a:r>
            <a:r>
              <a:rPr lang="es-ES" sz="4400" dirty="0"/>
              <a:t>coordinación con el Sistema DIF </a:t>
            </a:r>
            <a:r>
              <a:rPr lang="es-ES" sz="4400" dirty="0" smtClean="0"/>
              <a:t> </a:t>
            </a:r>
            <a:r>
              <a:rPr lang="es-ES" sz="4400" dirty="0"/>
              <a:t>Estatal se logró apoyar a 14 personas de nuestro municipio y comunidades </a:t>
            </a:r>
            <a:r>
              <a:rPr lang="es-ES" sz="4400" dirty="0" smtClean="0"/>
              <a:t>con </a:t>
            </a:r>
            <a:r>
              <a:rPr lang="es-ES" sz="4400" dirty="0"/>
              <a:t>silla de </a:t>
            </a:r>
            <a:r>
              <a:rPr lang="es-ES" sz="4400" dirty="0" smtClean="0"/>
              <a:t>ruedas, pañales para adultos y ensures</a:t>
            </a:r>
            <a:r>
              <a:rPr lang="es-ES" sz="4400" dirty="0"/>
              <a:t>;</a:t>
            </a:r>
            <a:r>
              <a:rPr lang="es-ES" sz="4400" dirty="0" smtClean="0"/>
              <a:t>mejorando </a:t>
            </a:r>
            <a:r>
              <a:rPr lang="es-ES" sz="4400" dirty="0"/>
              <a:t>así la calidad de vida de los beneficiarios.</a:t>
            </a:r>
          </a:p>
          <a:p>
            <a:endParaRPr lang="en-US" sz="4400" dirty="0"/>
          </a:p>
        </p:txBody>
      </p:sp>
      <p:sp>
        <p:nvSpPr>
          <p:cNvPr id="4" name="Rectángulo 3"/>
          <p:cNvSpPr/>
          <p:nvPr/>
        </p:nvSpPr>
        <p:spPr>
          <a:xfrm>
            <a:off x="1022520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13912998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233263" cy="1713914"/>
          </a:xfrm>
          <a:blipFill>
            <a:blip r:embed="rId2"/>
            <a:tile tx="0" ty="0" sx="100000" sy="100000" flip="none" algn="tl"/>
          </a:blipFill>
        </p:spPr>
        <p:txBody>
          <a:bodyPr/>
          <a:lstStyle/>
          <a:p>
            <a:r>
              <a:rPr lang="es-ES" dirty="0" smtClean="0">
                <a:latin typeface="Bahnschrift Condensed" panose="020B0502040204020203" pitchFamily="34" charset="0"/>
              </a:rPr>
              <a:t>FOTOS DE EVIDENCIA</a:t>
            </a:r>
            <a:endParaRPr lang="en-US" dirty="0">
              <a:latin typeface="Bahnschrift Condensed" panose="020B0502040204020203" pitchFamily="34" charset="0"/>
            </a:endParaRPr>
          </a:p>
        </p:txBody>
      </p:sp>
      <p:pic>
        <p:nvPicPr>
          <p:cNvPr id="7" name="Marcador de contenido 6"/>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19826" r="36681"/>
          <a:stretch/>
        </p:blipFill>
        <p:spPr>
          <a:xfrm>
            <a:off x="-125658" y="2543715"/>
            <a:ext cx="2403004" cy="4056869"/>
          </a:xfrm>
          <a:effectLst>
            <a:softEdge rad="127000"/>
          </a:effectLst>
        </p:spPr>
      </p:pic>
      <p:sp>
        <p:nvSpPr>
          <p:cNvPr id="4" name="Rectángulo 3"/>
          <p:cNvSpPr/>
          <p:nvPr/>
        </p:nvSpPr>
        <p:spPr>
          <a:xfrm>
            <a:off x="1022520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uadroTexto 4"/>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6"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pic>
        <p:nvPicPr>
          <p:cNvPr id="3" name="Imagen 2"/>
          <p:cNvPicPr>
            <a:picLocks noChangeAspect="1"/>
          </p:cNvPicPr>
          <p:nvPr/>
        </p:nvPicPr>
        <p:blipFill rotWithShape="1">
          <a:blip r:embed="rId5">
            <a:extLst>
              <a:ext uri="{28A0092B-C50C-407E-A947-70E740481C1C}">
                <a14:useLocalDpi xmlns:a14="http://schemas.microsoft.com/office/drawing/2010/main" val="0"/>
              </a:ext>
            </a:extLst>
          </a:blip>
          <a:srcRect l="561" t="32572"/>
          <a:stretch/>
        </p:blipFill>
        <p:spPr>
          <a:xfrm>
            <a:off x="1937711" y="3073612"/>
            <a:ext cx="3901008" cy="3526972"/>
          </a:xfrm>
          <a:prstGeom prst="rect">
            <a:avLst/>
          </a:prstGeom>
          <a:effectLst>
            <a:softEdge rad="317500"/>
          </a:effectLst>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272" y="3243430"/>
            <a:ext cx="2461964" cy="3282618"/>
          </a:xfrm>
          <a:prstGeom prst="rect">
            <a:avLst/>
          </a:prstGeom>
          <a:effectLst>
            <a:softEdge rad="127000"/>
          </a:effec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53057" y="3109378"/>
            <a:ext cx="2618405" cy="3491206"/>
          </a:xfrm>
          <a:prstGeom prst="rect">
            <a:avLst/>
          </a:prstGeom>
          <a:effectLst>
            <a:softEdge rad="317500"/>
          </a:effectLst>
        </p:spPr>
      </p:pic>
    </p:spTree>
    <p:extLst>
      <p:ext uri="{BB962C8B-B14F-4D97-AF65-F5344CB8AC3E}">
        <p14:creationId xmlns:p14="http://schemas.microsoft.com/office/powerpoint/2010/main" val="1047882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246326" cy="1713914"/>
          </a:xfrm>
          <a:blipFill>
            <a:blip r:embed="rId2"/>
            <a:tile tx="0" ty="0" sx="100000" sy="100000" flip="none" algn="tl"/>
          </a:blipFill>
        </p:spPr>
        <p:txBody>
          <a:bodyPr/>
          <a:lstStyle/>
          <a:p>
            <a:r>
              <a:rPr lang="es-ES" dirty="0" smtClean="0">
                <a:latin typeface="Bahnschrift Condensed" panose="020B0502040204020203" pitchFamily="34" charset="0"/>
              </a:rPr>
              <a:t>TALLER PARA PADRES</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968829" y="2433518"/>
            <a:ext cx="10515600" cy="3812586"/>
          </a:xfrm>
        </p:spPr>
        <p:txBody>
          <a:bodyPr>
            <a:normAutofit lnSpcReduction="10000"/>
          </a:bodyPr>
          <a:lstStyle/>
          <a:p>
            <a:r>
              <a:rPr lang="es-ES" dirty="0" smtClean="0"/>
              <a:t>El taller se llevo a cabo el día 8 de octubre al 18 de octubre del 2019</a:t>
            </a:r>
          </a:p>
          <a:p>
            <a:r>
              <a:rPr lang="es-ES" dirty="0" smtClean="0"/>
              <a:t>Impartido por la </a:t>
            </a:r>
            <a:r>
              <a:rPr lang="es-MX" dirty="0"/>
              <a:t>Psic. Ana María Villalobos Esquivias </a:t>
            </a:r>
            <a:r>
              <a:rPr lang="es-MX" dirty="0" smtClean="0"/>
              <a:t>con una duración de 6 sesiones de 2 horas cada una, 12 horas en total.</a:t>
            </a:r>
          </a:p>
          <a:p>
            <a:r>
              <a:rPr lang="es-MX" dirty="0" smtClean="0"/>
              <a:t>Esta dirigido a padres de familia canalizados por conflictos de violencia intrafamiliar y quejas respecto al comportamiento agresivos presentados por sus hijos dentro de la escuela o comunidad; se abordan temáticas que tiene por objetivo enseñar estrategias para la mejor de la convivencia familiar y el uso de otras formas de ejercer disciplina sin utilizar la violencia ,esto se lleva acabo mediante actividades dinámicas y vivenciales.</a:t>
            </a:r>
          </a:p>
          <a:p>
            <a:endParaRPr lang="es-MX" dirty="0" smtClean="0"/>
          </a:p>
          <a:p>
            <a:endParaRPr lang="en-US" dirty="0"/>
          </a:p>
        </p:txBody>
      </p:sp>
      <p:sp>
        <p:nvSpPr>
          <p:cNvPr id="4" name="Rectángulo 3"/>
          <p:cNvSpPr/>
          <p:nvPr/>
        </p:nvSpPr>
        <p:spPr>
          <a:xfrm>
            <a:off x="1022520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0801122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04606" cy="1713914"/>
          </a:xfrm>
          <a:blipFill>
            <a:blip r:embed="rId2"/>
            <a:tile tx="0" ty="0" sx="100000" sy="100000" flip="none" algn="tl"/>
          </a:blipFill>
        </p:spPr>
        <p:txBody>
          <a:bodyPr>
            <a:normAutofit fontScale="90000"/>
          </a:bodyPr>
          <a:lstStyle/>
          <a:p>
            <a:r>
              <a:rPr lang="es-ES" sz="3100" dirty="0" smtClean="0">
                <a:latin typeface="Bahnschrift" panose="020B0502040204020203" pitchFamily="34" charset="0"/>
              </a:rPr>
              <a:t>COORDINADORA DEL PROGRAMA”</a:t>
            </a:r>
            <a:r>
              <a:rPr lang="es-ES" sz="3100" dirty="0">
                <a:latin typeface="Bahnschrift" panose="020B0502040204020203" pitchFamily="34" charset="0"/>
              </a:rPr>
              <a:t> </a:t>
            </a:r>
            <a:r>
              <a:rPr lang="es-ES" sz="3100" dirty="0" smtClean="0">
                <a:latin typeface="Bahnschrift" panose="020B0502040204020203" pitchFamily="34" charset="0"/>
              </a:rPr>
              <a:t> </a:t>
            </a:r>
            <a:r>
              <a:rPr lang="es-ES" sz="3100" dirty="0">
                <a:latin typeface="Bahnschrift" panose="020B0502040204020203" pitchFamily="34" charset="0"/>
              </a:rPr>
              <a:t>ASISTENCIA SOCIAL ALIMENTARIA A PERSONAS DE ATENCION </a:t>
            </a:r>
            <a:r>
              <a:rPr lang="es-ES" sz="3100" dirty="0" smtClean="0">
                <a:latin typeface="Bahnschrift" panose="020B0502040204020203" pitchFamily="34" charset="0"/>
              </a:rPr>
              <a:t>PRIORITARIA”</a:t>
            </a:r>
            <a:r>
              <a:rPr lang="es-ES" dirty="0" smtClean="0">
                <a:latin typeface="Bahnschrift" panose="020B0502040204020203" pitchFamily="34" charset="0"/>
              </a:rPr>
              <a:t/>
            </a:r>
            <a:br>
              <a:rPr lang="es-ES" dirty="0" smtClean="0">
                <a:latin typeface="Bahnschrift" panose="020B0502040204020203" pitchFamily="34" charset="0"/>
              </a:rPr>
            </a:br>
            <a:r>
              <a:rPr lang="es-ES" dirty="0" smtClean="0">
                <a:latin typeface="Bahnschrift" panose="020B0502040204020203" pitchFamily="34" charset="0"/>
              </a:rPr>
              <a:t>ANGELICA PEREZ CASTRO</a:t>
            </a:r>
            <a:endParaRPr lang="en-US" dirty="0">
              <a:latin typeface="Bahnschrift" panose="020B0502040204020203" pitchFamily="34" charset="0"/>
            </a:endParaRPr>
          </a:p>
        </p:txBody>
      </p:sp>
      <p:sp>
        <p:nvSpPr>
          <p:cNvPr id="4" name="Rectángulo 3"/>
          <p:cNvSpPr/>
          <p:nvPr/>
        </p:nvSpPr>
        <p:spPr>
          <a:xfrm>
            <a:off x="10255348"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719" y="4293125"/>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Marcador de contenido 6"/>
          <p:cNvPicPr>
            <a:picLocks noGrp="1" noChangeAspect="1"/>
          </p:cNvPicPr>
          <p:nvPr>
            <p:ph idx="1"/>
          </p:nvPr>
        </p:nvPicPr>
        <p:blipFill rotWithShape="1">
          <a:blip r:embed="rId4">
            <a:extLst>
              <a:ext uri="{28A0092B-C50C-407E-A947-70E740481C1C}">
                <a14:useLocalDpi xmlns:a14="http://schemas.microsoft.com/office/drawing/2010/main" val="0"/>
              </a:ext>
            </a:extLst>
          </a:blip>
          <a:srcRect l="-383" t="20396" r="15824" b="31178"/>
          <a:stretch/>
        </p:blipFill>
        <p:spPr>
          <a:xfrm>
            <a:off x="3345085" y="1907566"/>
            <a:ext cx="4686234" cy="4771118"/>
          </a:xfrm>
          <a:effectLst>
            <a:softEdge rad="635000"/>
          </a:effectLst>
        </p:spPr>
      </p:pic>
    </p:spTree>
    <p:extLst>
      <p:ext uri="{BB962C8B-B14F-4D97-AF65-F5344CB8AC3E}">
        <p14:creationId xmlns:p14="http://schemas.microsoft.com/office/powerpoint/2010/main" val="32206524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90017" cy="1711869"/>
          </a:xfrm>
          <a:blipFill>
            <a:blip r:embed="rId2"/>
            <a:tile tx="0" ty="0" sx="100000" sy="100000" flip="none" algn="tl"/>
          </a:blipFill>
        </p:spPr>
        <p:txBody>
          <a:bodyPr/>
          <a:lstStyle/>
          <a:p>
            <a:endParaRPr lang="en-US" dirty="0"/>
          </a:p>
        </p:txBody>
      </p:sp>
      <p:sp>
        <p:nvSpPr>
          <p:cNvPr id="3" name="Marcador de contenido 2"/>
          <p:cNvSpPr>
            <a:spLocks noGrp="1"/>
          </p:cNvSpPr>
          <p:nvPr>
            <p:ph idx="1"/>
          </p:nvPr>
        </p:nvSpPr>
        <p:spPr/>
        <p:txBody>
          <a:bodyPr/>
          <a:lstStyle/>
          <a:p>
            <a:r>
              <a:rPr lang="es-ES" dirty="0" smtClean="0"/>
              <a:t>El propósito es que los padres reflexionen acerca de las consecuencias que puede traer sus hijos el uso de cualquier tipo de violencia dentro del núcleo familiar , incluso si es utilizado como mecanismo “disciplinario”</a:t>
            </a:r>
          </a:p>
          <a:p>
            <a:r>
              <a:rPr lang="es-ES" dirty="0" smtClean="0"/>
              <a:t>Se llevan un aprendizaje de estrategias alternativas para mejorar la convivencia familiar y la impartición de limites por medio de la disciplina positiva.</a:t>
            </a:r>
            <a:endParaRPr lang="en-US" dirty="0"/>
          </a:p>
        </p:txBody>
      </p:sp>
      <p:sp>
        <p:nvSpPr>
          <p:cNvPr id="4" name="Rectángulo 3"/>
          <p:cNvSpPr/>
          <p:nvPr/>
        </p:nvSpPr>
        <p:spPr>
          <a:xfrm>
            <a:off x="1034578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422889194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11640" cy="1713914"/>
          </a:xfrm>
          <a:blipFill>
            <a:blip r:embed="rId2"/>
            <a:tile tx="0" ty="0" sx="100000" sy="100000" flip="none" algn="tl"/>
          </a:blipFill>
        </p:spPr>
        <p:txBody>
          <a:bodyPr/>
          <a:lstStyle/>
          <a:p>
            <a:r>
              <a:rPr lang="es-ES" dirty="0" smtClean="0"/>
              <a:t>Fotos del taller para padres </a:t>
            </a:r>
            <a:endParaRPr lang="en-US" dirty="0"/>
          </a:p>
        </p:txBody>
      </p:sp>
      <p:pic>
        <p:nvPicPr>
          <p:cNvPr id="7" name="Marcador de contenido 6"/>
          <p:cNvPicPr>
            <a:picLocks noGrp="1" noChangeAspect="1"/>
          </p:cNvPicPr>
          <p:nvPr>
            <p:ph idx="1"/>
          </p:nvPr>
        </p:nvPicPr>
        <p:blipFill rotWithShape="1">
          <a:blip r:embed="rId3">
            <a:extLst>
              <a:ext uri="{28A0092B-C50C-407E-A947-70E740481C1C}">
                <a14:useLocalDpi xmlns:a14="http://schemas.microsoft.com/office/drawing/2010/main" val="0"/>
              </a:ext>
            </a:extLst>
          </a:blip>
          <a:srcRect l="8324" t="14007" r="4144" b="27148"/>
          <a:stretch/>
        </p:blipFill>
        <p:spPr>
          <a:xfrm>
            <a:off x="-208575" y="2522154"/>
            <a:ext cx="7210042" cy="3635315"/>
          </a:xfrm>
          <a:effectLst>
            <a:softEdge rad="317500"/>
          </a:effectLst>
        </p:spPr>
      </p:pic>
      <p:sp>
        <p:nvSpPr>
          <p:cNvPr id="4" name="Rectángulo 3"/>
          <p:cNvSpPr/>
          <p:nvPr/>
        </p:nvSpPr>
        <p:spPr>
          <a:xfrm>
            <a:off x="1034578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l="4808" t="14210" r="10441" b="7270"/>
          <a:stretch/>
        </p:blipFill>
        <p:spPr>
          <a:xfrm>
            <a:off x="8993253" y="1792156"/>
            <a:ext cx="2705060" cy="3341547"/>
          </a:xfrm>
          <a:prstGeom prst="rect">
            <a:avLst/>
          </a:prstGeom>
          <a:effectLst>
            <a:softEdge rad="317500"/>
          </a:effectLst>
        </p:spPr>
      </p:pic>
      <p:pic>
        <p:nvPicPr>
          <p:cNvPr id="9" name="Imagen 8"/>
          <p:cNvPicPr>
            <a:picLocks noChangeAspect="1"/>
          </p:cNvPicPr>
          <p:nvPr/>
        </p:nvPicPr>
        <p:blipFill rotWithShape="1">
          <a:blip r:embed="rId6">
            <a:extLst>
              <a:ext uri="{28A0092B-C50C-407E-A947-70E740481C1C}">
                <a14:useLocalDpi xmlns:a14="http://schemas.microsoft.com/office/drawing/2010/main" val="0"/>
              </a:ext>
            </a:extLst>
          </a:blip>
          <a:srcRect l="13513" t="33143" r="33408" b="5334"/>
          <a:stretch/>
        </p:blipFill>
        <p:spPr>
          <a:xfrm>
            <a:off x="6336005" y="2144853"/>
            <a:ext cx="2730138" cy="4219303"/>
          </a:xfrm>
          <a:prstGeom prst="rect">
            <a:avLst/>
          </a:prstGeom>
          <a:effectLst>
            <a:softEdge rad="317500"/>
          </a:effectLst>
        </p:spPr>
      </p:pic>
    </p:spTree>
    <p:extLst>
      <p:ext uri="{BB962C8B-B14F-4D97-AF65-F5344CB8AC3E}">
        <p14:creationId xmlns:p14="http://schemas.microsoft.com/office/powerpoint/2010/main" val="27479478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37766" cy="1713914"/>
          </a:xfrm>
          <a:blipFill>
            <a:blip r:embed="rId2"/>
            <a:tile tx="0" ty="0" sx="100000" sy="100000" flip="none" algn="tl"/>
          </a:blipFill>
        </p:spPr>
        <p:txBody>
          <a:bodyPr/>
          <a:lstStyle/>
          <a:p>
            <a:r>
              <a:rPr lang="es-ES" dirty="0" smtClean="0">
                <a:latin typeface="Bahnschrift Condensed" panose="020B0502040204020203" pitchFamily="34" charset="0"/>
              </a:rPr>
              <a:t>TALLER PARA NIÑOS</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079039"/>
            <a:ext cx="10513423" cy="4097924"/>
          </a:xfrm>
        </p:spPr>
        <p:txBody>
          <a:bodyPr>
            <a:normAutofit lnSpcReduction="10000"/>
          </a:bodyPr>
          <a:lstStyle/>
          <a:p>
            <a:r>
              <a:rPr lang="es-ES" sz="2400" dirty="0" smtClean="0"/>
              <a:t>el taller se llevo acabo del día 8 al 18 de octubre del 2019 impartido por la psic. Ana María Villalobos esquivias, la duración fue de 6 sesiones de 1 hora 30 minutos cada una ,9 horas en total.</a:t>
            </a:r>
          </a:p>
          <a:p>
            <a:r>
              <a:rPr lang="es-ES" sz="2400" dirty="0" smtClean="0"/>
              <a:t>El taller se dividió en 2 grupos , el primero de niños pequeños de 5 años a 9 años; posteriormente se trabaja con niños de 10 a 15 años. Esta dirigido a adolecentes canalizados por conflictos de violencia intrafamiliar y quejas respecto a comportamientos agresivos dentro de su escuela o comunidad; tiene por objetivo que los niños expresen sus sentimientos y emociones respecto a su experiencia al crecer en un entorno de violencia intrafamiliar , así como buscar algunas estrategias para darle un sentido positivo a sus vivencias, se pretende que aprendan técnicas de asertividad, manejo de emociones y habilidades sociales por medio de actividades dinámicas y vivenciales .</a:t>
            </a:r>
            <a:endParaRPr lang="en-US" sz="2400" dirty="0"/>
          </a:p>
        </p:txBody>
      </p:sp>
      <p:sp>
        <p:nvSpPr>
          <p:cNvPr id="4" name="Rectángulo 3"/>
          <p:cNvSpPr/>
          <p:nvPr/>
        </p:nvSpPr>
        <p:spPr>
          <a:xfrm>
            <a:off x="1034578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5117455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ctividad física recomendada en niños y jóvenes de 5 a 17 añ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823" y="4558937"/>
            <a:ext cx="3307206" cy="2299063"/>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365125"/>
            <a:ext cx="9429206" cy="1713914"/>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a:xfrm>
            <a:off x="838200" y="2079039"/>
            <a:ext cx="10515600" cy="4097924"/>
          </a:xfrm>
        </p:spPr>
        <p:txBody>
          <a:bodyPr/>
          <a:lstStyle/>
          <a:p>
            <a:r>
              <a:rPr lang="es-ES" dirty="0" smtClean="0"/>
              <a:t>Esto se lleva a cabo con el fin de crear un espacio seguro en el que los niños y adolecentes puedan contar sus historias , emociones y sentimientos al ser victimas de violencia intrafamiliar.</a:t>
            </a:r>
          </a:p>
          <a:p>
            <a:r>
              <a:rPr lang="es-ES" dirty="0" smtClean="0"/>
              <a:t>Comprender cuales son las razones de acuerdo a su perspectiva que los orilla a realizar comportamientos violentos hacia sus compañeros de clase y personas en su entorno en general .</a:t>
            </a:r>
          </a:p>
          <a:p>
            <a:r>
              <a:rPr lang="es-ES" dirty="0" smtClean="0"/>
              <a:t>Buscar otra forma mas sana de relacionarse con las demás personas mediante el aprendizaje de técnicas de asertividad, habilidades sociales y manejo de emociones.</a:t>
            </a:r>
            <a:endParaRPr lang="en-US" dirty="0"/>
          </a:p>
        </p:txBody>
      </p:sp>
      <p:sp>
        <p:nvSpPr>
          <p:cNvPr id="4" name="Rectángulo 3"/>
          <p:cNvSpPr/>
          <p:nvPr/>
        </p:nvSpPr>
        <p:spPr>
          <a:xfrm>
            <a:off x="10384971"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253834698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37766" cy="1713914"/>
          </a:xfrm>
          <a:blipFill>
            <a:blip r:embed="rId2"/>
            <a:tile tx="0" ty="0" sx="100000" sy="100000" flip="none" algn="tl"/>
          </a:blipFill>
        </p:spPr>
        <p:txBody>
          <a:bodyPr/>
          <a:lstStyle/>
          <a:p>
            <a:r>
              <a:rPr lang="es-ES" dirty="0" smtClean="0">
                <a:latin typeface="Bahnschrift Condensed" panose="020B0502040204020203" pitchFamily="34" charset="0"/>
              </a:rPr>
              <a:t>ATENCION INTEGRAL A LAS FAMILIAS JALISCIENSES PROYECTO 010“APOYOS ASITENCIALES”</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220685"/>
            <a:ext cx="10515600" cy="3956277"/>
          </a:xfrm>
        </p:spPr>
        <p:txBody>
          <a:bodyPr/>
          <a:lstStyle/>
          <a:p>
            <a:pPr marL="0" indent="0">
              <a:buNone/>
            </a:pPr>
            <a:r>
              <a:rPr lang="es-ES" dirty="0" smtClean="0"/>
              <a:t>Se llevo acabo un convenio de colaboración mediante DIF JALISCO, en donde el programa va dirigido a Las </a:t>
            </a:r>
            <a:r>
              <a:rPr lang="es-ES" dirty="0"/>
              <a:t>familias o personas sujetas de asistencia social que requieren los apoyos y servicios de trabajo social y que viven en condiciones de vulnerabilidad, como: • Familias carentes de recursos económicos y/o desintegradas. • Personas con discapacidad. • Personas víctimas del vandalismo, robo o asalto. • Jornaleros migrantes. • Mujeres víctimas de violencia intrafamiliar</a:t>
            </a:r>
            <a:r>
              <a:rPr lang="es-ES" dirty="0" smtClean="0"/>
              <a:t>.</a:t>
            </a:r>
          </a:p>
          <a:p>
            <a:r>
              <a:rPr lang="es-ES" dirty="0" smtClean="0"/>
              <a:t>Personas con enfermedad terminal, Niños con desnutrición </a:t>
            </a:r>
          </a:p>
          <a:p>
            <a:r>
              <a:rPr lang="es-ES" dirty="0" smtClean="0"/>
              <a:t>Adultos mayores </a:t>
            </a:r>
            <a:endParaRPr lang="en-US" dirty="0"/>
          </a:p>
        </p:txBody>
      </p:sp>
      <p:sp>
        <p:nvSpPr>
          <p:cNvPr id="4" name="Rectángulo 3"/>
          <p:cNvSpPr/>
          <p:nvPr/>
        </p:nvSpPr>
        <p:spPr>
          <a:xfrm>
            <a:off x="10384971"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0322" y="4275431"/>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4038698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lstStyle/>
          <a:p>
            <a:r>
              <a:rPr lang="es-ES" dirty="0" smtClean="0">
                <a:latin typeface="Bahnschrift Condensed" panose="020B0502040204020203" pitchFamily="34" charset="0"/>
              </a:rPr>
              <a:t>MONTO DEL APOYO</a:t>
            </a:r>
            <a:endParaRPr lang="en-US" dirty="0">
              <a:latin typeface="Bahnschrift Condensed" panose="020B0502040204020203" pitchFamily="34" charset="0"/>
            </a:endParaRPr>
          </a:p>
        </p:txBody>
      </p:sp>
      <p:sp>
        <p:nvSpPr>
          <p:cNvPr id="3" name="Marcador de contenido 2"/>
          <p:cNvSpPr>
            <a:spLocks noGrp="1"/>
          </p:cNvSpPr>
          <p:nvPr>
            <p:ph idx="1"/>
          </p:nvPr>
        </p:nvSpPr>
        <p:spPr/>
        <p:txBody>
          <a:bodyPr/>
          <a:lstStyle/>
          <a:p>
            <a:r>
              <a:rPr lang="es-ES" dirty="0" smtClean="0"/>
              <a:t>El monto otorgado al sistema DIF municipal fue de 125,000.00 ( ciento veinte cinco mil pesos 00/100 M.N. ), el máximo apoyo por familia era de 5 mil pesos , esto para así poder apoyar a mas familias de nuestro municipio.</a:t>
            </a:r>
          </a:p>
          <a:p>
            <a:r>
              <a:rPr lang="es-ES" dirty="0" smtClean="0"/>
              <a:t>Apoyos </a:t>
            </a:r>
            <a:r>
              <a:rPr lang="es-ES" dirty="0"/>
              <a:t>asistenciales a usuarios con: despensas, enseres </a:t>
            </a:r>
            <a:r>
              <a:rPr lang="es-ES" dirty="0" smtClean="0"/>
              <a:t>domésticos,ensures, </a:t>
            </a:r>
            <a:r>
              <a:rPr lang="es-ES" dirty="0"/>
              <a:t>insumos para higiene, </a:t>
            </a:r>
            <a:r>
              <a:rPr lang="es-ES" dirty="0" smtClean="0"/>
              <a:t>aparatos  </a:t>
            </a:r>
            <a:r>
              <a:rPr lang="es-ES" dirty="0"/>
              <a:t>funcionales, </a:t>
            </a:r>
            <a:r>
              <a:rPr lang="es-ES" dirty="0" smtClean="0"/>
              <a:t>leche, pañales, </a:t>
            </a:r>
            <a:r>
              <a:rPr lang="es-ES" dirty="0"/>
              <a:t>material de acondicionamiento de espacio de vivienda</a:t>
            </a:r>
            <a:r>
              <a:rPr lang="es-ES" dirty="0" smtClean="0"/>
              <a:t>,</a:t>
            </a:r>
            <a:r>
              <a:rPr lang="es-ES" dirty="0"/>
              <a:t> medicamentos e insumos para la salud, medicamentos y estudios especializados, servicio </a:t>
            </a:r>
            <a:r>
              <a:rPr lang="es-ES" dirty="0" smtClean="0"/>
              <a:t>funerario, pañales para adulto y. </a:t>
            </a:r>
            <a:r>
              <a:rPr lang="es-ES" dirty="0"/>
              <a:t>entre otros.</a:t>
            </a:r>
            <a:endParaRPr lang="en-US" dirty="0"/>
          </a:p>
        </p:txBody>
      </p:sp>
      <p:sp>
        <p:nvSpPr>
          <p:cNvPr id="4" name="Rectángulo 3"/>
          <p:cNvSpPr/>
          <p:nvPr/>
        </p:nvSpPr>
        <p:spPr>
          <a:xfrm>
            <a:off x="10384971"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418842767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90017" cy="1713914"/>
          </a:xfrm>
          <a:noFill/>
        </p:spPr>
        <p:txBody>
          <a:bodyPr/>
          <a:lstStyle/>
          <a:p>
            <a:endParaRPr lang="en-US" dirty="0"/>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400" y="-360088"/>
            <a:ext cx="3403174" cy="4048909"/>
          </a:xfrm>
          <a:effectLst>
            <a:softEdge rad="317500"/>
          </a:effectLst>
        </p:spPr>
      </p:pic>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rotWithShape="1">
          <a:blip r:embed="rId4">
            <a:extLst>
              <a:ext uri="{28A0092B-C50C-407E-A947-70E740481C1C}">
                <a14:useLocalDpi xmlns:a14="http://schemas.microsoft.com/office/drawing/2010/main" val="0"/>
              </a:ext>
            </a:extLst>
          </a:blip>
          <a:srcRect l="4009" t="22573"/>
          <a:stretch/>
        </p:blipFill>
        <p:spPr>
          <a:xfrm>
            <a:off x="-228515" y="2973501"/>
            <a:ext cx="3615762" cy="3888693"/>
          </a:xfrm>
          <a:prstGeom prst="rect">
            <a:avLst/>
          </a:prstGeom>
          <a:effectLst>
            <a:softEdge rad="317500"/>
          </a:effectLst>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79227" y="3047597"/>
            <a:ext cx="2875595" cy="3834125"/>
          </a:xfrm>
          <a:prstGeom prst="rect">
            <a:avLst/>
          </a:prstGeom>
          <a:effectLst>
            <a:softEdge rad="127000"/>
          </a:effectLst>
        </p:spPr>
      </p:pic>
      <p:pic>
        <p:nvPicPr>
          <p:cNvPr id="10" name="Imagen 9"/>
          <p:cNvPicPr>
            <a:picLocks noChangeAspect="1"/>
          </p:cNvPicPr>
          <p:nvPr/>
        </p:nvPicPr>
        <p:blipFill rotWithShape="1">
          <a:blip r:embed="rId6">
            <a:extLst>
              <a:ext uri="{28A0092B-C50C-407E-A947-70E740481C1C}">
                <a14:useLocalDpi xmlns:a14="http://schemas.microsoft.com/office/drawing/2010/main" val="0"/>
              </a:ext>
            </a:extLst>
          </a:blip>
          <a:srcRect l="3136" t="21756"/>
          <a:stretch/>
        </p:blipFill>
        <p:spPr>
          <a:xfrm>
            <a:off x="2824751" y="0"/>
            <a:ext cx="3090699" cy="3328734"/>
          </a:xfrm>
          <a:prstGeom prst="rect">
            <a:avLst/>
          </a:prstGeom>
          <a:effectLst>
            <a:softEdge rad="127000"/>
          </a:effectLst>
        </p:spPr>
      </p:pic>
      <p:pic>
        <p:nvPicPr>
          <p:cNvPr id="11" name="Imagen 10"/>
          <p:cNvPicPr>
            <a:picLocks noChangeAspect="1"/>
          </p:cNvPicPr>
          <p:nvPr/>
        </p:nvPicPr>
        <p:blipFill rotWithShape="1">
          <a:blip r:embed="rId7">
            <a:extLst>
              <a:ext uri="{28A0092B-C50C-407E-A947-70E740481C1C}">
                <a14:useLocalDpi xmlns:a14="http://schemas.microsoft.com/office/drawing/2010/main" val="0"/>
              </a:ext>
            </a:extLst>
          </a:blip>
          <a:srcRect b="16890"/>
          <a:stretch/>
        </p:blipFill>
        <p:spPr>
          <a:xfrm>
            <a:off x="5700536" y="-67980"/>
            <a:ext cx="3422656" cy="3792789"/>
          </a:xfrm>
          <a:prstGeom prst="rect">
            <a:avLst/>
          </a:prstGeom>
          <a:effectLst>
            <a:softEdge rad="127000"/>
          </a:effectLst>
        </p:spPr>
      </p:pic>
      <p:pic>
        <p:nvPicPr>
          <p:cNvPr id="12" name="Imagen 11"/>
          <p:cNvPicPr>
            <a:picLocks noChangeAspect="1"/>
          </p:cNvPicPr>
          <p:nvPr/>
        </p:nvPicPr>
        <p:blipFill rotWithShape="1">
          <a:blip r:embed="rId8">
            <a:extLst>
              <a:ext uri="{28A0092B-C50C-407E-A947-70E740481C1C}">
                <a14:useLocalDpi xmlns:a14="http://schemas.microsoft.com/office/drawing/2010/main" val="0"/>
              </a:ext>
            </a:extLst>
          </a:blip>
          <a:srcRect t="14857" b="6095"/>
          <a:stretch/>
        </p:blipFill>
        <p:spPr>
          <a:xfrm>
            <a:off x="8910604" y="-102389"/>
            <a:ext cx="3463792" cy="3650727"/>
          </a:xfrm>
          <a:prstGeom prst="rect">
            <a:avLst/>
          </a:prstGeom>
          <a:effectLst>
            <a:softEdge rad="127000"/>
          </a:effectLst>
        </p:spPr>
      </p:pic>
      <p:pic>
        <p:nvPicPr>
          <p:cNvPr id="13" name="Imagen 12"/>
          <p:cNvPicPr>
            <a:picLocks noChangeAspect="1"/>
          </p:cNvPicPr>
          <p:nvPr/>
        </p:nvPicPr>
        <p:blipFill rotWithShape="1">
          <a:blip r:embed="rId9">
            <a:extLst>
              <a:ext uri="{28A0092B-C50C-407E-A947-70E740481C1C}">
                <a14:useLocalDpi xmlns:a14="http://schemas.microsoft.com/office/drawing/2010/main" val="0"/>
              </a:ext>
            </a:extLst>
          </a:blip>
          <a:srcRect t="8196" b="10739"/>
          <a:stretch/>
        </p:blipFill>
        <p:spPr>
          <a:xfrm>
            <a:off x="5700536" y="3098141"/>
            <a:ext cx="3569055" cy="3857677"/>
          </a:xfrm>
          <a:prstGeom prst="rect">
            <a:avLst/>
          </a:prstGeom>
          <a:effectLst>
            <a:softEdge rad="317500"/>
          </a:effectLst>
        </p:spPr>
      </p:pic>
    </p:spTree>
    <p:extLst>
      <p:ext uri="{BB962C8B-B14F-4D97-AF65-F5344CB8AC3E}">
        <p14:creationId xmlns:p14="http://schemas.microsoft.com/office/powerpoint/2010/main" val="561280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37766" cy="1713914"/>
          </a:xfrm>
          <a:blipFill>
            <a:blip r:embed="rId2"/>
            <a:tile tx="0" ty="0" sx="100000" sy="100000" flip="none" algn="tl"/>
          </a:blipFill>
        </p:spPr>
        <p:txBody>
          <a:bodyPr/>
          <a:lstStyle/>
          <a:p>
            <a:endParaRPr lang="en-US" dirty="0"/>
          </a:p>
        </p:txBody>
      </p:sp>
      <p:pic>
        <p:nvPicPr>
          <p:cNvPr id="7" name="Marcador de contenido 6"/>
          <p:cNvPicPr>
            <a:picLocks noGrp="1" noChangeAspect="1"/>
          </p:cNvPicPr>
          <p:nvPr>
            <p:ph idx="1"/>
          </p:nvPr>
        </p:nvPicPr>
        <p:blipFill rotWithShape="1">
          <a:blip r:embed="rId3">
            <a:extLst>
              <a:ext uri="{28A0092B-C50C-407E-A947-70E740481C1C}">
                <a14:useLocalDpi xmlns:a14="http://schemas.microsoft.com/office/drawing/2010/main" val="0"/>
              </a:ext>
            </a:extLst>
          </a:blip>
          <a:srcRect t="18597" r="15662" b="3746"/>
          <a:stretch/>
        </p:blipFill>
        <p:spPr>
          <a:xfrm>
            <a:off x="1244030" y="120023"/>
            <a:ext cx="3041768" cy="3734420"/>
          </a:xfrm>
          <a:effectLst>
            <a:softEdge rad="127000"/>
          </a:effectLst>
        </p:spPr>
      </p:pic>
      <p:sp>
        <p:nvSpPr>
          <p:cNvPr id="4" name="Rectángulo 3"/>
          <p:cNvSpPr/>
          <p:nvPr/>
        </p:nvSpPr>
        <p:spPr>
          <a:xfrm>
            <a:off x="10384971"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7260" y="420771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0587" y="186558"/>
            <a:ext cx="2838722" cy="3784962"/>
          </a:xfrm>
          <a:prstGeom prst="rect">
            <a:avLst/>
          </a:prstGeom>
          <a:effectLst>
            <a:softEdge rad="127000"/>
          </a:effectLst>
        </p:spPr>
      </p:pic>
      <p:pic>
        <p:nvPicPr>
          <p:cNvPr id="9" name="Imagen 8"/>
          <p:cNvPicPr>
            <a:picLocks noChangeAspect="1"/>
          </p:cNvPicPr>
          <p:nvPr/>
        </p:nvPicPr>
        <p:blipFill rotWithShape="1">
          <a:blip r:embed="rId6" cstate="print">
            <a:extLst>
              <a:ext uri="{28A0092B-C50C-407E-A947-70E740481C1C}">
                <a14:useLocalDpi xmlns:a14="http://schemas.microsoft.com/office/drawing/2010/main" val="0"/>
              </a:ext>
            </a:extLst>
          </a:blip>
          <a:srcRect t="7812" r="6945"/>
          <a:stretch/>
        </p:blipFill>
        <p:spPr>
          <a:xfrm>
            <a:off x="5190550" y="3298245"/>
            <a:ext cx="2742169" cy="3622158"/>
          </a:xfrm>
          <a:prstGeom prst="rect">
            <a:avLst/>
          </a:prstGeom>
          <a:effectLst>
            <a:softEdge rad="127000"/>
          </a:effectLst>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09948" y="3331978"/>
            <a:ext cx="2666018" cy="3554691"/>
          </a:xfrm>
          <a:prstGeom prst="rect">
            <a:avLst/>
          </a:prstGeom>
          <a:effectLst>
            <a:softEdge rad="127000"/>
          </a:effectLst>
        </p:spPr>
      </p:pic>
      <p:pic>
        <p:nvPicPr>
          <p:cNvPr id="11" name="Imagen 10"/>
          <p:cNvPicPr>
            <a:picLocks noChangeAspect="1"/>
          </p:cNvPicPr>
          <p:nvPr/>
        </p:nvPicPr>
        <p:blipFill rotWithShape="1">
          <a:blip r:embed="rId8">
            <a:extLst>
              <a:ext uri="{28A0092B-C50C-407E-A947-70E740481C1C}">
                <a14:useLocalDpi xmlns:a14="http://schemas.microsoft.com/office/drawing/2010/main" val="0"/>
              </a:ext>
            </a:extLst>
          </a:blip>
          <a:srcRect t="14076" b="14354"/>
          <a:stretch/>
        </p:blipFill>
        <p:spPr>
          <a:xfrm>
            <a:off x="-68436" y="3493351"/>
            <a:ext cx="3203187" cy="3056691"/>
          </a:xfrm>
          <a:prstGeom prst="rect">
            <a:avLst/>
          </a:prstGeom>
          <a:effectLst>
            <a:softEdge rad="127000"/>
          </a:effectLst>
        </p:spPr>
      </p:pic>
      <p:pic>
        <p:nvPicPr>
          <p:cNvPr id="12" name="Imagen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15638" y="3465143"/>
            <a:ext cx="2591445" cy="3455260"/>
          </a:xfrm>
          <a:prstGeom prst="rect">
            <a:avLst/>
          </a:prstGeom>
          <a:effectLst>
            <a:softEdge rad="127000"/>
          </a:effectLst>
        </p:spPr>
      </p:pic>
      <p:pic>
        <p:nvPicPr>
          <p:cNvPr id="3" name="Imagen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88764" y="120023"/>
            <a:ext cx="2598857" cy="3465143"/>
          </a:xfrm>
          <a:prstGeom prst="rect">
            <a:avLst/>
          </a:prstGeom>
          <a:effectLst>
            <a:softEdge rad="127000"/>
          </a:effectLst>
        </p:spPr>
      </p:pic>
    </p:spTree>
    <p:extLst>
      <p:ext uri="{BB962C8B-B14F-4D97-AF65-F5344CB8AC3E}">
        <p14:creationId xmlns:p14="http://schemas.microsoft.com/office/powerpoint/2010/main" val="178053098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lstStyle/>
          <a:p>
            <a:r>
              <a:rPr lang="es-ES" dirty="0" smtClean="0">
                <a:latin typeface="Bahnschrift Condensed" panose="020B0502040204020203" pitchFamily="34" charset="0"/>
              </a:rPr>
              <a:t>GRUPOS COMUNITARIOS </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1786437"/>
            <a:ext cx="10515600" cy="4351338"/>
          </a:xfrm>
        </p:spPr>
        <p:txBody>
          <a:bodyPr/>
          <a:lstStyle/>
          <a:p>
            <a:pPr marL="0" indent="0">
              <a:buNone/>
            </a:pPr>
            <a:r>
              <a:rPr lang="es-ES" dirty="0">
                <a:latin typeface="Arial Black" panose="020B0A04020102020204" pitchFamily="34" charset="0"/>
              </a:rPr>
              <a:t>Proyecto 136 de Apoyos Asistenciales 2019</a:t>
            </a:r>
            <a:endParaRPr lang="es-ES" sz="3200" dirty="0">
              <a:latin typeface="Arial Black" panose="020B0A04020102020204" pitchFamily="34" charset="0"/>
            </a:endParaRPr>
          </a:p>
          <a:p>
            <a:pPr marL="0" indent="0">
              <a:buNone/>
            </a:pPr>
            <a:r>
              <a:rPr lang="es-ES" sz="3200" dirty="0" smtClean="0"/>
              <a:t>Programa </a:t>
            </a:r>
            <a:r>
              <a:rPr lang="es-ES" sz="3200" dirty="0"/>
              <a:t>Estatal que contribuye a mejorar las condiciones de inseguridad alimentaria en las localidades de alta y muy alta marginación, fomentando las mismas oportunidades para hombres y mujeres como generadores de condiciones de equidad y bienestar, mediante acciones de capacitación y teniendo como motor fundamental la participación activa, organizada, sistemática, decidida y comunitaria, para la transformación de sus condiciones de vida.</a:t>
            </a:r>
          </a:p>
          <a:p>
            <a:endParaRPr lang="en-US" dirty="0"/>
          </a:p>
        </p:txBody>
      </p:sp>
      <p:sp>
        <p:nvSpPr>
          <p:cNvPr id="4" name="Rectángulo 3"/>
          <p:cNvSpPr/>
          <p:nvPr/>
        </p:nvSpPr>
        <p:spPr>
          <a:xfrm>
            <a:off x="10384971"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3921316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384971"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437" y="3445329"/>
            <a:ext cx="4550228" cy="3412671"/>
          </a:xfrm>
          <a:prstGeom prst="rect">
            <a:avLst/>
          </a:prstGeom>
          <a:effectLst>
            <a:softEdge rad="317500"/>
          </a:effectLst>
        </p:spPr>
      </p:pic>
      <p:sp>
        <p:nvSpPr>
          <p:cNvPr id="2" name="Título 1"/>
          <p:cNvSpPr>
            <a:spLocks noGrp="1"/>
          </p:cNvSpPr>
          <p:nvPr>
            <p:ph type="title"/>
          </p:nvPr>
        </p:nvSpPr>
        <p:spPr>
          <a:xfrm>
            <a:off x="838200" y="365125"/>
            <a:ext cx="9416143" cy="1713914"/>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p:txBody>
          <a:bodyPr/>
          <a:lstStyle/>
          <a:p>
            <a:pPr marL="0" indent="0">
              <a:buNone/>
            </a:pPr>
            <a:endParaRPr lang="es-ES" dirty="0" smtClean="0"/>
          </a:p>
          <a:p>
            <a:pPr marL="0" indent="0">
              <a:buNone/>
            </a:pPr>
            <a:r>
              <a:rPr lang="es-ES" dirty="0" smtClean="0"/>
              <a:t>Actualmente </a:t>
            </a:r>
            <a:r>
              <a:rPr lang="es-ES" dirty="0"/>
              <a:t>se atienden a </a:t>
            </a:r>
            <a:r>
              <a:rPr lang="es-ES" dirty="0" smtClean="0"/>
              <a:t>3 </a:t>
            </a:r>
            <a:r>
              <a:rPr lang="es-ES" dirty="0"/>
              <a:t>comunidades del municipio con este programa, las cuales se enlistan a </a:t>
            </a:r>
            <a:r>
              <a:rPr lang="es-ES" dirty="0" smtClean="0"/>
              <a:t>continuación: TEPEACA, SANTA CRUZ DE LAS FLORES Y SAN FRANCISCO </a:t>
            </a:r>
            <a:r>
              <a:rPr lang="es-ES" dirty="0"/>
              <a:t>dándoles seguimiento a estos grupos con la visita a su comunidad un día por semana, siendo dos de ellas atendidas actualmente por personal asignado por DIF Jalisco y 4 de ellas por el Coordinador municipal de Desarrollo </a:t>
            </a:r>
            <a:r>
              <a:rPr lang="es-ES" dirty="0" smtClean="0"/>
              <a:t>Comunitario.</a:t>
            </a:r>
            <a:endParaRPr lang="en-US" dirty="0"/>
          </a:p>
        </p:txBody>
      </p:sp>
      <p:pic>
        <p:nvPicPr>
          <p:cNvPr id="6"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7" name="CuadroTexto 6"/>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227404915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262403" cy="1713914"/>
          </a:xfrm>
          <a:blipFill>
            <a:blip r:embed="rId2"/>
            <a:tile tx="0" ty="0" sx="100000" sy="100000" flip="none" algn="tl"/>
          </a:blipFill>
        </p:spPr>
        <p:txBody>
          <a:bodyPr>
            <a:normAutofit/>
          </a:bodyPr>
          <a:lstStyle/>
          <a:p>
            <a:r>
              <a:rPr lang="es-ES" dirty="0" smtClean="0">
                <a:latin typeface="Bahnschrift" panose="020B0502040204020203" pitchFamily="34" charset="0"/>
              </a:rPr>
              <a:t>PROGRAMA PAAP</a:t>
            </a:r>
            <a:br>
              <a:rPr lang="es-ES" dirty="0" smtClean="0">
                <a:latin typeface="Bahnschrift" panose="020B0502040204020203" pitchFamily="34" charset="0"/>
              </a:rPr>
            </a:br>
            <a:r>
              <a:rPr lang="es-ES" sz="3100" dirty="0" smtClean="0">
                <a:latin typeface="Bahnschrift" panose="020B0502040204020203" pitchFamily="34" charset="0"/>
              </a:rPr>
              <a:t>(PROGRAMA DE ASISTENCIA SOCIAL ALIMENTARIA A PERSONAS DE ATENCION PRIORITARIA)</a:t>
            </a:r>
            <a:endParaRPr lang="en-US" sz="3100" dirty="0">
              <a:latin typeface="Bahnschrift" panose="020B0502040204020203" pitchFamily="34" charset="0"/>
            </a:endParaRPr>
          </a:p>
        </p:txBody>
      </p:sp>
      <p:sp>
        <p:nvSpPr>
          <p:cNvPr id="3" name="Marcador de contenido 2"/>
          <p:cNvSpPr>
            <a:spLocks noGrp="1"/>
          </p:cNvSpPr>
          <p:nvPr>
            <p:ph idx="1"/>
          </p:nvPr>
        </p:nvSpPr>
        <p:spPr/>
        <p:txBody>
          <a:bodyPr>
            <a:normAutofit fontScale="62500" lnSpcReduction="20000"/>
          </a:bodyPr>
          <a:lstStyle/>
          <a:p>
            <a:pPr marL="0" indent="0">
              <a:buNone/>
            </a:pPr>
            <a:endParaRPr lang="es-ES" dirty="0" smtClean="0"/>
          </a:p>
          <a:p>
            <a:pPr marL="0" indent="0">
              <a:buNone/>
            </a:pPr>
            <a:r>
              <a:rPr lang="es-ES" dirty="0" smtClean="0"/>
              <a:t>Programa Federal, que tiene como objetivo contribuir a la disminución de la inseguridad alimentaria y promover cambios en los hábitos de alimentación en las familias más vulnerables de nuestro municipio mediante la entrega mensual de una despensa, acompañada de acciones de orientación alimentaria y aseguramiento de la calidad. La entrega de  esta se realiza en 26 comunidades del municipio y en la cabecera municipal. La entrega consiste en :</a:t>
            </a:r>
          </a:p>
          <a:p>
            <a:r>
              <a:rPr lang="es-ES" dirty="0" smtClean="0"/>
              <a:t>Atún aleta amarilla en agua- - - - - - - - - -140g  2 paquetes</a:t>
            </a:r>
          </a:p>
          <a:p>
            <a:r>
              <a:rPr lang="es-ES" dirty="0" smtClean="0"/>
              <a:t>Avena en hojuelas- - - - - - - - - - - - - - - - -1kg      1 paquete</a:t>
            </a:r>
          </a:p>
          <a:p>
            <a:r>
              <a:rPr lang="es-ES" dirty="0" smtClean="0"/>
              <a:t>Avena en hojuelas- - - -  - - - - - - -  - - - - -  300g  1 paquete</a:t>
            </a:r>
          </a:p>
          <a:p>
            <a:r>
              <a:rPr lang="es-ES" dirty="0" smtClean="0"/>
              <a:t>Frijol- - - - - - - - - - - - - - - - - - - - - - - - - - -500 g   1 paquete</a:t>
            </a:r>
          </a:p>
          <a:p>
            <a:r>
              <a:rPr lang="es-ES" dirty="0" smtClean="0"/>
              <a:t>Harina de maíz nixtamalizada- - - - - - - - -1kg     1 paquete</a:t>
            </a:r>
          </a:p>
          <a:p>
            <a:r>
              <a:rPr lang="es-ES" dirty="0" smtClean="0"/>
              <a:t>Lenteja chica- - - - - - - - - - - - - - - - - - - - -500 g   1 paquete</a:t>
            </a:r>
          </a:p>
          <a:p>
            <a:r>
              <a:rPr lang="es-ES" dirty="0" smtClean="0"/>
              <a:t>Pasta con fibra para sopa- - - - - - - - - - - -200 g   4 paquetes</a:t>
            </a:r>
          </a:p>
          <a:p>
            <a:r>
              <a:rPr lang="es-ES" dirty="0" smtClean="0"/>
              <a:t>Pechuga de pollo deshebrada- - - - - - - - -125      1 pieza</a:t>
            </a:r>
          </a:p>
          <a:p>
            <a:r>
              <a:rPr lang="es-ES" dirty="0" smtClean="0"/>
              <a:t> leche semidescremada- - - - - - - -  - - - - - 1 lt      8 piezas</a:t>
            </a:r>
            <a:endParaRPr lang="en-US" dirty="0"/>
          </a:p>
        </p:txBody>
      </p:sp>
      <p:sp>
        <p:nvSpPr>
          <p:cNvPr id="4" name="Rectángulo 3"/>
          <p:cNvSpPr/>
          <p:nvPr/>
        </p:nvSpPr>
        <p:spPr>
          <a:xfrm>
            <a:off x="10255348"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719" y="4293125"/>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7972" r="29799" b="3036"/>
          <a:stretch/>
        </p:blipFill>
        <p:spPr>
          <a:xfrm>
            <a:off x="6638025" y="3086765"/>
            <a:ext cx="3331029" cy="2919548"/>
          </a:xfrm>
          <a:prstGeom prst="rect">
            <a:avLst/>
          </a:prstGeom>
          <a:effectLst>
            <a:softEdge rad="63500"/>
          </a:effectLst>
        </p:spPr>
      </p:pic>
    </p:spTree>
    <p:extLst>
      <p:ext uri="{BB962C8B-B14F-4D97-AF65-F5344CB8AC3E}">
        <p14:creationId xmlns:p14="http://schemas.microsoft.com/office/powerpoint/2010/main" val="268166962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01086" y="297131"/>
            <a:ext cx="9559834" cy="1646555"/>
          </a:xfrm>
          <a:blipFill>
            <a:blip r:embed="rId2"/>
            <a:tile tx="0" ty="0" sx="100000" sy="100000" flip="none" algn="tl"/>
          </a:blipFill>
        </p:spPr>
        <p:txBody>
          <a:bodyPr/>
          <a:lstStyle/>
          <a:p>
            <a:r>
              <a:rPr lang="es-ES" dirty="0" smtClean="0">
                <a:latin typeface="Bahnschrift Condensed" panose="020B0502040204020203" pitchFamily="34" charset="0"/>
              </a:rPr>
              <a:t>GRUPO COMUNITARIO DE TEPEACA</a:t>
            </a:r>
            <a:endParaRPr lang="en-US" dirty="0">
              <a:latin typeface="Bahnschrift Condensed" panose="020B0502040204020203" pitchFamily="34" charset="0"/>
            </a:endParaRPr>
          </a:p>
        </p:txBody>
      </p:sp>
      <p:sp>
        <p:nvSpPr>
          <p:cNvPr id="3" name="Marcador de contenido 2"/>
          <p:cNvSpPr>
            <a:spLocks noGrp="1"/>
          </p:cNvSpPr>
          <p:nvPr>
            <p:ph idx="1"/>
          </p:nvPr>
        </p:nvSpPr>
        <p:spPr/>
        <p:txBody>
          <a:bodyPr/>
          <a:lstStyle/>
          <a:p>
            <a:r>
              <a:rPr lang="es-ES" sz="3600" dirty="0" smtClean="0"/>
              <a:t>Se beneficio al primer grupo comunitario de la comunidad de Tepeaca con 12 maquinas para cocer ,con un costo de 5,000.00 mil pesos 00/100 m.n. cada una, la inversión total para todo el grupo fue de 60,000.00 mil pesos. El motivo de este proyecto es para darles nuevas herramientas para emprender un nuevo negocio que les genere ingresos y así puedan sentirse autosuficientes.</a:t>
            </a:r>
          </a:p>
          <a:p>
            <a:endParaRPr lang="es-ES" dirty="0" smtClean="0"/>
          </a:p>
          <a:p>
            <a:endParaRPr lang="en-US" dirty="0"/>
          </a:p>
        </p:txBody>
      </p:sp>
      <p:pic>
        <p:nvPicPr>
          <p:cNvPr id="4"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51636"/>
            <a:ext cx="2761823" cy="2761823"/>
          </a:xfrm>
          <a:prstGeom prst="rect">
            <a:avLst/>
          </a:prstGeom>
          <a:effectLst>
            <a:softEdge rad="635000"/>
          </a:effectLst>
        </p:spPr>
      </p:pic>
      <p:sp>
        <p:nvSpPr>
          <p:cNvPr id="5" name="Rectángulo 4"/>
          <p:cNvSpPr/>
          <p:nvPr/>
        </p:nvSpPr>
        <p:spPr>
          <a:xfrm>
            <a:off x="10672354" y="297766"/>
            <a:ext cx="1511440" cy="1645920"/>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91296017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494" y="2722686"/>
            <a:ext cx="3710580" cy="3556938"/>
          </a:xfrm>
          <a:prstGeom prst="rect">
            <a:avLst/>
          </a:prstGeom>
          <a:effectLst>
            <a:softEdge rad="317500"/>
          </a:effectLst>
        </p:spPr>
      </p:pic>
      <p:pic>
        <p:nvPicPr>
          <p:cNvPr id="8" name="Marcador de contenido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175166" y="1106299"/>
            <a:ext cx="2723484" cy="3631312"/>
          </a:xfrm>
          <a:prstGeom prst="rect">
            <a:avLst/>
          </a:prstGeom>
          <a:effectLst>
            <a:softEdge rad="127000"/>
          </a:effectLst>
        </p:spPr>
      </p:pic>
      <p:sp>
        <p:nvSpPr>
          <p:cNvPr id="2" name="Título 1"/>
          <p:cNvSpPr>
            <a:spLocks noGrp="1"/>
          </p:cNvSpPr>
          <p:nvPr>
            <p:ph type="title"/>
          </p:nvPr>
        </p:nvSpPr>
        <p:spPr>
          <a:xfrm>
            <a:off x="838200" y="365125"/>
            <a:ext cx="9376954" cy="1325563"/>
          </a:xfrm>
          <a:blipFill>
            <a:blip r:embed="rId4"/>
            <a:tile tx="0" ty="0" sx="100000" sy="100000" flip="none" algn="tl"/>
          </a:blipFill>
        </p:spPr>
        <p:txBody>
          <a:bodyPr/>
          <a:lstStyle/>
          <a:p>
            <a:r>
              <a:rPr lang="es-ES" dirty="0" smtClean="0"/>
              <a:t>FOTOGRAFIAS “TEPEACA”</a:t>
            </a:r>
            <a:endParaRPr lang="en-US" dirty="0"/>
          </a:p>
        </p:txBody>
      </p:sp>
      <p:sp>
        <p:nvSpPr>
          <p:cNvPr id="4" name="Rectángulo 3"/>
          <p:cNvSpPr/>
          <p:nvPr/>
        </p:nvSpPr>
        <p:spPr>
          <a:xfrm>
            <a:off x="10398035" y="375013"/>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5955" y="1457512"/>
            <a:ext cx="3360035" cy="3510893"/>
          </a:xfrm>
          <a:prstGeom prst="rect">
            <a:avLst/>
          </a:prstGeom>
          <a:effectLst>
            <a:softEdge rad="317500"/>
          </a:effectLst>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2206" y="4501155"/>
            <a:ext cx="3526081" cy="2540610"/>
          </a:xfrm>
          <a:prstGeom prst="rect">
            <a:avLst/>
          </a:prstGeom>
          <a:effectLst>
            <a:softEdge rad="127000"/>
          </a:effectLst>
        </p:spPr>
      </p:pic>
      <p:pic>
        <p:nvPicPr>
          <p:cNvPr id="10" name="Imagen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93028" y="4792763"/>
            <a:ext cx="3670848" cy="2249002"/>
          </a:xfrm>
          <a:prstGeom prst="rect">
            <a:avLst/>
          </a:prstGeom>
          <a:effectLst>
            <a:softEdge rad="127000"/>
          </a:effectLst>
        </p:spPr>
      </p:pic>
      <p:pic>
        <p:nvPicPr>
          <p:cNvPr id="11" name="Imagen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21198" y="1572094"/>
            <a:ext cx="2374138" cy="3165517"/>
          </a:xfrm>
          <a:prstGeom prst="rect">
            <a:avLst/>
          </a:prstGeom>
          <a:effectLst>
            <a:softEdge rad="317500"/>
          </a:effectLst>
        </p:spPr>
      </p:pic>
      <p:pic>
        <p:nvPicPr>
          <p:cNvPr id="12" name="Imagen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5168" y="1572094"/>
            <a:ext cx="2408708" cy="3211610"/>
          </a:xfrm>
          <a:prstGeom prst="rect">
            <a:avLst/>
          </a:prstGeom>
          <a:effectLst>
            <a:softEdge rad="317500"/>
          </a:effectLst>
        </p:spPr>
      </p:pic>
    </p:spTree>
    <p:extLst>
      <p:ext uri="{BB962C8B-B14F-4D97-AF65-F5344CB8AC3E}">
        <p14:creationId xmlns:p14="http://schemas.microsoft.com/office/powerpoint/2010/main" val="72225635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16143" cy="1713914"/>
          </a:xfrm>
          <a:blipFill>
            <a:blip r:embed="rId2"/>
            <a:tile tx="0" ty="0" sx="100000" sy="100000" flip="none" algn="tl"/>
          </a:blipFill>
        </p:spPr>
        <p:txBody>
          <a:bodyPr/>
          <a:lstStyle/>
          <a:p>
            <a:r>
              <a:rPr lang="es-ES" dirty="0" smtClean="0">
                <a:latin typeface="Bahnschrift Condensed" panose="020B0502040204020203" pitchFamily="34" charset="0"/>
              </a:rPr>
              <a:t>GRUPO COMUNITARIOS SANTA CRUZ DE LAS FLORES</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079039"/>
            <a:ext cx="10515600" cy="4088036"/>
          </a:xfrm>
        </p:spPr>
        <p:txBody>
          <a:bodyPr>
            <a:normAutofit/>
          </a:bodyPr>
          <a:lstStyle/>
          <a:p>
            <a:r>
              <a:rPr lang="es-ES" sz="3600" dirty="0" smtClean="0"/>
              <a:t>El segundo grupo ,es de la comunidad de santa cruz de las flores, el proyecto de este grupo fue de OVINOS, con un costo de 5 mil pesos cada uno ,haciendo la inversión total de 60,000 pesos para todo el grupo, la finalidad es sacar crías para después hacer la engorda y ponerlos a la venta. Este proyecto les ayudara en su economía para sus hogares, sin descuidar sus labores cotidianas.</a:t>
            </a:r>
            <a:endParaRPr lang="en-US" sz="3600" dirty="0"/>
          </a:p>
        </p:txBody>
      </p:sp>
      <p:sp>
        <p:nvSpPr>
          <p:cNvPr id="4" name="Rectángulo 3"/>
          <p:cNvSpPr/>
          <p:nvPr/>
        </p:nvSpPr>
        <p:spPr>
          <a:xfrm>
            <a:off x="10398035" y="375013"/>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75363497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233263" cy="1713914"/>
          </a:xfrm>
          <a:blipFill>
            <a:blip r:embed="rId2"/>
            <a:tile tx="0" ty="0" sx="100000" sy="100000" flip="none" algn="tl"/>
          </a:blipFill>
        </p:spPr>
        <p:txBody>
          <a:bodyPr/>
          <a:lstStyle/>
          <a:p>
            <a:r>
              <a:rPr lang="es-ES" dirty="0" smtClean="0">
                <a:latin typeface="Bahnschrift Condensed" panose="020B0502040204020203" pitchFamily="34" charset="0"/>
              </a:rPr>
              <a:t>FOTOGRAFÍAS “SANTA CRUZ DE LAS FLORES”</a:t>
            </a:r>
            <a:endParaRPr lang="en-US" dirty="0">
              <a:latin typeface="Bahnschrift Condensed" panose="020B0502040204020203" pitchFamily="34" charset="0"/>
            </a:endParaRPr>
          </a:p>
        </p:txBody>
      </p:sp>
      <p:pic>
        <p:nvPicPr>
          <p:cNvPr id="7" name="Marcador de contenid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079039"/>
            <a:ext cx="2447627" cy="4351338"/>
          </a:xfrm>
        </p:spPr>
      </p:pic>
      <p:sp>
        <p:nvSpPr>
          <p:cNvPr id="4" name="Rectángulo 3"/>
          <p:cNvSpPr/>
          <p:nvPr/>
        </p:nvSpPr>
        <p:spPr>
          <a:xfrm>
            <a:off x="10306595"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47627" y="2087521"/>
            <a:ext cx="2374187" cy="4317407"/>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1814" y="2079039"/>
            <a:ext cx="2447627" cy="4351336"/>
          </a:xfrm>
          <a:prstGeom prst="rect">
            <a:avLst/>
          </a:prstGeom>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69441" y="2079039"/>
            <a:ext cx="2438084" cy="4334372"/>
          </a:xfrm>
          <a:prstGeom prst="rect">
            <a:avLst/>
          </a:prstGeom>
        </p:spPr>
      </p:pic>
    </p:spTree>
    <p:extLst>
      <p:ext uri="{BB962C8B-B14F-4D97-AF65-F5344CB8AC3E}">
        <p14:creationId xmlns:p14="http://schemas.microsoft.com/office/powerpoint/2010/main" val="246607727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37766" cy="1713914"/>
          </a:xfrm>
          <a:blipFill>
            <a:blip r:embed="rId2"/>
            <a:tile tx="0" ty="0" sx="100000" sy="100000" flip="none" algn="tl"/>
          </a:blipFill>
        </p:spPr>
        <p:txBody>
          <a:bodyPr/>
          <a:lstStyle/>
          <a:p>
            <a:r>
              <a:rPr lang="es-ES" dirty="0" smtClean="0">
                <a:latin typeface="Bahnschrift Condensed" panose="020B0502040204020203" pitchFamily="34" charset="0"/>
              </a:rPr>
              <a:t>GRUPO COMUNITARIO SAN FRANCISCO</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199" y="2079039"/>
            <a:ext cx="10539549" cy="4097924"/>
          </a:xfrm>
        </p:spPr>
        <p:txBody>
          <a:bodyPr>
            <a:normAutofit/>
          </a:bodyPr>
          <a:lstStyle/>
          <a:p>
            <a:r>
              <a:rPr lang="es-ES" sz="3200" dirty="0" smtClean="0"/>
              <a:t>el tercer grupo comunitario realizaron un proyecto de gallinas ponedoras para su producción  y para la venta de huevo, de igual manera en este grupo se apoyo con un total de 60 mil pesos, el cual se utilizo para elaborar un corral adecuado para estas mismas y para la compra de las gallinas ponedoras. Así mismo los integrantes del grupo se ven beneficiados en su economía por que es un ingreso extra a su hogar.</a:t>
            </a:r>
            <a:endParaRPr lang="en-US" sz="3200" dirty="0"/>
          </a:p>
        </p:txBody>
      </p:sp>
      <p:sp>
        <p:nvSpPr>
          <p:cNvPr id="4" name="Rectángulo 3"/>
          <p:cNvSpPr/>
          <p:nvPr/>
        </p:nvSpPr>
        <p:spPr>
          <a:xfrm>
            <a:off x="10371909"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6120" y="445280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3857526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90017" cy="1713914"/>
          </a:xfrm>
          <a:blipFill>
            <a:blip r:embed="rId2"/>
            <a:tile tx="0" ty="0" sx="100000" sy="100000" flip="none" algn="tl"/>
          </a:blipFill>
        </p:spPr>
        <p:txBody>
          <a:bodyPr/>
          <a:lstStyle/>
          <a:p>
            <a:r>
              <a:rPr lang="es-ES" dirty="0" smtClean="0">
                <a:latin typeface="Bahnschrift Condensed" panose="020B0502040204020203" pitchFamily="34" charset="0"/>
              </a:rPr>
              <a:t>FOTOGRAFIAS “SAN FRANCISCO)</a:t>
            </a:r>
            <a:endParaRPr lang="en-US" dirty="0">
              <a:latin typeface="Bahnschrift Condensed" panose="020B0502040204020203" pitchFamily="34" charset="0"/>
            </a:endParaRPr>
          </a:p>
        </p:txBody>
      </p:sp>
      <p:sp>
        <p:nvSpPr>
          <p:cNvPr id="4" name="Rectángulo 3"/>
          <p:cNvSpPr/>
          <p:nvPr/>
        </p:nvSpPr>
        <p:spPr>
          <a:xfrm>
            <a:off x="10371909"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73" y="1544365"/>
            <a:ext cx="4921019" cy="2770457"/>
          </a:xfrm>
          <a:prstGeom prst="rect">
            <a:avLst/>
          </a:prstGeom>
          <a:effectLst>
            <a:softEdge rad="317500"/>
          </a:effectLst>
        </p:spPr>
      </p:pic>
      <p:pic>
        <p:nvPicPr>
          <p:cNvPr id="8" name="Marcador de contenido 7"/>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20773" y="3980997"/>
            <a:ext cx="4653035" cy="2619587"/>
          </a:xfrm>
          <a:prstGeom prst="rect">
            <a:avLst/>
          </a:prstGeom>
          <a:effectLst>
            <a:softEdge rad="317500"/>
          </a:effectLst>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5615" y="2207623"/>
            <a:ext cx="3872588" cy="2404045"/>
          </a:xfrm>
          <a:prstGeom prst="rect">
            <a:avLst/>
          </a:prstGeom>
          <a:effectLst>
            <a:softEdge rad="317500"/>
          </a:effectLst>
        </p:spPr>
      </p:pic>
      <p:pic>
        <p:nvPicPr>
          <p:cNvPr id="10" name="Imagen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55616" y="1831207"/>
            <a:ext cx="4639913" cy="2612199"/>
          </a:xfrm>
          <a:prstGeom prst="rect">
            <a:avLst/>
          </a:prstGeom>
          <a:effectLst>
            <a:softEdge rad="317500"/>
          </a:effectLst>
        </p:spPr>
      </p:pic>
      <p:pic>
        <p:nvPicPr>
          <p:cNvPr id="11" name="Imagen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65694" y="4220777"/>
            <a:ext cx="4874029" cy="2744002"/>
          </a:xfrm>
          <a:prstGeom prst="rect">
            <a:avLst/>
          </a:prstGeom>
          <a:effectLst>
            <a:softEdge rad="317500"/>
          </a:effectLst>
        </p:spPr>
      </p:pic>
    </p:spTree>
    <p:extLst>
      <p:ext uri="{BB962C8B-B14F-4D97-AF65-F5344CB8AC3E}">
        <p14:creationId xmlns:p14="http://schemas.microsoft.com/office/powerpoint/2010/main" val="10779156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55331" cy="1713914"/>
          </a:xfrm>
          <a:blipFill>
            <a:blip r:embed="rId2"/>
            <a:tile tx="0" ty="0" sx="100000" sy="100000" flip="none" algn="tl"/>
          </a:blipFill>
        </p:spPr>
        <p:txBody>
          <a:bodyPr/>
          <a:lstStyle/>
          <a:p>
            <a:r>
              <a:rPr lang="es-ES" dirty="0" smtClean="0">
                <a:latin typeface="Bahnschrift" panose="020B0502040204020203" pitchFamily="34" charset="0"/>
              </a:rPr>
              <a:t>COBANES</a:t>
            </a:r>
            <a:endParaRPr lang="en-US" dirty="0">
              <a:latin typeface="Bahnschrift" panose="020B0502040204020203" pitchFamily="34" charset="0"/>
            </a:endParaRPr>
          </a:p>
        </p:txBody>
      </p:sp>
      <p:sp>
        <p:nvSpPr>
          <p:cNvPr id="3" name="Marcador de contenido 2"/>
          <p:cNvSpPr>
            <a:spLocks noGrp="1"/>
          </p:cNvSpPr>
          <p:nvPr>
            <p:ph idx="1"/>
          </p:nvPr>
        </p:nvSpPr>
        <p:spPr>
          <a:xfrm>
            <a:off x="838200" y="2259873"/>
            <a:ext cx="10515600" cy="3917089"/>
          </a:xfrm>
        </p:spPr>
        <p:txBody>
          <a:bodyPr/>
          <a:lstStyle/>
          <a:p>
            <a:r>
              <a:rPr lang="es-ES" dirty="0" smtClean="0"/>
              <a:t>Los </a:t>
            </a:r>
            <a:r>
              <a:rPr lang="es-ES" dirty="0" err="1" smtClean="0"/>
              <a:t>cobanes</a:t>
            </a:r>
            <a:r>
              <a:rPr lang="es-ES" dirty="0" smtClean="0"/>
              <a:t> se entregaron a los beneficiarios del proyecto 136 de </a:t>
            </a:r>
            <a:r>
              <a:rPr lang="es-ES" dirty="0"/>
              <a:t>Apoyos Asistenciales 2019</a:t>
            </a:r>
            <a:r>
              <a:rPr lang="es-ES" dirty="0" smtClean="0"/>
              <a:t>.</a:t>
            </a:r>
          </a:p>
          <a:p>
            <a:r>
              <a:rPr lang="es-ES" dirty="0" smtClean="0"/>
              <a:t>Una vez agotada la entrega a los beneficiarios de apoyos asistenciales</a:t>
            </a:r>
          </a:p>
          <a:p>
            <a:r>
              <a:rPr lang="es-ES" dirty="0" smtClean="0"/>
              <a:t>El municipio realizo la entrega a la comunidad en general, con un total de 150 </a:t>
            </a:r>
            <a:r>
              <a:rPr lang="es-ES" dirty="0" err="1" smtClean="0"/>
              <a:t>cobanes</a:t>
            </a:r>
            <a:r>
              <a:rPr lang="es-ES" dirty="0"/>
              <a:t>.</a:t>
            </a:r>
            <a:r>
              <a:rPr lang="es-ES" dirty="0" smtClean="0"/>
              <a:t> </a:t>
            </a:r>
            <a:endParaRPr lang="en-US" dirty="0"/>
          </a:p>
        </p:txBody>
      </p:sp>
      <p:sp>
        <p:nvSpPr>
          <p:cNvPr id="4" name="Rectángulo 3"/>
          <p:cNvSpPr/>
          <p:nvPr/>
        </p:nvSpPr>
        <p:spPr>
          <a:xfrm>
            <a:off x="10371909"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44835" y="4099833"/>
            <a:ext cx="4141295" cy="2758167"/>
          </a:xfrm>
          <a:prstGeom prst="rect">
            <a:avLst/>
          </a:prstGeom>
        </p:spPr>
      </p:pic>
    </p:spTree>
    <p:extLst>
      <p:ext uri="{BB962C8B-B14F-4D97-AF65-F5344CB8AC3E}">
        <p14:creationId xmlns:p14="http://schemas.microsoft.com/office/powerpoint/2010/main" val="12356464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7" name="Marcador de contenido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6096000" cy="4572000"/>
          </a:xfrm>
        </p:spPr>
      </p:pic>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86000"/>
            <a:ext cx="6096000" cy="4572000"/>
          </a:xfrm>
          <a:prstGeom prst="rect">
            <a:avLst/>
          </a:prstGeom>
        </p:spPr>
      </p:pic>
    </p:spTree>
    <p:extLst>
      <p:ext uri="{BB962C8B-B14F-4D97-AF65-F5344CB8AC3E}">
        <p14:creationId xmlns:p14="http://schemas.microsoft.com/office/powerpoint/2010/main" val="9299245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lta demanda en trámite de tarjetas del Inapam, en Tlapacoy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7819" y="3481008"/>
            <a:ext cx="2872740" cy="3191933"/>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38200" y="365125"/>
            <a:ext cx="9285514" cy="1713914"/>
          </a:xfrm>
          <a:blipFill>
            <a:blip r:embed="rId3"/>
            <a:tile tx="0" ty="0" sx="100000" sy="100000" flip="none" algn="tl"/>
          </a:blipFill>
        </p:spPr>
        <p:txBody>
          <a:bodyPr>
            <a:normAutofit/>
          </a:bodyPr>
          <a:lstStyle/>
          <a:p>
            <a:r>
              <a:rPr lang="es-ES" sz="6000" dirty="0" smtClean="0">
                <a:latin typeface="Bahnschrift" panose="020B0502040204020203" pitchFamily="34" charset="0"/>
              </a:rPr>
              <a:t>INAPAM</a:t>
            </a:r>
            <a:endParaRPr lang="en-US" sz="6000" dirty="0">
              <a:latin typeface="Bahnschrift" panose="020B0502040204020203" pitchFamily="34" charset="0"/>
            </a:endParaRPr>
          </a:p>
        </p:txBody>
      </p:sp>
      <p:sp>
        <p:nvSpPr>
          <p:cNvPr id="3" name="Marcador de contenido 2"/>
          <p:cNvSpPr>
            <a:spLocks noGrp="1"/>
          </p:cNvSpPr>
          <p:nvPr>
            <p:ph idx="1"/>
          </p:nvPr>
        </p:nvSpPr>
        <p:spPr>
          <a:xfrm>
            <a:off x="838200" y="2207623"/>
            <a:ext cx="10526486" cy="3969340"/>
          </a:xfrm>
        </p:spPr>
        <p:txBody>
          <a:bodyPr/>
          <a:lstStyle/>
          <a:p>
            <a:r>
              <a:rPr lang="es-ES" dirty="0"/>
              <a:t>Organismo rector de la política nacional a favor de las personas adultas mayores, promoviendo así el desarrollo humano de las personas adultas mayores, brindándoles atención integral para alcanzar niveles de bienestar y alta calidad de vida en el marco de una sociedad incluyente.</a:t>
            </a:r>
          </a:p>
          <a:p>
            <a:pPr marL="0" indent="0">
              <a:buNone/>
            </a:pPr>
            <a:endParaRPr lang="en-US" dirty="0"/>
          </a:p>
        </p:txBody>
      </p:sp>
      <p:sp>
        <p:nvSpPr>
          <p:cNvPr id="4" name="Rectángulo 3"/>
          <p:cNvSpPr/>
          <p:nvPr/>
        </p:nvSpPr>
        <p:spPr>
          <a:xfrm>
            <a:off x="10371909"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507316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90017" cy="1713914"/>
          </a:xfrm>
          <a:blipFill>
            <a:blip r:embed="rId2"/>
            <a:tile tx="0" ty="0" sx="100000" sy="100000" flip="none" algn="tl"/>
          </a:blipFill>
        </p:spPr>
        <p:txBody>
          <a:bodyPr/>
          <a:lstStyle/>
          <a:p>
            <a:endParaRPr lang="en-US" dirty="0"/>
          </a:p>
        </p:txBody>
      </p:sp>
      <p:sp>
        <p:nvSpPr>
          <p:cNvPr id="4" name="Rectángulo 3"/>
          <p:cNvSpPr/>
          <p:nvPr/>
        </p:nvSpPr>
        <p:spPr>
          <a:xfrm>
            <a:off x="10371909"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
        <p:nvSpPr>
          <p:cNvPr id="7" name="Marcador de contenido 6"/>
          <p:cNvSpPr txBox="1">
            <a:spLocks noGrp="1"/>
          </p:cNvSpPr>
          <p:nvPr>
            <p:ph idx="1"/>
          </p:nvPr>
        </p:nvSpPr>
        <p:spPr>
          <a:xfrm>
            <a:off x="166468" y="1867990"/>
            <a:ext cx="11784692" cy="4933145"/>
          </a:xfrm>
          <a:prstGeom prst="rect">
            <a:avLst/>
          </a:prstGeom>
          <a:noFill/>
        </p:spPr>
        <p:txBody>
          <a:bodyPr wrap="square" rtlCol="0">
            <a:spAutoFit/>
          </a:bodyPr>
          <a:lstStyle/>
          <a:p>
            <a:pPr marL="0" indent="0">
              <a:buNone/>
            </a:pPr>
            <a:r>
              <a:rPr lang="es-ES" sz="4000" dirty="0">
                <a:latin typeface="Arial Narrow" panose="020B0606020202030204" pitchFamily="34" charset="0"/>
              </a:rPr>
              <a:t>Se les brinda a las personas mayores de 60 años tarjetas INAPAM, esta tarjeta les apoya económicamente con descuentos en pagos de servicios, medicina, transporte y otros más.</a:t>
            </a:r>
          </a:p>
          <a:p>
            <a:pPr marL="0" indent="0">
              <a:buNone/>
            </a:pPr>
            <a:r>
              <a:rPr lang="es-ES" sz="4000" dirty="0">
                <a:latin typeface="Arial Narrow" panose="020B0606020202030204" pitchFamily="34" charset="0"/>
              </a:rPr>
              <a:t>Durante este año se hizo entrega de </a:t>
            </a:r>
            <a:r>
              <a:rPr lang="es-ES" sz="4000" dirty="0" smtClean="0">
                <a:latin typeface="Arial Narrow" panose="020B0606020202030204" pitchFamily="34" charset="0"/>
              </a:rPr>
              <a:t>30 </a:t>
            </a:r>
            <a:r>
              <a:rPr lang="es-ES" sz="4000" dirty="0">
                <a:latin typeface="Arial Narrow" panose="020B0606020202030204" pitchFamily="34" charset="0"/>
              </a:rPr>
              <a:t>credenciales </a:t>
            </a:r>
            <a:r>
              <a:rPr lang="es-ES" sz="4000" dirty="0" smtClean="0">
                <a:latin typeface="Arial Narrow" panose="020B0606020202030204" pitchFamily="34" charset="0"/>
              </a:rPr>
              <a:t>INAPAM. Así mismo se reunieron grupos de adultos mayores para trasladarlos a </a:t>
            </a:r>
            <a:r>
              <a:rPr lang="es-ES" sz="4000" dirty="0" err="1" smtClean="0">
                <a:latin typeface="Arial Narrow" panose="020B0606020202030204" pitchFamily="34" charset="0"/>
              </a:rPr>
              <a:t>gdl</a:t>
            </a:r>
            <a:r>
              <a:rPr lang="es-ES" sz="4000" dirty="0">
                <a:latin typeface="Arial Narrow" panose="020B0606020202030204" pitchFamily="34" charset="0"/>
              </a:rPr>
              <a:t> </a:t>
            </a:r>
            <a:r>
              <a:rPr lang="es-ES" sz="4000" dirty="0" smtClean="0">
                <a:latin typeface="Arial Narrow" panose="020B0606020202030204" pitchFamily="34" charset="0"/>
              </a:rPr>
              <a:t>con previa cita y tramitar su tarjera de INAPAM .</a:t>
            </a:r>
            <a:endParaRPr lang="es-ES" sz="4000" dirty="0">
              <a:latin typeface="Arial Narrow" panose="020B0606020202030204" pitchFamily="34" charset="0"/>
            </a:endParaRPr>
          </a:p>
          <a:p>
            <a:pPr marL="0" indent="0">
              <a:buNone/>
            </a:pPr>
            <a:endParaRPr lang="en-US" sz="1100" dirty="0">
              <a:latin typeface="Arial Narrow" panose="020B0606020202030204" pitchFamily="34" charset="0"/>
            </a:endParaRPr>
          </a:p>
        </p:txBody>
      </p:sp>
      <p:pic>
        <p:nvPicPr>
          <p:cNvPr id="2052" name="Picture 4" descr="Cómo tramitar la tarjeta del INAPAM | UN1ÓN | Jalisc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4786" y="179384"/>
            <a:ext cx="3343431" cy="1874348"/>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213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1" y="365125"/>
            <a:ext cx="9403080" cy="1713914"/>
          </a:xfrm>
          <a:blipFill>
            <a:blip r:embed="rId2"/>
            <a:tile tx="0" ty="0" sx="100000" sy="100000" flip="none" algn="tl"/>
          </a:blipFill>
        </p:spPr>
        <p:txBody>
          <a:bodyPr/>
          <a:lstStyle/>
          <a:p>
            <a:r>
              <a:rPr lang="es-ES" dirty="0" smtClean="0">
                <a:latin typeface="Bahnschrift Condensed" panose="020B0502040204020203" pitchFamily="34" charset="0"/>
              </a:rPr>
              <a:t>PROGRAMA PAAP</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1" y="2264897"/>
            <a:ext cx="8573085" cy="4183287"/>
          </a:xfrm>
        </p:spPr>
        <p:txBody>
          <a:bodyPr>
            <a:normAutofit lnSpcReduction="10000"/>
          </a:bodyPr>
          <a:lstStyle/>
          <a:p>
            <a:r>
              <a:rPr lang="es-ES" dirty="0" smtClean="0"/>
              <a:t>Total de Despensas entregadas en el municipio de Octubre 2019 a Septiembre 2020:</a:t>
            </a:r>
          </a:p>
          <a:p>
            <a:pPr marL="0" indent="0">
              <a:buNone/>
            </a:pPr>
            <a:r>
              <a:rPr lang="es-ES" dirty="0" smtClean="0"/>
              <a:t>               TOTAL:    2,655</a:t>
            </a:r>
          </a:p>
          <a:p>
            <a:r>
              <a:rPr lang="es-ES" dirty="0" smtClean="0"/>
              <a:t>Atendiendo ADULTOS MAYORES: 59</a:t>
            </a:r>
          </a:p>
          <a:p>
            <a:r>
              <a:rPr lang="es-ES" dirty="0" smtClean="0"/>
              <a:t>CARENCIA ALIMENTARIA O DESNUTRICION :119</a:t>
            </a:r>
          </a:p>
          <a:p>
            <a:r>
              <a:rPr lang="es-ES" dirty="0" smtClean="0"/>
              <a:t>DISCAPACITADOS : 10</a:t>
            </a:r>
          </a:p>
          <a:p>
            <a:r>
              <a:rPr lang="es-ES" dirty="0" smtClean="0"/>
              <a:t>NIÑAS Y NIÑOS DE 2 A 5 AÑOS 11 MESES NO ESCOLARIZADOS: 34</a:t>
            </a:r>
          </a:p>
          <a:p>
            <a:r>
              <a:rPr lang="es-ES" dirty="0" smtClean="0"/>
              <a:t>TOTAL DE 222 BENEFICIARIOS</a:t>
            </a:r>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2719" y="4293125"/>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73669982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11640" cy="1519738"/>
          </a:xfrm>
          <a:blipFill>
            <a:blip r:embed="rId2"/>
            <a:tile tx="0" ty="0" sx="100000" sy="100000" flip="none" algn="tl"/>
          </a:blipFill>
        </p:spPr>
        <p:txBody>
          <a:bodyPr/>
          <a:lstStyle/>
          <a:p>
            <a:r>
              <a:rPr lang="es-ES" dirty="0" smtClean="0">
                <a:latin typeface="Bahnschrift Condensed" panose="020B0502040204020203" pitchFamily="34" charset="0"/>
              </a:rPr>
              <a:t>UNIDAD BÁSICA DE REHABILITACIÓN </a:t>
            </a:r>
            <a:br>
              <a:rPr lang="es-ES" dirty="0" smtClean="0">
                <a:latin typeface="Bahnschrift Condensed" panose="020B0502040204020203" pitchFamily="34" charset="0"/>
              </a:rPr>
            </a:br>
            <a:r>
              <a:rPr lang="es-ES" dirty="0" smtClean="0">
                <a:latin typeface="Bahnschrift Condensed" panose="020B0502040204020203" pitchFamily="34" charset="0"/>
              </a:rPr>
              <a:t> MELISSA GUADALUPE AVELAR GUZMAN</a:t>
            </a:r>
            <a:endParaRPr lang="en-US" dirty="0">
              <a:latin typeface="Bahnschrift Condensed" panose="020B0502040204020203" pitchFamily="34" charset="0"/>
            </a:endParaRPr>
          </a:p>
        </p:txBody>
      </p:sp>
      <p:pic>
        <p:nvPicPr>
          <p:cNvPr id="7" name="Marcador de contenido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05405" y="1884863"/>
            <a:ext cx="3688172" cy="4920583"/>
          </a:xfrm>
          <a:effectLst>
            <a:softEdge rad="317500"/>
          </a:effectLst>
        </p:spPr>
      </p:pic>
      <p:sp>
        <p:nvSpPr>
          <p:cNvPr id="4" name="Rectángulo 3"/>
          <p:cNvSpPr/>
          <p:nvPr/>
        </p:nvSpPr>
        <p:spPr>
          <a:xfrm>
            <a:off x="10332720" y="170949"/>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25470546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b="25275"/>
          <a:stretch/>
        </p:blipFill>
        <p:spPr>
          <a:xfrm>
            <a:off x="3226191" y="4112789"/>
            <a:ext cx="5120640" cy="2869811"/>
          </a:xfrm>
          <a:prstGeom prst="rect">
            <a:avLst/>
          </a:prstGeom>
          <a:effectLst>
            <a:softEdge rad="317500"/>
          </a:effectLst>
        </p:spPr>
      </p:pic>
      <p:sp>
        <p:nvSpPr>
          <p:cNvPr id="2" name="Título 1"/>
          <p:cNvSpPr>
            <a:spLocks noGrp="1"/>
          </p:cNvSpPr>
          <p:nvPr>
            <p:ph type="title"/>
          </p:nvPr>
        </p:nvSpPr>
        <p:spPr>
          <a:xfrm>
            <a:off x="746760" y="225008"/>
            <a:ext cx="9403080" cy="1633492"/>
          </a:xfrm>
          <a:blipFill>
            <a:blip r:embed="rId3"/>
            <a:tile tx="0" ty="0" sx="100000" sy="100000" flip="none" algn="tl"/>
          </a:blipFill>
        </p:spPr>
        <p:txBody>
          <a:bodyPr/>
          <a:lstStyle/>
          <a:p>
            <a:r>
              <a:rPr lang="es-ES" dirty="0" smtClean="0"/>
              <a:t>UBR</a:t>
            </a:r>
            <a:endParaRPr lang="en-US" dirty="0"/>
          </a:p>
        </p:txBody>
      </p:sp>
      <p:sp>
        <p:nvSpPr>
          <p:cNvPr id="3" name="Marcador de contenido 2"/>
          <p:cNvSpPr>
            <a:spLocks noGrp="1"/>
          </p:cNvSpPr>
          <p:nvPr>
            <p:ph idx="1"/>
          </p:nvPr>
        </p:nvSpPr>
        <p:spPr/>
        <p:txBody>
          <a:bodyPr>
            <a:normAutofit/>
          </a:bodyPr>
          <a:lstStyle/>
          <a:p>
            <a:r>
              <a:rPr lang="es-ES" dirty="0"/>
              <a:t>Esa área ha surgido como una necesidad para la rehabilitación física del paciente con discapacidad. Teniendo como objetivos reducir o controlar el edema y el dolor, mantener o aumentar el movimiento, la función y la sensibilidad, mantener o mejorar las habilidades y retomar el ámbito social y laborar</a:t>
            </a:r>
            <a:r>
              <a:rPr lang="es-ES" dirty="0" smtClean="0"/>
              <a:t>.</a:t>
            </a:r>
          </a:p>
          <a:p>
            <a:r>
              <a:rPr lang="es-ES" dirty="0" smtClean="0"/>
              <a:t> </a:t>
            </a:r>
            <a:r>
              <a:rPr lang="es-ES" dirty="0"/>
              <a:t>Por tal motivo se ha mejorado la calidad de nuestros servicios, con el único objetivo de ofrecer alternativas para el cuidado de la salud. </a:t>
            </a:r>
            <a:endParaRPr lang="en-US" dirty="0"/>
          </a:p>
        </p:txBody>
      </p:sp>
      <p:pic>
        <p:nvPicPr>
          <p:cNvPr id="4"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5" name="CuadroTexto 4"/>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
        <p:nvSpPr>
          <p:cNvPr id="6" name="Rectángulo 5"/>
          <p:cNvSpPr/>
          <p:nvPr/>
        </p:nvSpPr>
        <p:spPr>
          <a:xfrm>
            <a:off x="10332720" y="170949"/>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7812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cstate="print">
            <a:extLst>
              <a:ext uri="{28A0092B-C50C-407E-A947-70E740481C1C}">
                <a14:useLocalDpi xmlns:a14="http://schemas.microsoft.com/office/drawing/2010/main" val="0"/>
              </a:ext>
            </a:extLst>
          </a:blip>
          <a:srcRect t="19082"/>
          <a:stretch/>
        </p:blipFill>
        <p:spPr>
          <a:xfrm>
            <a:off x="362704" y="3524198"/>
            <a:ext cx="2928801" cy="3159921"/>
          </a:xfrm>
          <a:prstGeom prst="rect">
            <a:avLst/>
          </a:prstGeom>
          <a:effectLst>
            <a:softEdge rad="317500"/>
          </a:effectLst>
        </p:spPr>
      </p:pic>
      <p:sp>
        <p:nvSpPr>
          <p:cNvPr id="2" name="Título 1"/>
          <p:cNvSpPr>
            <a:spLocks noGrp="1"/>
          </p:cNvSpPr>
          <p:nvPr>
            <p:ph type="title"/>
          </p:nvPr>
        </p:nvSpPr>
        <p:spPr>
          <a:xfrm>
            <a:off x="681446" y="170949"/>
            <a:ext cx="9298577" cy="1713914"/>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p:txBody>
          <a:bodyPr>
            <a:normAutofit/>
          </a:bodyPr>
          <a:lstStyle/>
          <a:p>
            <a:r>
              <a:rPr lang="es-ES" dirty="0"/>
              <a:t>Aproximadamente son 15 pacientes al mes, asistiendo entre 2 o 3 veces a la semana cada uno, la mayoría asiste por problemas degenerativos como la artrosis de rodilla, cadera y/o columna vertebral, otro porcentaje por problemas traumáticos como fracturas o cirugías, que son las más comunes, y también asisten pacientes por problemas nerviosas como y parálisis facial y </a:t>
            </a:r>
            <a:r>
              <a:rPr lang="es-ES" dirty="0" err="1"/>
              <a:t>Charcot</a:t>
            </a:r>
            <a:r>
              <a:rPr lang="es-ES" dirty="0"/>
              <a:t>-Marie-</a:t>
            </a:r>
            <a:r>
              <a:rPr lang="es-ES" dirty="0" err="1"/>
              <a:t>Tooth</a:t>
            </a:r>
            <a:r>
              <a:rPr lang="es-ES" dirty="0"/>
              <a:t> como ejemplos vistos en la </a:t>
            </a:r>
            <a:r>
              <a:rPr lang="es-ES" dirty="0" smtClean="0"/>
              <a:t>unidad.</a:t>
            </a:r>
            <a:endParaRPr lang="en-US" dirty="0"/>
          </a:p>
        </p:txBody>
      </p:sp>
      <p:sp>
        <p:nvSpPr>
          <p:cNvPr id="4" name="Rectángulo 3"/>
          <p:cNvSpPr/>
          <p:nvPr/>
        </p:nvSpPr>
        <p:spPr>
          <a:xfrm>
            <a:off x="10332720" y="170949"/>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b="30666"/>
          <a:stretch/>
        </p:blipFill>
        <p:spPr>
          <a:xfrm>
            <a:off x="6897896" y="3847985"/>
            <a:ext cx="2294533" cy="3134615"/>
          </a:xfrm>
          <a:prstGeom prst="rect">
            <a:avLst/>
          </a:prstGeom>
          <a:effectLst>
            <a:softEdge rad="317500"/>
          </a:effectLst>
        </p:spPr>
      </p:pic>
    </p:spTree>
    <p:extLst>
      <p:ext uri="{BB962C8B-B14F-4D97-AF65-F5344CB8AC3E}">
        <p14:creationId xmlns:p14="http://schemas.microsoft.com/office/powerpoint/2010/main" val="338043587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000" y="2422292"/>
            <a:ext cx="2850424" cy="3800565"/>
          </a:xfrm>
          <a:prstGeom prst="rect">
            <a:avLst/>
          </a:prstGeom>
          <a:effectLst>
            <a:softEdge rad="317500"/>
          </a:effectLst>
        </p:spPr>
      </p:pic>
      <p:sp>
        <p:nvSpPr>
          <p:cNvPr id="2" name="Título 1"/>
          <p:cNvSpPr>
            <a:spLocks noGrp="1"/>
          </p:cNvSpPr>
          <p:nvPr>
            <p:ph type="title"/>
          </p:nvPr>
        </p:nvSpPr>
        <p:spPr>
          <a:xfrm>
            <a:off x="838200" y="170949"/>
            <a:ext cx="9298577" cy="1713914"/>
          </a:xfrm>
          <a:blipFill>
            <a:blip r:embed="rId4"/>
            <a:tile tx="0" ty="0" sx="100000" sy="100000" flip="none" algn="tl"/>
          </a:blipFill>
        </p:spPr>
        <p:txBody>
          <a:bodyPr/>
          <a:lstStyle/>
          <a:p>
            <a:endParaRPr lang="en-US" dirty="0"/>
          </a:p>
        </p:txBody>
      </p:sp>
      <p:sp>
        <p:nvSpPr>
          <p:cNvPr id="3" name="Marcador de contenido 2"/>
          <p:cNvSpPr>
            <a:spLocks noGrp="1"/>
          </p:cNvSpPr>
          <p:nvPr>
            <p:ph idx="1"/>
          </p:nvPr>
        </p:nvSpPr>
        <p:spPr>
          <a:xfrm>
            <a:off x="2103120" y="1825625"/>
            <a:ext cx="9250680" cy="4351338"/>
          </a:xfrm>
        </p:spPr>
        <p:txBody>
          <a:bodyPr/>
          <a:lstStyle/>
          <a:p>
            <a:r>
              <a:rPr lang="es-ES" dirty="0"/>
              <a:t>. El servicio que se les ofrece es aplicación de </a:t>
            </a:r>
            <a:r>
              <a:rPr lang="es-ES" dirty="0" err="1"/>
              <a:t>electroestimulacion</a:t>
            </a:r>
            <a:r>
              <a:rPr lang="es-ES" dirty="0"/>
              <a:t>, ya sea para analgesia, fortalecimiento, relajación o estimulación, compresas húmedo calientes o hielo, parafina, ultrasonido </a:t>
            </a:r>
            <a:r>
              <a:rPr lang="es-ES" dirty="0" err="1"/>
              <a:t>pulsatil</a:t>
            </a:r>
            <a:r>
              <a:rPr lang="es-ES" dirty="0"/>
              <a:t> o continuo, ejercicios según la necesidad del paciente y mecanoterapia con el material disponible (barras paralelas, timón, escaleras y rampa, pelotas, bicicleta, ligas de resistencia, polainas, material específico para mano, entre otras), actualmente acuden 2 veces al doctor para valorar el avance que han tenido y si es necesario modificar la terapia para la pronta recuperación</a:t>
            </a:r>
            <a:endParaRPr lang="en-US" dirty="0"/>
          </a:p>
          <a:p>
            <a:endParaRPr lang="en-US" dirty="0"/>
          </a:p>
        </p:txBody>
      </p:sp>
      <p:sp>
        <p:nvSpPr>
          <p:cNvPr id="4" name="Rectángulo 3"/>
          <p:cNvSpPr/>
          <p:nvPr/>
        </p:nvSpPr>
        <p:spPr>
          <a:xfrm>
            <a:off x="10332720" y="170949"/>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6889211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latin typeface="Bahnschrift Condensed" panose="020B0502040204020203" pitchFamily="34" charset="0"/>
              </a:rPr>
              <a:t>TRASLADOS DE LA UBR</a:t>
            </a:r>
            <a:br>
              <a:rPr lang="es-ES" dirty="0" smtClean="0">
                <a:latin typeface="Bahnschrift Condensed" panose="020B0502040204020203" pitchFamily="34" charset="0"/>
              </a:rPr>
            </a:br>
            <a:r>
              <a:rPr lang="es-ES" dirty="0" smtClean="0">
                <a:latin typeface="Bahnschrift Condensed" panose="020B0502040204020203" pitchFamily="34" charset="0"/>
              </a:rPr>
              <a:t>(CAMION DE LA UNIDAD BASICA DE REHABILITACION </a:t>
            </a:r>
            <a:br>
              <a:rPr lang="es-ES" dirty="0" smtClean="0">
                <a:latin typeface="Bahnschrift Condensed" panose="020B0502040204020203" pitchFamily="34" charset="0"/>
              </a:rPr>
            </a:br>
            <a:r>
              <a:rPr lang="es-ES" dirty="0" smtClean="0">
                <a:latin typeface="Bahnschrift Condensed" panose="020B0502040204020203" pitchFamily="34" charset="0"/>
              </a:rPr>
              <a:t>CHOFER : GERARDO AVILA SILVA </a:t>
            </a:r>
            <a:endParaRPr lang="en-US" dirty="0">
              <a:latin typeface="Bahnschrift Condensed" panose="020B0502040204020203" pitchFamily="34" charset="0"/>
            </a:endParaRPr>
          </a:p>
        </p:txBody>
      </p:sp>
      <p:pic>
        <p:nvPicPr>
          <p:cNvPr id="4" name="Marcador de contenido 3"/>
          <p:cNvPicPr>
            <a:picLocks noGrp="1" noChangeAspect="1"/>
          </p:cNvPicPr>
          <p:nvPr>
            <p:ph idx="1"/>
          </p:nvPr>
        </p:nvPicPr>
        <p:blipFill rotWithShape="1">
          <a:blip r:embed="rId2">
            <a:extLst>
              <a:ext uri="{28A0092B-C50C-407E-A947-70E740481C1C}">
                <a14:useLocalDpi xmlns:a14="http://schemas.microsoft.com/office/drawing/2010/main" val="0"/>
              </a:ext>
            </a:extLst>
          </a:blip>
          <a:srcRect t="20487" b="17971"/>
          <a:stretch/>
        </p:blipFill>
        <p:spPr>
          <a:xfrm>
            <a:off x="3761842" y="2050866"/>
            <a:ext cx="3723174" cy="4073431"/>
          </a:xfrm>
          <a:effectLst>
            <a:softEdge rad="127000"/>
          </a:effectLst>
        </p:spPr>
      </p:pic>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17753486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220200" cy="1698806"/>
          </a:xfrm>
          <a:blipFill>
            <a:blip r:embed="rId2"/>
            <a:tile tx="0" ty="0" sx="100000" sy="100000" flip="none" algn="tl"/>
          </a:blipFill>
        </p:spPr>
        <p:txBody>
          <a:bodyPr/>
          <a:lstStyle/>
          <a:p>
            <a:r>
              <a:rPr lang="es-ES" dirty="0" smtClean="0">
                <a:latin typeface="Bahnschrift Light SemiCondensed" panose="020B0502040204020203" pitchFamily="34" charset="0"/>
              </a:rPr>
              <a:t>Vehículo adaptado de la unidad de rehabilitación </a:t>
            </a:r>
            <a:endParaRPr lang="en-US" dirty="0">
              <a:latin typeface="Bahnschrift Light SemiCondensed" panose="020B0502040204020203" pitchFamily="34" charset="0"/>
            </a:endParaRPr>
          </a:p>
        </p:txBody>
      </p:sp>
      <p:sp>
        <p:nvSpPr>
          <p:cNvPr id="3" name="Marcador de contenido 2"/>
          <p:cNvSpPr>
            <a:spLocks noGrp="1"/>
          </p:cNvSpPr>
          <p:nvPr>
            <p:ph idx="1"/>
          </p:nvPr>
        </p:nvSpPr>
        <p:spPr/>
        <p:txBody>
          <a:bodyPr/>
          <a:lstStyle/>
          <a:p>
            <a:endParaRPr lang="es-ES" dirty="0" smtClean="0"/>
          </a:p>
          <a:p>
            <a:r>
              <a:rPr lang="es-ES" dirty="0" smtClean="0"/>
              <a:t>El vehículo de la unidad  se utiliza para trasladar pacientes cuando se encuentran retirados de la unidad ,en alguna otra comunidad del municipio , o para dar asistencia a algún paciente en su domicilio. </a:t>
            </a:r>
            <a:endParaRPr lang="en-US" dirty="0"/>
          </a:p>
        </p:txBody>
      </p:sp>
      <p:sp>
        <p:nvSpPr>
          <p:cNvPr id="4" name="Rectángulo 3"/>
          <p:cNvSpPr/>
          <p:nvPr/>
        </p:nvSpPr>
        <p:spPr>
          <a:xfrm>
            <a:off x="10345783"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7897" y="3901577"/>
            <a:ext cx="4045131" cy="2275386"/>
          </a:xfrm>
          <a:prstGeom prst="rect">
            <a:avLst/>
          </a:prstGeom>
          <a:effectLst>
            <a:softEdge rad="127000"/>
          </a:effectLst>
        </p:spPr>
      </p:pic>
      <p:pic>
        <p:nvPicPr>
          <p:cNvPr id="6"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7" name="CuadroTexto 6"/>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2443015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836657"/>
          </a:xfrm>
        </p:spPr>
        <p:txBody>
          <a:bodyPr>
            <a:normAutofit/>
          </a:bodyPr>
          <a:lstStyle/>
          <a:p>
            <a:r>
              <a:rPr lang="es-ES" dirty="0" smtClean="0"/>
              <a:t>FOTOS DE LA UBR</a:t>
            </a:r>
            <a:endParaRPr lang="en-US"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0934" y="1013212"/>
            <a:ext cx="5655212" cy="3207566"/>
          </a:xfrm>
        </p:spPr>
      </p:pic>
      <p:pic>
        <p:nvPicPr>
          <p:cNvPr id="4"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5" name="CuadroTexto 4"/>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2560" y="156777"/>
            <a:ext cx="3048000" cy="4064000"/>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4560" y="156777"/>
            <a:ext cx="3048000" cy="4064000"/>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275" y="4200462"/>
            <a:ext cx="3374570" cy="2530927"/>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68200" y="4220776"/>
            <a:ext cx="3173076" cy="2510613"/>
          </a:xfrm>
          <a:prstGeom prst="rect">
            <a:avLst/>
          </a:prstGeom>
        </p:spPr>
      </p:pic>
    </p:spTree>
    <p:extLst>
      <p:ext uri="{BB962C8B-B14F-4D97-AF65-F5344CB8AC3E}">
        <p14:creationId xmlns:p14="http://schemas.microsoft.com/office/powerpoint/2010/main" val="208208740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272451" cy="1713914"/>
          </a:xfrm>
          <a:blipFill>
            <a:blip r:embed="rId2"/>
            <a:tile tx="0" ty="0" sx="100000" sy="100000" flip="none" algn="tl"/>
          </a:blipFill>
        </p:spPr>
        <p:txBody>
          <a:bodyPr/>
          <a:lstStyle/>
          <a:p>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259873"/>
            <a:ext cx="10515600" cy="3917089"/>
          </a:xfrm>
        </p:spPr>
        <p:txBody>
          <a:bodyPr>
            <a:normAutofit/>
          </a:bodyPr>
          <a:lstStyle/>
          <a:p>
            <a:r>
              <a:rPr lang="es-ES" sz="6000" dirty="0">
                <a:latin typeface="Bahnschrift Condensed" panose="020B0502040204020203" pitchFamily="34" charset="0"/>
              </a:rPr>
              <a:t>ACTIVIDADES REALIZADAS EN PRESIDENCIA Y DIRECCION GENERAL</a:t>
            </a:r>
            <a:endParaRPr lang="en-US" sz="6000" dirty="0"/>
          </a:p>
        </p:txBody>
      </p:sp>
      <p:sp>
        <p:nvSpPr>
          <p:cNvPr id="4" name="Rectángulo 3"/>
          <p:cNvSpPr/>
          <p:nvPr/>
        </p:nvSpPr>
        <p:spPr>
          <a:xfrm>
            <a:off x="10371909"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20777"/>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41609163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371909"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p:cNvSpPr>
            <a:spLocks noGrp="1"/>
          </p:cNvSpPr>
          <p:nvPr>
            <p:ph type="title"/>
          </p:nvPr>
        </p:nvSpPr>
        <p:spPr>
          <a:xfrm>
            <a:off x="838200" y="365126"/>
            <a:ext cx="9350829" cy="1713914"/>
          </a:xfrm>
          <a:blipFill>
            <a:blip r:embed="rId2"/>
            <a:tile tx="0" ty="0" sx="100000" sy="100000" flip="none" algn="tl"/>
          </a:blipFill>
        </p:spPr>
        <p:txBody>
          <a:bodyPr/>
          <a:lstStyle/>
          <a:p>
            <a:r>
              <a:rPr lang="es-ES" dirty="0" smtClean="0">
                <a:latin typeface="Bahnschrift" panose="020B0502040204020203" pitchFamily="34" charset="0"/>
              </a:rPr>
              <a:t>JALISCO TE RECONOCE</a:t>
            </a:r>
            <a:endParaRPr lang="en-US" dirty="0">
              <a:latin typeface="Bahnschrift" panose="020B0502040204020203" pitchFamily="34" charset="0"/>
            </a:endParaRPr>
          </a:p>
        </p:txBody>
      </p:sp>
      <p:sp>
        <p:nvSpPr>
          <p:cNvPr id="3" name="Marcador de contenido 2"/>
          <p:cNvSpPr>
            <a:spLocks noGrp="1"/>
          </p:cNvSpPr>
          <p:nvPr>
            <p:ph idx="1"/>
          </p:nvPr>
        </p:nvSpPr>
        <p:spPr/>
        <p:txBody>
          <a:bodyPr>
            <a:normAutofit/>
          </a:bodyPr>
          <a:lstStyle/>
          <a:p>
            <a:r>
              <a:rPr lang="es-ES" dirty="0" smtClean="0"/>
              <a:t>programa</a:t>
            </a:r>
            <a:r>
              <a:rPr lang="es-ES" dirty="0"/>
              <a:t> </a:t>
            </a:r>
            <a:r>
              <a:rPr lang="es-ES" b="1" dirty="0"/>
              <a:t>Jalisco Te Reconoce</a:t>
            </a:r>
            <a:r>
              <a:rPr lang="es-ES" dirty="0"/>
              <a:t> el cual consiste en calzado, suplemento alimenticio y un kit invernal por adulto, beneficiando a quienes fueron ingresados de cabecera y </a:t>
            </a:r>
            <a:r>
              <a:rPr lang="es-ES" dirty="0" smtClean="0"/>
              <a:t>comunidades.</a:t>
            </a:r>
          </a:p>
          <a:p>
            <a:r>
              <a:rPr lang="es-ES" dirty="0"/>
              <a:t>Para mejorar el bienestar y calidad de vida de las personas mayores del estado, el programa </a:t>
            </a:r>
            <a:r>
              <a:rPr lang="es-ES" b="1" dirty="0"/>
              <a:t>Jalisco te reconoce, apoyo a personas mayores, </a:t>
            </a:r>
            <a:r>
              <a:rPr lang="es-ES" dirty="0"/>
              <a:t>entregará ayuda en especie y servicios, a la población de 65 años o más que se encuentren en condiciones de pobreza, para atender integralmente sus necesidades específicas y así garantizar sus derechos.</a:t>
            </a:r>
          </a:p>
          <a:p>
            <a:r>
              <a:rPr lang="es-ES" dirty="0"/>
              <a:t> </a:t>
            </a:r>
          </a:p>
          <a:p>
            <a:endParaRPr lang="en-US" dirty="0"/>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
        <p:nvSpPr>
          <p:cNvPr id="6" name="CuadroTexto 5"/>
          <p:cNvSpPr txBox="1"/>
          <p:nvPr/>
        </p:nvSpPr>
        <p:spPr>
          <a:xfrm>
            <a:off x="166468" y="66005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5141938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520646" cy="1713914"/>
          </a:xfrm>
          <a:blipFill>
            <a:blip r:embed="rId2"/>
            <a:tile tx="0" ty="0" sx="100000" sy="100000" flip="none" algn="tl"/>
          </a:blipFill>
        </p:spPr>
        <p:txBody>
          <a:bodyPr/>
          <a:lstStyle/>
          <a:p>
            <a:r>
              <a:rPr lang="es-ES" b="1" dirty="0"/>
              <a:t>¿Qué tipo de apoyos pueden recibir?</a:t>
            </a:r>
            <a:endParaRPr lang="en-US" dirty="0"/>
          </a:p>
        </p:txBody>
      </p:sp>
      <p:sp>
        <p:nvSpPr>
          <p:cNvPr id="3" name="Marcador de contenido 2"/>
          <p:cNvSpPr>
            <a:spLocks noGrp="1"/>
          </p:cNvSpPr>
          <p:nvPr>
            <p:ph idx="1"/>
          </p:nvPr>
        </p:nvSpPr>
        <p:spPr/>
        <p:txBody>
          <a:bodyPr/>
          <a:lstStyle/>
          <a:p>
            <a:r>
              <a:rPr lang="en-US" b="1" dirty="0" err="1"/>
              <a:t>Apoyos</a:t>
            </a:r>
            <a:r>
              <a:rPr lang="en-US" b="1" dirty="0"/>
              <a:t> </a:t>
            </a:r>
            <a:r>
              <a:rPr lang="en-US" b="1" dirty="0" err="1"/>
              <a:t>en</a:t>
            </a:r>
            <a:r>
              <a:rPr lang="en-US" b="1" dirty="0"/>
              <a:t> </a:t>
            </a:r>
            <a:r>
              <a:rPr lang="en-US" b="1" dirty="0" err="1"/>
              <a:t>especie</a:t>
            </a:r>
            <a:r>
              <a:rPr lang="en-US" b="1" dirty="0"/>
              <a:t>:   </a:t>
            </a:r>
            <a:endParaRPr lang="en-US" dirty="0"/>
          </a:p>
          <a:p>
            <a:r>
              <a:rPr lang="en-US" dirty="0" err="1"/>
              <a:t>Pulsera</a:t>
            </a:r>
            <a:r>
              <a:rPr lang="en-US" dirty="0"/>
              <a:t> de </a:t>
            </a:r>
            <a:r>
              <a:rPr lang="en-US" dirty="0" err="1"/>
              <a:t>identidad</a:t>
            </a:r>
            <a:endParaRPr lang="en-US" dirty="0"/>
          </a:p>
          <a:p>
            <a:r>
              <a:rPr lang="en-US" dirty="0" err="1"/>
              <a:t>Lentes</a:t>
            </a:r>
            <a:r>
              <a:rPr lang="en-US" dirty="0"/>
              <a:t> </a:t>
            </a:r>
            <a:r>
              <a:rPr lang="en-US" dirty="0" err="1"/>
              <a:t>oftálmicos</a:t>
            </a:r>
            <a:endParaRPr lang="en-US" dirty="0"/>
          </a:p>
          <a:p>
            <a:r>
              <a:rPr lang="en-US" dirty="0" err="1"/>
              <a:t>Calzado</a:t>
            </a:r>
            <a:endParaRPr lang="en-US" dirty="0"/>
          </a:p>
          <a:p>
            <a:r>
              <a:rPr lang="en-US" dirty="0" err="1"/>
              <a:t>Complemento</a:t>
            </a:r>
            <a:r>
              <a:rPr lang="en-US" dirty="0"/>
              <a:t> </a:t>
            </a:r>
            <a:r>
              <a:rPr lang="en-US" dirty="0" err="1"/>
              <a:t>alimenticio</a:t>
            </a:r>
            <a:endParaRPr lang="en-US" dirty="0"/>
          </a:p>
          <a:p>
            <a:r>
              <a:rPr lang="en-US" dirty="0" err="1"/>
              <a:t>Medicamentos</a:t>
            </a:r>
            <a:r>
              <a:rPr lang="en-US" dirty="0"/>
              <a:t> del </a:t>
            </a:r>
            <a:r>
              <a:rPr lang="en-US" dirty="0" err="1"/>
              <a:t>cuadro</a:t>
            </a:r>
            <a:r>
              <a:rPr lang="en-US" dirty="0"/>
              <a:t> </a:t>
            </a:r>
            <a:r>
              <a:rPr lang="en-US" dirty="0" err="1"/>
              <a:t>básico</a:t>
            </a:r>
            <a:endParaRPr lang="en-US" dirty="0"/>
          </a:p>
          <a:p>
            <a:r>
              <a:rPr lang="en-US" dirty="0"/>
              <a:t>Kit </a:t>
            </a:r>
            <a:r>
              <a:rPr lang="en-US" dirty="0" err="1"/>
              <a:t>invernal</a:t>
            </a:r>
            <a:endParaRPr lang="en-US" dirty="0"/>
          </a:p>
          <a:p>
            <a:r>
              <a:rPr lang="en-US" dirty="0" err="1"/>
              <a:t>Aparatos</a:t>
            </a:r>
            <a:r>
              <a:rPr lang="en-US" dirty="0"/>
              <a:t> </a:t>
            </a:r>
            <a:r>
              <a:rPr lang="en-US" dirty="0" err="1"/>
              <a:t>funcionales</a:t>
            </a:r>
            <a:endParaRPr lang="en-US" dirty="0"/>
          </a:p>
          <a:p>
            <a:endParaRPr lang="en-US" dirty="0"/>
          </a:p>
        </p:txBody>
      </p:sp>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177" y="4299154"/>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9097" y="1940602"/>
            <a:ext cx="3494114" cy="4658819"/>
          </a:xfrm>
          <a:prstGeom prst="rect">
            <a:avLst/>
          </a:prstGeom>
          <a:effectLst>
            <a:softEdge rad="317500"/>
          </a:effectLst>
        </p:spPr>
      </p:pic>
    </p:spTree>
    <p:extLst>
      <p:ext uri="{BB962C8B-B14F-4D97-AF65-F5344CB8AC3E}">
        <p14:creationId xmlns:p14="http://schemas.microsoft.com/office/powerpoint/2010/main" val="2844250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25599" y="4489068"/>
            <a:ext cx="2761823" cy="2761823"/>
          </a:xfrm>
          <a:prstGeom prst="rect">
            <a:avLst/>
          </a:prstGeom>
          <a:effectLst>
            <a:softEdge rad="635000"/>
          </a:effectLst>
        </p:spPr>
      </p:pic>
      <p:sp>
        <p:nvSpPr>
          <p:cNvPr id="2" name="Título 1"/>
          <p:cNvSpPr>
            <a:spLocks noGrp="1"/>
          </p:cNvSpPr>
          <p:nvPr>
            <p:ph type="title"/>
          </p:nvPr>
        </p:nvSpPr>
        <p:spPr>
          <a:xfrm>
            <a:off x="838200" y="365125"/>
            <a:ext cx="9403080" cy="1713914"/>
          </a:xfrm>
          <a:blipFill>
            <a:blip r:embed="rId3"/>
            <a:tile tx="0" ty="0" sx="100000" sy="100000" flip="none" algn="tl"/>
          </a:blipFill>
        </p:spPr>
        <p:txBody>
          <a:bodyPr/>
          <a:lstStyle/>
          <a:p>
            <a:r>
              <a:rPr lang="es-ES" dirty="0" smtClean="0">
                <a:latin typeface="Bahnschrift Condensed" panose="020B0502040204020203" pitchFamily="34" charset="0"/>
              </a:rPr>
              <a:t>SUBSIDIO DEL PROGRAMA PAAP</a:t>
            </a:r>
            <a:endParaRPr lang="en-US" dirty="0">
              <a:latin typeface="Bahnschrift Condensed" panose="020B0502040204020203" pitchFamily="34" charset="0"/>
            </a:endParaRPr>
          </a:p>
        </p:txBody>
      </p:sp>
      <p:sp>
        <p:nvSpPr>
          <p:cNvPr id="3" name="Marcador de contenido 2"/>
          <p:cNvSpPr>
            <a:spLocks noGrp="1"/>
          </p:cNvSpPr>
          <p:nvPr>
            <p:ph idx="1"/>
          </p:nvPr>
        </p:nvSpPr>
        <p:spPr>
          <a:xfrm>
            <a:off x="838200" y="2079039"/>
            <a:ext cx="10515600" cy="4097924"/>
          </a:xfrm>
        </p:spPr>
        <p:txBody>
          <a:bodyPr/>
          <a:lstStyle/>
          <a:p>
            <a:r>
              <a:rPr lang="es-ES" dirty="0"/>
              <a:t>La cuota de recuperación que se maneja es de </a:t>
            </a:r>
            <a:r>
              <a:rPr lang="es-ES" dirty="0" smtClean="0"/>
              <a:t>$15.00 </a:t>
            </a:r>
            <a:r>
              <a:rPr lang="es-ES" dirty="0"/>
              <a:t>mensuales para el padrón </a:t>
            </a:r>
            <a:r>
              <a:rPr lang="es-ES" dirty="0" smtClean="0"/>
              <a:t> </a:t>
            </a:r>
            <a:r>
              <a:rPr lang="es-ES" dirty="0"/>
              <a:t>, lo cual genera un gasto anual para el beneficiario de </a:t>
            </a:r>
            <a:r>
              <a:rPr lang="es-ES" dirty="0" smtClean="0"/>
              <a:t>$180.00 </a:t>
            </a:r>
            <a:r>
              <a:rPr lang="es-ES" dirty="0"/>
              <a:t>en </a:t>
            </a:r>
            <a:r>
              <a:rPr lang="es-ES" dirty="0" smtClean="0"/>
              <a:t>total. </a:t>
            </a:r>
            <a:r>
              <a:rPr lang="es-ES" dirty="0"/>
              <a:t>permitiendo obtener un ingreso </a:t>
            </a:r>
            <a:r>
              <a:rPr lang="es-ES" dirty="0" smtClean="0"/>
              <a:t> ANUAL para </a:t>
            </a:r>
            <a:r>
              <a:rPr lang="es-ES" dirty="0"/>
              <a:t>el programa de </a:t>
            </a:r>
            <a:r>
              <a:rPr lang="es-ES" dirty="0" smtClean="0"/>
              <a:t>$39,960.00</a:t>
            </a:r>
            <a:r>
              <a:rPr lang="es-ES" dirty="0"/>
              <a:t>, los cuales </a:t>
            </a:r>
            <a:r>
              <a:rPr lang="es-ES" dirty="0" smtClean="0"/>
              <a:t>se reintegran 26,640.00 al SISTEMA DIF JALISCO mes con mes. </a:t>
            </a:r>
          </a:p>
          <a:p>
            <a:r>
              <a:rPr lang="es-ES" dirty="0" smtClean="0"/>
              <a:t>Este año se implemento un nuevo proyecto en este programa que es la compra de fruta o verdura con los 13,320.00 que sobran de las cuotas de recuperación, y se entrega a cada beneficiario su complemento de fruta 2 veces al año que seria en el mes de junio y el mes de octubre.</a:t>
            </a:r>
          </a:p>
          <a:p>
            <a:endParaRPr lang="es-ES" dirty="0" smtClean="0"/>
          </a:p>
          <a:p>
            <a:endParaRPr lang="en-US" dirty="0"/>
          </a:p>
        </p:txBody>
      </p:sp>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60888836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9345" y="1985112"/>
            <a:ext cx="4615543" cy="3461657"/>
          </a:xfrm>
          <a:prstGeom prst="rect">
            <a:avLst/>
          </a:prstGeom>
          <a:effectLst>
            <a:softEdge rad="317500"/>
          </a:effectLst>
        </p:spPr>
      </p:pic>
      <p:sp>
        <p:nvSpPr>
          <p:cNvPr id="2" name="Título 1"/>
          <p:cNvSpPr>
            <a:spLocks noGrp="1"/>
          </p:cNvSpPr>
          <p:nvPr>
            <p:ph type="title"/>
          </p:nvPr>
        </p:nvSpPr>
        <p:spPr>
          <a:xfrm>
            <a:off x="838199" y="365125"/>
            <a:ext cx="9481457" cy="1713914"/>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a:xfrm>
            <a:off x="838200" y="3213463"/>
            <a:ext cx="10121537" cy="2963499"/>
          </a:xfrm>
        </p:spPr>
        <p:txBody>
          <a:bodyPr>
            <a:normAutofit fontScale="85000" lnSpcReduction="10000"/>
          </a:bodyPr>
          <a:lstStyle/>
          <a:p>
            <a:r>
              <a:rPr lang="es-ES" b="1" dirty="0"/>
              <a:t>Apoyos en servicios:</a:t>
            </a:r>
            <a:endParaRPr lang="es-ES" dirty="0"/>
          </a:p>
          <a:p>
            <a:r>
              <a:rPr lang="es-ES" dirty="0"/>
              <a:t>Centro de atención telefónica</a:t>
            </a:r>
          </a:p>
          <a:p>
            <a:r>
              <a:rPr lang="es-ES" dirty="0"/>
              <a:t>Servicios de salud preventiva en la unidad móvil perteneciente a la Secretaría</a:t>
            </a:r>
          </a:p>
          <a:p>
            <a:r>
              <a:rPr lang="es-ES" dirty="0"/>
              <a:t>Servicios de Análisis Clínicos</a:t>
            </a:r>
          </a:p>
          <a:p>
            <a:r>
              <a:rPr lang="es-ES" dirty="0"/>
              <a:t>Servicio de transporte privado</a:t>
            </a:r>
          </a:p>
          <a:p>
            <a:r>
              <a:rPr lang="es-ES" dirty="0"/>
              <a:t>Actividades turísticas</a:t>
            </a:r>
          </a:p>
          <a:p>
            <a:r>
              <a:rPr lang="es-ES" dirty="0"/>
              <a:t>Actividades para el envejecimiento activo</a:t>
            </a:r>
          </a:p>
          <a:p>
            <a:endParaRPr lang="en-US" dirty="0"/>
          </a:p>
        </p:txBody>
      </p:sp>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977" y="4244543"/>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344077735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n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5978" y="3589811"/>
            <a:ext cx="3695777" cy="2771833"/>
          </a:xfrm>
          <a:prstGeom prst="rect">
            <a:avLst/>
          </a:prstGeom>
          <a:effectLst>
            <a:softEdge rad="127000"/>
          </a:effectLst>
        </p:spPr>
      </p:pic>
      <p:sp>
        <p:nvSpPr>
          <p:cNvPr id="2" name="Título 1"/>
          <p:cNvSpPr>
            <a:spLocks noGrp="1"/>
          </p:cNvSpPr>
          <p:nvPr>
            <p:ph type="title"/>
          </p:nvPr>
        </p:nvSpPr>
        <p:spPr>
          <a:xfrm>
            <a:off x="838200" y="365125"/>
            <a:ext cx="9376954" cy="1713914"/>
          </a:xfrm>
          <a:blipFill>
            <a:blip r:embed="rId3"/>
            <a:tile tx="0" ty="0" sx="100000" sy="100000" flip="none" algn="tl"/>
          </a:blipFill>
        </p:spPr>
        <p:txBody>
          <a:bodyPr/>
          <a:lstStyle/>
          <a:p>
            <a:endParaRPr lang="en-US" dirty="0"/>
          </a:p>
        </p:txBody>
      </p:sp>
      <p:sp>
        <p:nvSpPr>
          <p:cNvPr id="3" name="Marcador de contenido 2"/>
          <p:cNvSpPr>
            <a:spLocks noGrp="1"/>
          </p:cNvSpPr>
          <p:nvPr>
            <p:ph idx="1"/>
          </p:nvPr>
        </p:nvSpPr>
        <p:spPr/>
        <p:txBody>
          <a:bodyPr/>
          <a:lstStyle/>
          <a:p>
            <a:r>
              <a:rPr lang="es-ES" dirty="0" smtClean="0"/>
              <a:t>En nuestro municipio fueron 52 adultos mayores inscritos , a los cuales se les dio atención medica, suplemento alimenticio y lentes oftálmicos  durante la primera entrega del apoyo , en la segunda entrega se les dio suplemento alimenticio , kit invernal, calzado y despensa.</a:t>
            </a:r>
            <a:endParaRPr lang="en-US" dirty="0"/>
          </a:p>
        </p:txBody>
      </p:sp>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3977" y="4244543"/>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l="22239" t="21076" r="5527"/>
          <a:stretch/>
        </p:blipFill>
        <p:spPr>
          <a:xfrm>
            <a:off x="0" y="3622402"/>
            <a:ext cx="3788854" cy="3104793"/>
          </a:xfrm>
          <a:prstGeom prst="rect">
            <a:avLst/>
          </a:prstGeom>
          <a:effectLst>
            <a:softEdge rad="317500"/>
          </a:effectLst>
        </p:spPr>
      </p:pic>
      <p:pic>
        <p:nvPicPr>
          <p:cNvPr id="8" name="Imagen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3419" y="3589811"/>
            <a:ext cx="4267907" cy="3200930"/>
          </a:xfrm>
          <a:prstGeom prst="rect">
            <a:avLst/>
          </a:prstGeom>
          <a:effectLst>
            <a:softEdge rad="317500"/>
          </a:effectLst>
        </p:spPr>
      </p:pic>
    </p:spTree>
    <p:extLst>
      <p:ext uri="{BB962C8B-B14F-4D97-AF65-F5344CB8AC3E}">
        <p14:creationId xmlns:p14="http://schemas.microsoft.com/office/powerpoint/2010/main" val="5746002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
        <p:nvSpPr>
          <p:cNvPr id="2" name="Título 1"/>
          <p:cNvSpPr>
            <a:spLocks noGrp="1"/>
          </p:cNvSpPr>
          <p:nvPr>
            <p:ph type="title"/>
          </p:nvPr>
        </p:nvSpPr>
        <p:spPr>
          <a:xfrm>
            <a:off x="838200" y="238418"/>
            <a:ext cx="9494520" cy="1713914"/>
          </a:xfrm>
          <a:blipFill>
            <a:blip r:embed="rId3"/>
            <a:tile tx="0" ty="0" sx="100000" sy="100000" flip="none" algn="tl"/>
          </a:blipFill>
        </p:spPr>
        <p:txBody>
          <a:bodyPr>
            <a:normAutofit fontScale="90000"/>
          </a:bodyPr>
          <a:lstStyle/>
          <a:p>
            <a:r>
              <a:rPr lang="es-ES" dirty="0" smtClean="0">
                <a:latin typeface="Bahnschrift Condensed" panose="020B0502040204020203" pitchFamily="34" charset="0"/>
              </a:rPr>
              <a:t>SAN CRISTOBAL DE LA BARRANCA PROMUEVE EL PROGRAMA UNIENDO FAMILIAS </a:t>
            </a:r>
            <a:br>
              <a:rPr lang="es-ES" dirty="0" smtClean="0">
                <a:latin typeface="Bahnschrift Condensed" panose="020B0502040204020203" pitchFamily="34" charset="0"/>
              </a:rPr>
            </a:br>
            <a:r>
              <a:rPr lang="es-ES" dirty="0" smtClean="0">
                <a:latin typeface="Bahnschrift Condensed" panose="020B0502040204020203" pitchFamily="34" charset="0"/>
              </a:rPr>
              <a:t>VISAS PARA ADULTOS MAYORES DE 60 AÑOS</a:t>
            </a:r>
            <a:endParaRPr lang="en-US" dirty="0">
              <a:latin typeface="Bahnschrift Condensed" panose="020B0502040204020203" pitchFamily="34" charset="0"/>
            </a:endParaRPr>
          </a:p>
        </p:txBody>
      </p:sp>
      <p:sp>
        <p:nvSpPr>
          <p:cNvPr id="3" name="Marcador de contenido 2"/>
          <p:cNvSpPr>
            <a:spLocks noGrp="1"/>
          </p:cNvSpPr>
          <p:nvPr>
            <p:ph idx="1"/>
          </p:nvPr>
        </p:nvSpPr>
        <p:spPr/>
        <p:txBody>
          <a:bodyPr>
            <a:normAutofit/>
          </a:bodyPr>
          <a:lstStyle/>
          <a:p>
            <a:r>
              <a:rPr lang="es-ES" b="1" dirty="0" smtClean="0"/>
              <a:t>Este </a:t>
            </a:r>
            <a:r>
              <a:rPr lang="es-ES" b="1" dirty="0"/>
              <a:t>programa está enfocado a adultos mayores de 60 años de edad que nunca hayan ido a Estados Unidos; el objetivo es reunificar a los jaliscienses emigrantes con sus familiares, a quienes tuvieron que dejar en su lugar de origen y, por cuestiones migratorias, no los han podido visitar durante años.</a:t>
            </a:r>
          </a:p>
          <a:p>
            <a:endParaRPr lang="en-US" dirty="0"/>
          </a:p>
        </p:txBody>
      </p:sp>
      <p:sp>
        <p:nvSpPr>
          <p:cNvPr id="4" name="Rectángulo 3"/>
          <p:cNvSpPr/>
          <p:nvPr/>
        </p:nvSpPr>
        <p:spPr>
          <a:xfrm>
            <a:off x="10500928" y="17506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26774"/>
          <a:stretch/>
        </p:blipFill>
        <p:spPr>
          <a:xfrm>
            <a:off x="2885802" y="3892730"/>
            <a:ext cx="5399315" cy="2965269"/>
          </a:xfrm>
          <a:prstGeom prst="rect">
            <a:avLst/>
          </a:prstGeom>
          <a:effectLst>
            <a:softEdge rad="127000"/>
          </a:effectLst>
        </p:spPr>
      </p:pic>
    </p:spTree>
    <p:extLst>
      <p:ext uri="{BB962C8B-B14F-4D97-AF65-F5344CB8AC3E}">
        <p14:creationId xmlns:p14="http://schemas.microsoft.com/office/powerpoint/2010/main" val="212205392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5794" y="3522164"/>
            <a:ext cx="4476206" cy="3357155"/>
          </a:xfrm>
          <a:prstGeom prst="rect">
            <a:avLst/>
          </a:prstGeom>
          <a:effectLst>
            <a:softEdge rad="317500"/>
          </a:effectLst>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943" y="3667489"/>
            <a:ext cx="4088674" cy="3066506"/>
          </a:xfrm>
          <a:prstGeom prst="rect">
            <a:avLst/>
          </a:prstGeom>
          <a:effectLst>
            <a:softEdge rad="317500"/>
          </a:effectLst>
        </p:spPr>
      </p:pic>
      <p:sp>
        <p:nvSpPr>
          <p:cNvPr id="2" name="Título 1"/>
          <p:cNvSpPr>
            <a:spLocks noGrp="1"/>
          </p:cNvSpPr>
          <p:nvPr>
            <p:ph type="title"/>
          </p:nvPr>
        </p:nvSpPr>
        <p:spPr/>
        <p:txBody>
          <a:bodyPr/>
          <a:lstStyle/>
          <a:p>
            <a:endParaRPr lang="en-US" dirty="0"/>
          </a:p>
        </p:txBody>
      </p:sp>
      <p:sp>
        <p:nvSpPr>
          <p:cNvPr id="3" name="Marcador de contenido 2"/>
          <p:cNvSpPr>
            <a:spLocks noGrp="1"/>
          </p:cNvSpPr>
          <p:nvPr>
            <p:ph idx="1"/>
          </p:nvPr>
        </p:nvSpPr>
        <p:spPr/>
        <p:txBody>
          <a:bodyPr/>
          <a:lstStyle/>
          <a:p>
            <a:r>
              <a:rPr lang="es-ES" dirty="0"/>
              <a:t>Volver a ver a su familia después de más de 10 años será una realidad para los adultos mayores </a:t>
            </a:r>
            <a:r>
              <a:rPr lang="es-ES" dirty="0" smtClean="0"/>
              <a:t>san cristobalenses, </a:t>
            </a:r>
            <a:r>
              <a:rPr lang="es-ES" dirty="0"/>
              <a:t>beneficiados a través del programa “Uniendo Familias” de Federación Jalisco Internacional en coordinación con </a:t>
            </a:r>
            <a:r>
              <a:rPr lang="es-ES" dirty="0" smtClean="0"/>
              <a:t>el SISTEMA DIF MUNICIPAL Y H.AYUNTAMIENTO.</a:t>
            </a:r>
            <a:endParaRPr lang="es-ES" dirty="0"/>
          </a:p>
          <a:p>
            <a:r>
              <a:rPr lang="es-ES"/>
              <a:t>Fueron </a:t>
            </a:r>
            <a:r>
              <a:rPr lang="es-ES" smtClean="0"/>
              <a:t>  solicitudes </a:t>
            </a:r>
            <a:r>
              <a:rPr lang="es-ES" dirty="0"/>
              <a:t>las que se tramitaron, sin embargo este 6 de febrero de 2020 se dio a conocer que 11 adultos obtuvieron la aprobación de su visa con una vigencia de 10 años y podrán planear su viaje para reunirse con sus familiares.</a:t>
            </a:r>
          </a:p>
          <a:p>
            <a:endParaRPr lang="en-US" dirty="0"/>
          </a:p>
        </p:txBody>
      </p:sp>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7"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7742" y="-257643"/>
            <a:ext cx="2761823" cy="2761823"/>
          </a:xfrm>
          <a:prstGeom prst="rect">
            <a:avLst/>
          </a:prstGeom>
          <a:effectLst>
            <a:softEdge rad="635000"/>
          </a:effectLst>
        </p:spPr>
      </p:pic>
    </p:spTree>
    <p:extLst>
      <p:ext uri="{BB962C8B-B14F-4D97-AF65-F5344CB8AC3E}">
        <p14:creationId xmlns:p14="http://schemas.microsoft.com/office/powerpoint/2010/main" val="4968884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6" name="Marcador de contenido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3532263" cy="2649197"/>
          </a:xfrm>
        </p:spPr>
      </p:pic>
      <p:sp>
        <p:nvSpPr>
          <p:cNvPr id="4" name="CuadroTexto 3"/>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403566"/>
            <a:ext cx="3532263" cy="4061823"/>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32263" y="0"/>
            <a:ext cx="4545875" cy="3409406"/>
          </a:xfrm>
          <a:prstGeom prst="rect">
            <a:avLst/>
          </a:prstGeom>
        </p:spPr>
      </p:pic>
      <p:pic>
        <p:nvPicPr>
          <p:cNvPr id="9" name="Imagen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3041" y="3088464"/>
            <a:ext cx="4502566" cy="3376925"/>
          </a:xfrm>
          <a:prstGeom prst="rect">
            <a:avLst/>
          </a:prstGeom>
        </p:spPr>
      </p:pic>
    </p:spTree>
    <p:extLst>
      <p:ext uri="{BB962C8B-B14F-4D97-AF65-F5344CB8AC3E}">
        <p14:creationId xmlns:p14="http://schemas.microsoft.com/office/powerpoint/2010/main" val="246109533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2">
            <a:extLst>
              <a:ext uri="{28A0092B-C50C-407E-A947-70E740481C1C}">
                <a14:useLocalDpi xmlns:a14="http://schemas.microsoft.com/office/drawing/2010/main" val="0"/>
              </a:ext>
            </a:extLst>
          </a:blip>
          <a:srcRect l="17048" t="23238" r="23524" b="9905"/>
          <a:stretch/>
        </p:blipFill>
        <p:spPr>
          <a:xfrm>
            <a:off x="3866606" y="3670662"/>
            <a:ext cx="4118187" cy="3187338"/>
          </a:xfrm>
          <a:prstGeom prst="rect">
            <a:avLst/>
          </a:prstGeom>
          <a:effectLst>
            <a:softEdge rad="317500"/>
          </a:effectLst>
        </p:spPr>
      </p:pic>
      <p:sp>
        <p:nvSpPr>
          <p:cNvPr id="2" name="Título 1"/>
          <p:cNvSpPr>
            <a:spLocks noGrp="1"/>
          </p:cNvSpPr>
          <p:nvPr>
            <p:ph type="title"/>
          </p:nvPr>
        </p:nvSpPr>
        <p:spPr>
          <a:xfrm>
            <a:off x="838200" y="365125"/>
            <a:ext cx="9442269" cy="1713914"/>
          </a:xfrm>
          <a:blipFill>
            <a:blip r:embed="rId3"/>
            <a:tile tx="0" ty="0" sx="100000" sy="100000" flip="none" algn="tl"/>
          </a:blipFill>
        </p:spPr>
        <p:txBody>
          <a:bodyPr>
            <a:normAutofit/>
          </a:bodyPr>
          <a:lstStyle/>
          <a:p>
            <a:r>
              <a:rPr lang="es-ES" sz="4000" dirty="0" smtClean="0">
                <a:latin typeface="Bahnschrift" panose="020B0502040204020203" pitchFamily="34" charset="0"/>
              </a:rPr>
              <a:t>PLAN DE INVIERNO</a:t>
            </a:r>
            <a:endParaRPr lang="en-US" sz="4000" dirty="0">
              <a:latin typeface="Bahnschrift" panose="020B0502040204020203" pitchFamily="34" charset="0"/>
            </a:endParaRPr>
          </a:p>
        </p:txBody>
      </p:sp>
      <p:sp>
        <p:nvSpPr>
          <p:cNvPr id="3" name="Marcador de contenido 2"/>
          <p:cNvSpPr>
            <a:spLocks noGrp="1"/>
          </p:cNvSpPr>
          <p:nvPr>
            <p:ph idx="1"/>
          </p:nvPr>
        </p:nvSpPr>
        <p:spPr/>
        <p:txBody>
          <a:bodyPr/>
          <a:lstStyle/>
          <a:p>
            <a:pPr marL="0" indent="0">
              <a:buNone/>
            </a:pPr>
            <a:r>
              <a:rPr lang="es-ES" dirty="0"/>
              <a:t> Apoyo económico para la ejecución del </a:t>
            </a:r>
            <a:r>
              <a:rPr lang="es-ES" dirty="0" err="1"/>
              <a:t>Py</a:t>
            </a:r>
            <a:r>
              <a:rPr lang="es-ES" dirty="0"/>
              <a:t> 135 “Otorgar apoyos asistenciales a población en situación de riesgo ante la presencia de algún fenómeno </a:t>
            </a:r>
            <a:r>
              <a:rPr lang="es-ES" dirty="0" smtClean="0"/>
              <a:t>socio </a:t>
            </a:r>
            <a:r>
              <a:rPr lang="es-ES" dirty="0"/>
              <a:t>organizativo en el Estado de </a:t>
            </a:r>
            <a:r>
              <a:rPr lang="es-ES" dirty="0" smtClean="0"/>
              <a:t>Jalisco.</a:t>
            </a:r>
          </a:p>
          <a:p>
            <a:pPr marL="0" indent="0">
              <a:buNone/>
            </a:pPr>
            <a:r>
              <a:rPr lang="es-ES" dirty="0" smtClean="0"/>
              <a:t>El </a:t>
            </a:r>
            <a:r>
              <a:rPr lang="en-US" dirty="0" smtClean="0"/>
              <a:t>Monto </a:t>
            </a:r>
            <a:r>
              <a:rPr lang="en-US" dirty="0" err="1" smtClean="0"/>
              <a:t>fue</a:t>
            </a:r>
            <a:r>
              <a:rPr lang="en-US" dirty="0" smtClean="0"/>
              <a:t> de </a:t>
            </a:r>
            <a:r>
              <a:rPr lang="en-US" dirty="0"/>
              <a:t>$</a:t>
            </a:r>
            <a:r>
              <a:rPr lang="en-US" dirty="0" smtClean="0"/>
              <a:t>61,764.75, con </a:t>
            </a:r>
            <a:r>
              <a:rPr lang="en-US" dirty="0" err="1" smtClean="0"/>
              <a:t>tal</a:t>
            </a:r>
            <a:r>
              <a:rPr lang="en-US" dirty="0" smtClean="0"/>
              <a:t> </a:t>
            </a:r>
            <a:r>
              <a:rPr lang="en-US" dirty="0" err="1" smtClean="0"/>
              <a:t>recurso</a:t>
            </a:r>
            <a:r>
              <a:rPr lang="en-US" dirty="0" smtClean="0"/>
              <a:t> se </a:t>
            </a:r>
            <a:r>
              <a:rPr lang="en-US" dirty="0" err="1" smtClean="0"/>
              <a:t>compraron</a:t>
            </a:r>
            <a:r>
              <a:rPr lang="en-US" dirty="0" smtClean="0"/>
              <a:t> 500 kit </a:t>
            </a:r>
            <a:r>
              <a:rPr lang="en-US" dirty="0" err="1" smtClean="0"/>
              <a:t>invernales</a:t>
            </a:r>
            <a:r>
              <a:rPr lang="en-US" dirty="0" smtClean="0"/>
              <a:t> , mismos que fueron entregados a </a:t>
            </a:r>
            <a:r>
              <a:rPr lang="en-US" dirty="0" err="1" smtClean="0"/>
              <a:t>adultos</a:t>
            </a:r>
            <a:r>
              <a:rPr lang="en-US" dirty="0" smtClean="0"/>
              <a:t> </a:t>
            </a:r>
            <a:r>
              <a:rPr lang="en-US" dirty="0" err="1" smtClean="0"/>
              <a:t>mayores</a:t>
            </a:r>
            <a:r>
              <a:rPr lang="en-US" dirty="0" smtClean="0"/>
              <a:t> y </a:t>
            </a:r>
            <a:r>
              <a:rPr lang="en-US" dirty="0" err="1" smtClean="0"/>
              <a:t>niños</a:t>
            </a:r>
            <a:r>
              <a:rPr lang="en-US" dirty="0" smtClean="0"/>
              <a:t> </a:t>
            </a:r>
            <a:r>
              <a:rPr lang="en-US" dirty="0" err="1" smtClean="0"/>
              <a:t>ya</a:t>
            </a:r>
            <a:r>
              <a:rPr lang="en-US" dirty="0" smtClean="0"/>
              <a:t> que </a:t>
            </a:r>
            <a:r>
              <a:rPr lang="en-US" dirty="0" err="1" smtClean="0"/>
              <a:t>es</a:t>
            </a:r>
            <a:r>
              <a:rPr lang="en-US" dirty="0" smtClean="0"/>
              <a:t> la poblacion mas vulnerable.</a:t>
            </a:r>
            <a:endParaRPr lang="en-US" dirty="0"/>
          </a:p>
        </p:txBody>
      </p:sp>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40377720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5801784" cy="4351338"/>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1784" y="2076994"/>
            <a:ext cx="6374675" cy="4781006"/>
          </a:xfrm>
          <a:prstGeom prst="rect">
            <a:avLst/>
          </a:prstGeom>
        </p:spPr>
      </p:pic>
    </p:spTree>
    <p:extLst>
      <p:ext uri="{BB962C8B-B14F-4D97-AF65-F5344CB8AC3E}">
        <p14:creationId xmlns:p14="http://schemas.microsoft.com/office/powerpoint/2010/main" val="290852741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368118" cy="1325563"/>
          </a:xfrm>
          <a:blipFill>
            <a:blip r:embed="rId2"/>
            <a:tile tx="0" ty="0" sx="100000" sy="100000" flip="none" algn="tl"/>
          </a:blipFill>
        </p:spPr>
        <p:txBody>
          <a:bodyPr/>
          <a:lstStyle/>
          <a:p>
            <a:r>
              <a:rPr lang="es-ES" dirty="0" smtClean="0">
                <a:latin typeface="Bahnschrift Light Condensed" panose="020B0502040204020203" pitchFamily="34" charset="0"/>
              </a:rPr>
              <a:t>REMODELACION DIF </a:t>
            </a:r>
            <a:endParaRPr lang="en-US" dirty="0">
              <a:latin typeface="Bahnschrift Light Condensed" panose="020B0502040204020203" pitchFamily="34" charset="0"/>
            </a:endParaRPr>
          </a:p>
        </p:txBody>
      </p:sp>
      <p:sp>
        <p:nvSpPr>
          <p:cNvPr id="3" name="Marcador de contenido 2"/>
          <p:cNvSpPr>
            <a:spLocks noGrp="1"/>
          </p:cNvSpPr>
          <p:nvPr>
            <p:ph idx="1"/>
          </p:nvPr>
        </p:nvSpPr>
        <p:spPr/>
        <p:txBody>
          <a:bodyPr/>
          <a:lstStyle/>
          <a:p>
            <a:r>
              <a:rPr lang="es-ES" dirty="0" smtClean="0"/>
              <a:t>En el mes de noviembre ,diciembre y enero se llevo a cabo la remodelación del sistema DIF , de toda la instalación , ya que se encontraba muy desgastada y sin mantenimiento , esto se pudo lograr con la ayuda del H. ayuntamiento de san Cristóbal de la barranca.</a:t>
            </a:r>
          </a:p>
          <a:p>
            <a:r>
              <a:rPr lang="es-ES" dirty="0" smtClean="0"/>
              <a:t>Se resanaron bardas , se limpiaron y pintaron , se colocaron nuevas puertas para mayor seguridad y colocaron pisos nuevos. </a:t>
            </a:r>
          </a:p>
          <a:p>
            <a:endParaRPr lang="en-US" dirty="0"/>
          </a:p>
        </p:txBody>
      </p:sp>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spTree>
    <p:extLst>
      <p:ext uri="{BB962C8B-B14F-4D97-AF65-F5344CB8AC3E}">
        <p14:creationId xmlns:p14="http://schemas.microsoft.com/office/powerpoint/2010/main" val="134129048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21906" cy="1713914"/>
          </a:xfrm>
          <a:blipFill>
            <a:blip r:embed="rId2"/>
            <a:tile tx="0" ty="0" sx="100000" sy="100000" flip="none" algn="tl"/>
          </a:blipFill>
        </p:spPr>
        <p:txBody>
          <a:bodyPr/>
          <a:lstStyle/>
          <a:p>
            <a:r>
              <a:rPr lang="es-ES" dirty="0" smtClean="0"/>
              <a:t>BODEGA ALIMENTARIA </a:t>
            </a:r>
            <a:br>
              <a:rPr lang="es-ES" dirty="0" smtClean="0"/>
            </a:br>
            <a:r>
              <a:rPr lang="es-ES" dirty="0" smtClean="0"/>
              <a:t>ANTES                                DESPUES </a:t>
            </a:r>
            <a:endParaRPr lang="en-US" dirty="0"/>
          </a:p>
        </p:txBody>
      </p:sp>
      <p:sp>
        <p:nvSpPr>
          <p:cNvPr id="4" name="Rectángulo 3"/>
          <p:cNvSpPr/>
          <p:nvPr/>
        </p:nvSpPr>
        <p:spPr>
          <a:xfrm>
            <a:off x="10428918"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0763" y="1771758"/>
            <a:ext cx="3768143" cy="5024190"/>
          </a:xfrm>
          <a:prstGeom prst="rect">
            <a:avLst/>
          </a:prstGeom>
        </p:spPr>
      </p:pic>
      <p:pic>
        <p:nvPicPr>
          <p:cNvPr id="10" name="Marcador de contenido 9"/>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0" y="1771758"/>
            <a:ext cx="3670038" cy="4893385"/>
          </a:xfr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13963" y="1771758"/>
            <a:ext cx="3762875" cy="5017167"/>
          </a:xfrm>
          <a:prstGeom prst="rect">
            <a:avLst/>
          </a:prstGeom>
        </p:spPr>
      </p:pic>
    </p:spTree>
    <p:extLst>
      <p:ext uri="{BB962C8B-B14F-4D97-AF65-F5344CB8AC3E}">
        <p14:creationId xmlns:p14="http://schemas.microsoft.com/office/powerpoint/2010/main" val="18107840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blipFill>
            <a:blip r:embed="rId2"/>
            <a:tile tx="0" ty="0" sx="100000" sy="100000" flip="none" algn="tl"/>
          </a:blipFill>
        </p:spPr>
        <p:txBody>
          <a:bodyPr/>
          <a:lstStyle/>
          <a:p>
            <a:r>
              <a:rPr lang="es-ES" dirty="0" smtClean="0"/>
              <a:t>OFICINA ALIMENTARIA</a:t>
            </a:r>
            <a:endParaRPr lang="en-US" dirty="0"/>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731" y="1690688"/>
            <a:ext cx="5801784" cy="4351338"/>
          </a:xfr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515" y="1690689"/>
            <a:ext cx="5660403" cy="4245302"/>
          </a:xfrm>
          <a:prstGeom prst="rect">
            <a:avLst/>
          </a:prstGeom>
        </p:spPr>
      </p:pic>
    </p:spTree>
    <p:extLst>
      <p:ext uri="{BB962C8B-B14F-4D97-AF65-F5344CB8AC3E}">
        <p14:creationId xmlns:p14="http://schemas.microsoft.com/office/powerpoint/2010/main" val="1017631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29206" cy="1713914"/>
          </a:xfrm>
          <a:blipFill>
            <a:blip r:embed="rId2"/>
            <a:tile tx="0" ty="0" sx="100000" sy="100000" flip="none" algn="tl"/>
          </a:blipFill>
        </p:spPr>
        <p:txBody>
          <a:bodyPr/>
          <a:lstStyle/>
          <a:p>
            <a:r>
              <a:rPr lang="es-ES" dirty="0" smtClean="0">
                <a:latin typeface="Bahnschrift Condensed" panose="020B0502040204020203" pitchFamily="34" charset="0"/>
              </a:rPr>
              <a:t>FOTOS DE LA ENTREGA DEL PROYECTO </a:t>
            </a:r>
            <a:br>
              <a:rPr lang="es-ES" dirty="0" smtClean="0">
                <a:latin typeface="Bahnschrift Condensed" panose="020B0502040204020203" pitchFamily="34" charset="0"/>
              </a:rPr>
            </a:br>
            <a:r>
              <a:rPr lang="es-ES" dirty="0" smtClean="0">
                <a:latin typeface="Bahnschrift Condensed" panose="020B0502040204020203" pitchFamily="34" charset="0"/>
              </a:rPr>
              <a:t>DEL PROGRAMA PAAP</a:t>
            </a:r>
            <a:endParaRPr lang="en-US" dirty="0">
              <a:latin typeface="Bahnschrift Condensed" panose="020B0502040204020203" pitchFamily="34" charset="0"/>
            </a:endParaRPr>
          </a:p>
        </p:txBody>
      </p:sp>
      <p:pic>
        <p:nvPicPr>
          <p:cNvPr id="7" name="Marcador de contenido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88" y="2057066"/>
            <a:ext cx="2682846" cy="3577129"/>
          </a:xfrm>
        </p:spPr>
      </p:pic>
      <p:sp>
        <p:nvSpPr>
          <p:cNvPr id="4" name="Rectángulo 3"/>
          <p:cNvSpPr/>
          <p:nvPr/>
        </p:nvSpPr>
        <p:spPr>
          <a:xfrm>
            <a:off x="10381957"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5599" y="4489068"/>
            <a:ext cx="2761823" cy="2761823"/>
          </a:xfrm>
          <a:prstGeom prst="rect">
            <a:avLst/>
          </a:prstGeom>
          <a:effectLst>
            <a:softEdge rad="635000"/>
          </a:effectLst>
        </p:spPr>
      </p:pic>
      <p:sp>
        <p:nvSpPr>
          <p:cNvPr id="6" name="CuadroTexto 5"/>
          <p:cNvSpPr txBox="1"/>
          <p:nvPr/>
        </p:nvSpPr>
        <p:spPr>
          <a:xfrm>
            <a:off x="14068" y="6448184"/>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4117" y="2079039"/>
            <a:ext cx="2666367" cy="3555156"/>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0484" y="2108381"/>
            <a:ext cx="2670413" cy="3560549"/>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50897" y="2108381"/>
            <a:ext cx="2644361" cy="3525814"/>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95258" y="2108381"/>
            <a:ext cx="2033385" cy="2711179"/>
          </a:xfrm>
          <a:prstGeom prst="rect">
            <a:avLst/>
          </a:prstGeom>
        </p:spPr>
      </p:pic>
    </p:spTree>
    <p:extLst>
      <p:ext uri="{BB962C8B-B14F-4D97-AF65-F5344CB8AC3E}">
        <p14:creationId xmlns:p14="http://schemas.microsoft.com/office/powerpoint/2010/main" val="2049900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9475694" cy="1713914"/>
          </a:xfrm>
          <a:blipFill>
            <a:blip r:embed="rId2"/>
            <a:tile tx="0" ty="0" sx="100000" sy="100000" flip="none" algn="tl"/>
          </a:blipFill>
        </p:spPr>
        <p:txBody>
          <a:bodyPr/>
          <a:lstStyle/>
          <a:p>
            <a:r>
              <a:rPr lang="es-ES" dirty="0" smtClean="0"/>
              <a:t>OFICINA DIRECCION GENERAL</a:t>
            </a:r>
            <a:br>
              <a:rPr lang="es-ES" dirty="0" smtClean="0"/>
            </a:br>
            <a:r>
              <a:rPr lang="es-ES" dirty="0" smtClean="0"/>
              <a:t>ANTES                              DESPUES</a:t>
            </a:r>
            <a:endParaRPr lang="en-US" dirty="0"/>
          </a:p>
        </p:txBody>
      </p:sp>
      <p:pic>
        <p:nvPicPr>
          <p:cNvPr id="8" name="Marcador de contenido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2970" y="1926099"/>
            <a:ext cx="3502718" cy="4670291"/>
          </a:xfrm>
        </p:spPr>
      </p:pic>
      <p:sp>
        <p:nvSpPr>
          <p:cNvPr id="4" name="Rectángulo 3"/>
          <p:cNvSpPr/>
          <p:nvPr/>
        </p:nvSpPr>
        <p:spPr>
          <a:xfrm>
            <a:off x="10428918"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
        <p:nvSpPr>
          <p:cNvPr id="6" name="CuadroTexto 5"/>
          <p:cNvSpPr txBox="1"/>
          <p:nvPr/>
        </p:nvSpPr>
        <p:spPr>
          <a:xfrm>
            <a:off x="0" y="6596390"/>
            <a:ext cx="2968283" cy="261610"/>
          </a:xfrm>
          <a:prstGeom prst="rect">
            <a:avLst/>
          </a:prstGeom>
          <a:noFill/>
        </p:spPr>
        <p:txBody>
          <a:bodyPr wrap="square" rtlCol="0">
            <a:spAutoFit/>
          </a:bodyPr>
          <a:lstStyle/>
          <a:p>
            <a:r>
              <a:rPr lang="es-ES" sz="1100" dirty="0">
                <a:latin typeface="Arial Narrow" panose="020B0606020202030204" pitchFamily="34" charset="0"/>
              </a:rPr>
              <a:t>2</a:t>
            </a:r>
            <a:r>
              <a:rPr lang="es-ES" sz="1100" dirty="0" smtClean="0">
                <a:latin typeface="Arial Narrow" panose="020B0606020202030204" pitchFamily="34" charset="0"/>
              </a:rPr>
              <a:t> INFORME DE ACTIVIDADES DIF MUNICIPAL</a:t>
            </a:r>
            <a:endParaRPr lang="en-US" sz="1100" dirty="0">
              <a:latin typeface="Arial Narrow" panose="020B0606020202030204" pitchFamily="34" charset="0"/>
            </a:endParaRPr>
          </a:p>
        </p:txBody>
      </p:sp>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3513" y="1904468"/>
            <a:ext cx="3592028" cy="4789371"/>
          </a:xfrm>
          <a:prstGeom prst="rect">
            <a:avLst/>
          </a:prstGeom>
        </p:spPr>
      </p:pic>
      <p:pic>
        <p:nvPicPr>
          <p:cNvPr id="11" name="Imagen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573366" y="3159592"/>
            <a:ext cx="4756804" cy="3567603"/>
          </a:xfrm>
          <a:prstGeom prst="rect">
            <a:avLst/>
          </a:prstGeom>
        </p:spPr>
      </p:pic>
    </p:spTree>
    <p:extLst>
      <p:ext uri="{BB962C8B-B14F-4D97-AF65-F5344CB8AC3E}">
        <p14:creationId xmlns:p14="http://schemas.microsoft.com/office/powerpoint/2010/main" val="3486441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blipFill>
            <a:blip r:embed="rId2"/>
            <a:tile tx="0" ty="0" sx="100000" sy="100000" flip="none" algn="tl"/>
          </a:blipFill>
        </p:spPr>
        <p:txBody>
          <a:bodyPr/>
          <a:lstStyle/>
          <a:p>
            <a:r>
              <a:rPr lang="es-ES" dirty="0" smtClean="0"/>
              <a:t>BAÑO DIRECCION GENERAL</a:t>
            </a:r>
            <a:br>
              <a:rPr lang="es-ES" dirty="0" smtClean="0"/>
            </a:br>
            <a:r>
              <a:rPr lang="es-ES" dirty="0" smtClean="0"/>
              <a:t>ANTES                                         DESPUES </a:t>
            </a:r>
            <a:endParaRPr lang="en-US"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846360" y="1596769"/>
            <a:ext cx="4016363" cy="5355151"/>
          </a:xfr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27094"/>
            <a:ext cx="3923180" cy="5230906"/>
          </a:xfrm>
          <a:prstGeom prst="rect">
            <a:avLst/>
          </a:prstGeom>
        </p:spPr>
      </p:pic>
      <p:pic>
        <p:nvPicPr>
          <p:cNvPr id="7" name="Imagen 6"/>
          <p:cNvPicPr>
            <a:picLocks noChangeAspect="1"/>
          </p:cNvPicPr>
          <p:nvPr/>
        </p:nvPicPr>
        <p:blipFill rotWithShape="1">
          <a:blip r:embed="rId5">
            <a:extLst>
              <a:ext uri="{28A0092B-C50C-407E-A947-70E740481C1C}">
                <a14:useLocalDpi xmlns:a14="http://schemas.microsoft.com/office/drawing/2010/main" val="0"/>
              </a:ext>
            </a:extLst>
          </a:blip>
          <a:srcRect t="19608" b="19019"/>
          <a:stretch/>
        </p:blipFill>
        <p:spPr>
          <a:xfrm>
            <a:off x="3923180" y="1690688"/>
            <a:ext cx="3887479" cy="5167312"/>
          </a:xfrm>
          <a:prstGeom prst="rect">
            <a:avLst/>
          </a:prstGeom>
        </p:spPr>
      </p:pic>
    </p:spTree>
    <p:extLst>
      <p:ext uri="{BB962C8B-B14F-4D97-AF65-F5344CB8AC3E}">
        <p14:creationId xmlns:p14="http://schemas.microsoft.com/office/powerpoint/2010/main" val="123268106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blipFill>
            <a:blip r:embed="rId2"/>
            <a:tile tx="0" ty="0" sx="100000" sy="100000" flip="none" algn="tl"/>
          </a:blipFill>
        </p:spPr>
        <p:txBody>
          <a:bodyPr/>
          <a:lstStyle/>
          <a:p>
            <a:r>
              <a:rPr lang="es-ES" dirty="0" smtClean="0"/>
              <a:t>CCA</a:t>
            </a:r>
            <a:br>
              <a:rPr lang="es-ES" dirty="0" smtClean="0"/>
            </a:br>
            <a:r>
              <a:rPr lang="es-ES" dirty="0" smtClean="0"/>
              <a:t>ANTES                                     DESPUES</a:t>
            </a:r>
            <a:endParaRPr lang="en-US" dirty="0"/>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690688"/>
            <a:ext cx="3418972" cy="4558630"/>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26248" y="1690688"/>
            <a:ext cx="5240245" cy="3930183"/>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18972" y="1690688"/>
            <a:ext cx="3411560" cy="4548747"/>
          </a:xfrm>
          <a:prstGeom prst="rect">
            <a:avLst/>
          </a:prstGeom>
        </p:spPr>
      </p:pic>
    </p:spTree>
    <p:extLst>
      <p:ext uri="{BB962C8B-B14F-4D97-AF65-F5344CB8AC3E}">
        <p14:creationId xmlns:p14="http://schemas.microsoft.com/office/powerpoint/2010/main" val="418056783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blipFill>
            <a:blip r:embed="rId2"/>
            <a:tile tx="0" ty="0" sx="100000" sy="100000" flip="none" algn="tl"/>
          </a:blipFill>
        </p:spPr>
        <p:txBody>
          <a:bodyPr>
            <a:normAutofit fontScale="90000"/>
          </a:bodyPr>
          <a:lstStyle/>
          <a:p>
            <a:r>
              <a:rPr lang="es-ES" dirty="0" smtClean="0"/>
              <a:t>Pasillos</a:t>
            </a:r>
            <a:br>
              <a:rPr lang="es-ES" dirty="0" smtClean="0"/>
            </a:br>
            <a:r>
              <a:rPr lang="es-ES" dirty="0" smtClean="0"/>
              <a:t>ANTES</a:t>
            </a:r>
            <a:br>
              <a:rPr lang="es-ES" dirty="0" smtClean="0"/>
            </a:br>
            <a:endParaRPr lang="en-US" dirty="0"/>
          </a:p>
        </p:txBody>
      </p:sp>
      <p:pic>
        <p:nvPicPr>
          <p:cNvPr id="6" name="Marcador de contenido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7592422" y="9805"/>
            <a:ext cx="4523067" cy="3392300"/>
          </a:xfr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1789" y="1690688"/>
            <a:ext cx="3590365" cy="5167312"/>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2154" y="1610752"/>
            <a:ext cx="3710268" cy="5247248"/>
          </a:xfrm>
          <a:prstGeom prst="rect">
            <a:avLst/>
          </a:prstGeom>
        </p:spPr>
      </p:pic>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t="27451"/>
          <a:stretch/>
        </p:blipFill>
        <p:spPr>
          <a:xfrm>
            <a:off x="7592422" y="3399911"/>
            <a:ext cx="4599578" cy="3458089"/>
          </a:xfrm>
          <a:prstGeom prst="rect">
            <a:avLst/>
          </a:prstGeom>
        </p:spPr>
      </p:pic>
    </p:spTree>
    <p:extLst>
      <p:ext uri="{BB962C8B-B14F-4D97-AF65-F5344CB8AC3E}">
        <p14:creationId xmlns:p14="http://schemas.microsoft.com/office/powerpoint/2010/main" val="16900327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blipFill>
            <a:blip r:embed="rId2"/>
            <a:tile tx="0" ty="0" sx="100000" sy="100000" flip="none" algn="tl"/>
          </a:blipFill>
        </p:spPr>
        <p:txBody>
          <a:bodyPr/>
          <a:lstStyle/>
          <a:p>
            <a:r>
              <a:rPr lang="es-ES" dirty="0" smtClean="0"/>
              <a:t>Pasillos</a:t>
            </a:r>
            <a:br>
              <a:rPr lang="es-ES" dirty="0" smtClean="0"/>
            </a:br>
            <a:r>
              <a:rPr lang="es-ES" dirty="0" smtClean="0"/>
              <a:t>en proceso </a:t>
            </a:r>
            <a:endParaRPr lang="en-US"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2047" y="1690688"/>
            <a:ext cx="5043020" cy="3782265"/>
          </a:xfr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055" y="3367695"/>
            <a:ext cx="5481545" cy="3634347"/>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0551" y="0"/>
            <a:ext cx="5145741" cy="3859306"/>
          </a:xfrm>
          <a:prstGeom prst="rect">
            <a:avLst/>
          </a:prstGeom>
        </p:spPr>
      </p:pic>
    </p:spTree>
    <p:extLst>
      <p:ext uri="{BB962C8B-B14F-4D97-AF65-F5344CB8AC3E}">
        <p14:creationId xmlns:p14="http://schemas.microsoft.com/office/powerpoint/2010/main" val="4315826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blipFill>
            <a:blip r:embed="rId2"/>
            <a:tile tx="0" ty="0" sx="100000" sy="100000" flip="none" algn="tl"/>
          </a:blipFill>
        </p:spPr>
        <p:txBody>
          <a:bodyPr/>
          <a:lstStyle/>
          <a:p>
            <a:r>
              <a:rPr lang="es-ES" dirty="0" smtClean="0"/>
              <a:t>Pasillo</a:t>
            </a:r>
            <a:br>
              <a:rPr lang="es-ES" dirty="0" smtClean="0"/>
            </a:br>
            <a:r>
              <a:rPr lang="es-ES" dirty="0" smtClean="0"/>
              <a:t>DESPUES</a:t>
            </a:r>
            <a:endParaRPr lang="en-US"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476001"/>
            <a:ext cx="3263503" cy="5247528"/>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63503" y="1476001"/>
            <a:ext cx="3913094" cy="5217459"/>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6596" y="1445932"/>
            <a:ext cx="3935647" cy="5247528"/>
          </a:xfrm>
          <a:prstGeom prst="rect">
            <a:avLst/>
          </a:prstGeom>
        </p:spPr>
      </p:pic>
    </p:spTree>
    <p:extLst>
      <p:ext uri="{BB962C8B-B14F-4D97-AF65-F5344CB8AC3E}">
        <p14:creationId xmlns:p14="http://schemas.microsoft.com/office/powerpoint/2010/main" val="47421580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blipFill>
            <a:blip r:embed="rId2"/>
            <a:tile tx="0" ty="0" sx="100000" sy="100000" flip="none" algn="tl"/>
          </a:blipFill>
        </p:spPr>
        <p:txBody>
          <a:bodyPr/>
          <a:lstStyle/>
          <a:p>
            <a:r>
              <a:rPr lang="es-ES" dirty="0" smtClean="0"/>
              <a:t>BAÑOS</a:t>
            </a:r>
            <a:br>
              <a:rPr lang="es-ES" dirty="0" smtClean="0"/>
            </a:br>
            <a:r>
              <a:rPr lang="es-ES" dirty="0" smtClean="0"/>
              <a:t>ANTES                                      DESPUES</a:t>
            </a:r>
            <a:endParaRPr lang="en-US"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690688"/>
            <a:ext cx="2944906" cy="3926542"/>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4906" y="1690688"/>
            <a:ext cx="2944906" cy="3926541"/>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64357" y="0"/>
            <a:ext cx="2944906" cy="3926541"/>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1227" y="2931459"/>
            <a:ext cx="5235388" cy="3926541"/>
          </a:xfrm>
          <a:prstGeom prst="rect">
            <a:avLst/>
          </a:prstGeom>
        </p:spPr>
      </p:pic>
    </p:spTree>
    <p:extLst>
      <p:ext uri="{BB962C8B-B14F-4D97-AF65-F5344CB8AC3E}">
        <p14:creationId xmlns:p14="http://schemas.microsoft.com/office/powerpoint/2010/main" val="333037290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5"/>
            <a:ext cx="10515600" cy="1974663"/>
          </a:xfrm>
          <a:blipFill>
            <a:blip r:embed="rId2"/>
            <a:tile tx="0" ty="0" sx="100000" sy="100000" flip="none" algn="tl"/>
          </a:blipFill>
        </p:spPr>
        <p:txBody>
          <a:bodyPr>
            <a:normAutofit fontScale="90000"/>
          </a:bodyPr>
          <a:lstStyle/>
          <a:p>
            <a:r>
              <a:rPr lang="es-ES" dirty="0" smtClean="0"/>
              <a:t>Puerta de comunicación a la UBR</a:t>
            </a:r>
            <a:br>
              <a:rPr lang="es-ES" dirty="0" smtClean="0"/>
            </a:br>
            <a:r>
              <a:rPr lang="es-ES" dirty="0" smtClean="0"/>
              <a:t>esta puerta se realizo con el fin de tener comunicación a la unidad de UBR , ya que antes se tenia que caminar 2 cuadras para poder llegar a ella</a:t>
            </a:r>
            <a:endParaRPr lang="en-US" dirty="0"/>
          </a:p>
        </p:txBody>
      </p:sp>
      <p:pic>
        <p:nvPicPr>
          <p:cNvPr id="4" name="Marcador de contenido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64826" y="2339788"/>
            <a:ext cx="3263503" cy="4351338"/>
          </a:xfr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955" y="2197847"/>
            <a:ext cx="3495115" cy="4660153"/>
          </a:xfrm>
          <a:prstGeom prst="rect">
            <a:avLst/>
          </a:prstGeom>
        </p:spPr>
      </p:pic>
    </p:spTree>
    <p:extLst>
      <p:ext uri="{BB962C8B-B14F-4D97-AF65-F5344CB8AC3E}">
        <p14:creationId xmlns:p14="http://schemas.microsoft.com/office/powerpoint/2010/main" val="1924698595"/>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1" y="365125"/>
            <a:ext cx="9494520" cy="1713914"/>
          </a:xfrm>
          <a:blipFill>
            <a:blip r:embed="rId2"/>
            <a:tile tx="0" ty="0" sx="100000" sy="100000" flip="none" algn="tl"/>
          </a:blipFill>
        </p:spPr>
        <p:txBody>
          <a:bodyPr/>
          <a:lstStyle/>
          <a:p>
            <a:r>
              <a:rPr lang="es-ES" dirty="0" smtClean="0"/>
              <a:t>DESPENSAS COVID-19</a:t>
            </a:r>
            <a:endParaRPr lang="en-US" dirty="0"/>
          </a:p>
        </p:txBody>
      </p:sp>
      <p:sp>
        <p:nvSpPr>
          <p:cNvPr id="3" name="Marcador de contenido 2"/>
          <p:cNvSpPr>
            <a:spLocks noGrp="1"/>
          </p:cNvSpPr>
          <p:nvPr>
            <p:ph idx="1"/>
          </p:nvPr>
        </p:nvSpPr>
        <p:spPr>
          <a:xfrm>
            <a:off x="838200" y="2079039"/>
            <a:ext cx="10515600" cy="4097924"/>
          </a:xfrm>
        </p:spPr>
        <p:txBody>
          <a:bodyPr/>
          <a:lstStyle/>
          <a:p>
            <a:r>
              <a:rPr lang="es-ES" dirty="0"/>
              <a:t>PY 010-11.  Alineación con el Protocolo para la Atención Alimentaria “JALISCO SIN HAMBRE, JUNTOS POR LA ALIMENTACIÓN”, durante la Contingencia </a:t>
            </a:r>
            <a:r>
              <a:rPr lang="es-ES" dirty="0" smtClean="0"/>
              <a:t>Sanitaria COVID-19: </a:t>
            </a:r>
          </a:p>
          <a:p>
            <a:r>
              <a:rPr lang="es-ES" dirty="0" smtClean="0"/>
              <a:t>EL MONTO TOTAL DEL CONVENIO DE COLABORACION CON DIF JALISCO ES DE 50,000.00 PESOS . mismos que se compro 200 despensas con un valor de 250.00 pesos cada una. </a:t>
            </a:r>
          </a:p>
          <a:p>
            <a:r>
              <a:rPr lang="es-ES" dirty="0" smtClean="0"/>
              <a:t>Estas dichas despensas fueron entregadas a las familias mas afectadas por la contingencia convid-19.</a:t>
            </a:r>
            <a:endParaRPr lang="en-US" dirty="0"/>
          </a:p>
        </p:txBody>
      </p:sp>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spTree>
    <p:extLst>
      <p:ext uri="{BB962C8B-B14F-4D97-AF65-F5344CB8AC3E}">
        <p14:creationId xmlns:p14="http://schemas.microsoft.com/office/powerpoint/2010/main" val="359071856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n-US" dirty="0"/>
          </a:p>
        </p:txBody>
      </p:sp>
      <p:pic>
        <p:nvPicPr>
          <p:cNvPr id="6" name="Marcador de contenido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3263503" cy="4351338"/>
          </a:xfrm>
        </p:spPr>
      </p:pic>
      <p:sp>
        <p:nvSpPr>
          <p:cNvPr id="4" name="Rectángulo 3"/>
          <p:cNvSpPr/>
          <p:nvPr/>
        </p:nvSpPr>
        <p:spPr>
          <a:xfrm>
            <a:off x="10455812" y="365125"/>
            <a:ext cx="1659988" cy="1713914"/>
          </a:xfrm>
          <a:prstGeom prst="rect">
            <a:avLst/>
          </a:prstGeom>
          <a:gradFill>
            <a:gsLst>
              <a:gs pos="0">
                <a:srgbClr val="CC66FF"/>
              </a:gs>
              <a:gs pos="59000">
                <a:schemeClr val="accent1">
                  <a:lumMod val="45000"/>
                  <a:lumOff val="55000"/>
                  <a:alpha val="44000"/>
                </a:schemeClr>
              </a:gs>
              <a:gs pos="75000">
                <a:schemeClr val="accent1">
                  <a:lumMod val="45000"/>
                  <a:lumOff val="55000"/>
                </a:schemeClr>
              </a:gs>
              <a:gs pos="93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Marcador de contenido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0805" y="4299154"/>
            <a:ext cx="2761823" cy="2761823"/>
          </a:xfrm>
          <a:prstGeom prst="rect">
            <a:avLst/>
          </a:prstGeom>
          <a:effectLst>
            <a:softEdge rad="635000"/>
          </a:effectLst>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t="8952" b="27809"/>
          <a:stretch/>
        </p:blipFill>
        <p:spPr>
          <a:xfrm>
            <a:off x="3263503" y="14469"/>
            <a:ext cx="3335238" cy="4336869"/>
          </a:xfrm>
          <a:prstGeom prst="rect">
            <a:avLst/>
          </a:prstGeom>
        </p:spPr>
      </p:pic>
      <p:pic>
        <p:nvPicPr>
          <p:cNvPr id="8" name="Imagen 7"/>
          <p:cNvPicPr>
            <a:picLocks noChangeAspect="1"/>
          </p:cNvPicPr>
          <p:nvPr/>
        </p:nvPicPr>
        <p:blipFill rotWithShape="1">
          <a:blip r:embed="rId5">
            <a:extLst>
              <a:ext uri="{28A0092B-C50C-407E-A947-70E740481C1C}">
                <a14:useLocalDpi xmlns:a14="http://schemas.microsoft.com/office/drawing/2010/main" val="0"/>
              </a:ext>
            </a:extLst>
          </a:blip>
          <a:srcRect t="4952" b="25143"/>
          <a:stretch/>
        </p:blipFill>
        <p:spPr>
          <a:xfrm>
            <a:off x="6598741" y="1"/>
            <a:ext cx="3027230" cy="4351338"/>
          </a:xfrm>
          <a:prstGeom prst="rect">
            <a:avLst/>
          </a:prstGeom>
        </p:spPr>
      </p:pic>
      <p:pic>
        <p:nvPicPr>
          <p:cNvPr id="9" name="Imagen 8"/>
          <p:cNvPicPr>
            <a:picLocks noChangeAspect="1"/>
          </p:cNvPicPr>
          <p:nvPr/>
        </p:nvPicPr>
        <p:blipFill rotWithShape="1">
          <a:blip r:embed="rId6">
            <a:extLst>
              <a:ext uri="{28A0092B-C50C-407E-A947-70E740481C1C}">
                <a14:useLocalDpi xmlns:a14="http://schemas.microsoft.com/office/drawing/2010/main" val="0"/>
              </a:ext>
            </a:extLst>
          </a:blip>
          <a:srcRect t="13905" b="15619"/>
          <a:stretch/>
        </p:blipFill>
        <p:spPr>
          <a:xfrm>
            <a:off x="9625971" y="0"/>
            <a:ext cx="2856517" cy="4351338"/>
          </a:xfrm>
          <a:prstGeom prst="rect">
            <a:avLst/>
          </a:prstGeom>
        </p:spPr>
      </p:pic>
      <p:pic>
        <p:nvPicPr>
          <p:cNvPr id="10" name="Imagen 9"/>
          <p:cNvPicPr>
            <a:picLocks noChangeAspect="1"/>
          </p:cNvPicPr>
          <p:nvPr/>
        </p:nvPicPr>
        <p:blipFill rotWithShape="1">
          <a:blip r:embed="rId7">
            <a:extLst>
              <a:ext uri="{28A0092B-C50C-407E-A947-70E740481C1C}">
                <a14:useLocalDpi xmlns:a14="http://schemas.microsoft.com/office/drawing/2010/main" val="0"/>
              </a:ext>
            </a:extLst>
          </a:blip>
          <a:srcRect l="27227" t="13143" b="13143"/>
          <a:stretch/>
        </p:blipFill>
        <p:spPr>
          <a:xfrm>
            <a:off x="24248" y="3901413"/>
            <a:ext cx="2436117" cy="3290192"/>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10135" y="3856501"/>
            <a:ext cx="2501328" cy="3335104"/>
          </a:xfrm>
          <a:prstGeom prst="rect">
            <a:avLst/>
          </a:prstGeom>
        </p:spPr>
      </p:pic>
      <p:pic>
        <p:nvPicPr>
          <p:cNvPr id="12" name="Imagen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11463" y="4061903"/>
            <a:ext cx="4249783" cy="3187337"/>
          </a:xfrm>
          <a:prstGeom prst="rect">
            <a:avLst/>
          </a:prstGeom>
        </p:spPr>
      </p:pic>
    </p:spTree>
    <p:extLst>
      <p:ext uri="{BB962C8B-B14F-4D97-AF65-F5344CB8AC3E}">
        <p14:creationId xmlns:p14="http://schemas.microsoft.com/office/powerpoint/2010/main" val="1014050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7743</TotalTime>
  <Words>5426</Words>
  <Application>Microsoft Office PowerPoint</Application>
  <PresentationFormat>Panorámica</PresentationFormat>
  <Paragraphs>341</Paragraphs>
  <Slides>101</Slides>
  <Notes>0</Notes>
  <HiddenSlides>0</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101</vt:i4>
      </vt:variant>
    </vt:vector>
  </HeadingPairs>
  <TitlesOfParts>
    <vt:vector size="115" baseType="lpstr">
      <vt:lpstr>Arial</vt:lpstr>
      <vt:lpstr>Arial Black</vt:lpstr>
      <vt:lpstr>Arial Narrow</vt:lpstr>
      <vt:lpstr>Arial Rounded MT Bold</vt:lpstr>
      <vt:lpstr>Bahnschrift</vt:lpstr>
      <vt:lpstr>Bahnschrift Condensed</vt:lpstr>
      <vt:lpstr>Bahnschrift Light Condensed</vt:lpstr>
      <vt:lpstr>Bahnschrift Light SemiCondensed</vt:lpstr>
      <vt:lpstr>Bahnschrift SemiBold</vt:lpstr>
      <vt:lpstr>Bernard MT Condensed</vt:lpstr>
      <vt:lpstr>Calibri</vt:lpstr>
      <vt:lpstr>Calibri Light</vt:lpstr>
      <vt:lpstr>Imprint MT Shadow</vt:lpstr>
      <vt:lpstr>Tema de Office</vt:lpstr>
      <vt:lpstr>2do. Informe de actividades </vt:lpstr>
      <vt:lpstr>PRESIDENTA DIF MUNICIPAL  KARINA GUZMAN CARDONA</vt:lpstr>
      <vt:lpstr>ADMINISTRACION 2018-2021</vt:lpstr>
      <vt:lpstr>DIRECTORA  DIF MUNICIPAL SANDRA MIREYA CASTRO RAMIREZ</vt:lpstr>
      <vt:lpstr>COORDINADORA DEL PROGRAMA”  ASISTENCIA SOCIAL ALIMENTARIA A PERSONAS DE ATENCION PRIORITARIA” ANGELICA PEREZ CASTRO</vt:lpstr>
      <vt:lpstr>PROGRAMA PAAP (PROGRAMA DE ASISTENCIA SOCIAL ALIMENTARIA A PERSONAS DE ATENCION PRIORITARIA)</vt:lpstr>
      <vt:lpstr>PROGRAMA PAAP</vt:lpstr>
      <vt:lpstr>SUBSIDIO DEL PROGRAMA PAAP</vt:lpstr>
      <vt:lpstr>FOTOS DE LA ENTREGA DEL PROYECTO  DEL PROGRAMA PAAP</vt:lpstr>
      <vt:lpstr>FOTOS DE ENTREGA PAAP</vt:lpstr>
      <vt:lpstr>COORDINADORA DEL PROGRAMA 1,000 DIAS DE VIDA KARLA MARIANA CARRILLO HERRERA</vt:lpstr>
      <vt:lpstr>PROGRAMA 1,000 DIAS DE VIDA</vt:lpstr>
      <vt:lpstr>PROGRAMA 1,000 DIAS DE VIDA</vt:lpstr>
      <vt:lpstr>PROGRAMA 1,000 DIAS DE VIDA  MUJERES EMBARAZADAS Y EN PERIODO DE LACTANCIA padrón 1 </vt:lpstr>
      <vt:lpstr>PROGRAMA 1,000 DIAS DE VIDA LACTANTES DE 6 A 11 MESES DE EDAD padrón 2</vt:lpstr>
      <vt:lpstr>PROGRAMA 1,000 DIAS DE VIDA NIÑAS Y NIÑOS DE 1 A 2 AÑOS DE EDAD Padron 3</vt:lpstr>
      <vt:lpstr>FOTOS DE LA ENTREMA DEL PROGRAMA 1,000 DIAS DE VIDA</vt:lpstr>
      <vt:lpstr>SUBSIDIO ANUAL 1,000 DIAS DE VIDA</vt:lpstr>
      <vt:lpstr>FOTOS DEL PROYECTO ENTREGADO  (MIL DIAS DE VIDA)</vt:lpstr>
      <vt:lpstr>COORDINADORA DESAYUNOS ESCOLARES IRIS JANETH CASTRO CASTRO</vt:lpstr>
      <vt:lpstr>PROGRAMA : DESAYUNOS ESCOLARES</vt:lpstr>
      <vt:lpstr>Atendiendo a un total de 37 planteles educativos de nuestro municipio. </vt:lpstr>
      <vt:lpstr>DESAYUNOS ESCOLARES MODALIDAD CALIENTE </vt:lpstr>
      <vt:lpstr>Presentación de PowerPoint</vt:lpstr>
      <vt:lpstr>TOTAL DE RACIONES</vt:lpstr>
      <vt:lpstr>DESAYUNOS MODALIDAD FRIO </vt:lpstr>
      <vt:lpstr>DESAYUNO ESCOLAR FRIO </vt:lpstr>
      <vt:lpstr>FOTOS DE LA ENTREGA DESAYUNOS ESCOLARES FRIOS </vt:lpstr>
      <vt:lpstr>Deuda 2015-2018</vt:lpstr>
      <vt:lpstr>Presentación de PowerPoint</vt:lpstr>
      <vt:lpstr>ADULTOS MAYORES COMEDOR ASISTENCIAL </vt:lpstr>
      <vt:lpstr>COMEDOR ASISTENCIAL</vt:lpstr>
      <vt:lpstr>ACTIVIDADES</vt:lpstr>
      <vt:lpstr>BENEFICIARIOS</vt:lpstr>
      <vt:lpstr>REEQUIPAMIENTO COMEDOR</vt:lpstr>
      <vt:lpstr>Presentación de PowerPoint</vt:lpstr>
      <vt:lpstr>TRABAJO INFANTIL COORDINADORA : TS.MARIA DEL REFUGIO AGUILA GUTIERREZ</vt:lpstr>
      <vt:lpstr>Presentación de PowerPoint</vt:lpstr>
      <vt:lpstr>Presentación de PowerPoint</vt:lpstr>
      <vt:lpstr>EVENTOS</vt:lpstr>
      <vt:lpstr>BECAS      APOYO RECIBIDO DEL RECURSO FONDO V RAMO 33 </vt:lpstr>
      <vt:lpstr>Presentación de PowerPoint</vt:lpstr>
      <vt:lpstr>EXISTEN DOS MODALIDADES DE BECAS </vt:lpstr>
      <vt:lpstr>Presentación de PowerPoint</vt:lpstr>
      <vt:lpstr>Presentación de PowerPoint</vt:lpstr>
      <vt:lpstr>TRABAJO SOCIAL TS: MARIA DEL REFUGIO AGUILA GUTIERREZ </vt:lpstr>
      <vt:lpstr>Presentación de PowerPoint</vt:lpstr>
      <vt:lpstr>FOTOS DE EVIDENCIA</vt:lpstr>
      <vt:lpstr>TALLER PARA PADRES</vt:lpstr>
      <vt:lpstr>Presentación de PowerPoint</vt:lpstr>
      <vt:lpstr>Fotos del taller para padres </vt:lpstr>
      <vt:lpstr>TALLER PARA NIÑOS</vt:lpstr>
      <vt:lpstr>Presentación de PowerPoint</vt:lpstr>
      <vt:lpstr>ATENCION INTEGRAL A LAS FAMILIAS JALISCIENSES PROYECTO 010“APOYOS ASITENCIALES”</vt:lpstr>
      <vt:lpstr>MONTO DEL APOYO</vt:lpstr>
      <vt:lpstr>Presentación de PowerPoint</vt:lpstr>
      <vt:lpstr>Presentación de PowerPoint</vt:lpstr>
      <vt:lpstr>GRUPOS COMUNITARIOS </vt:lpstr>
      <vt:lpstr>Presentación de PowerPoint</vt:lpstr>
      <vt:lpstr>GRUPO COMUNITARIO DE TEPEACA</vt:lpstr>
      <vt:lpstr>FOTOGRAFIAS “TEPEACA”</vt:lpstr>
      <vt:lpstr>GRUPO COMUNITARIOS SANTA CRUZ DE LAS FLORES</vt:lpstr>
      <vt:lpstr>FOTOGRAFÍAS “SANTA CRUZ DE LAS FLORES”</vt:lpstr>
      <vt:lpstr>GRUPO COMUNITARIO SAN FRANCISCO</vt:lpstr>
      <vt:lpstr>FOTOGRAFIAS “SAN FRANCISCO)</vt:lpstr>
      <vt:lpstr>COBANES</vt:lpstr>
      <vt:lpstr>Presentación de PowerPoint</vt:lpstr>
      <vt:lpstr>INAPAM</vt:lpstr>
      <vt:lpstr>Presentación de PowerPoint</vt:lpstr>
      <vt:lpstr>UNIDAD BÁSICA DE REHABILITACIÓN   MELISSA GUADALUPE AVELAR GUZMAN</vt:lpstr>
      <vt:lpstr>UBR</vt:lpstr>
      <vt:lpstr>Presentación de PowerPoint</vt:lpstr>
      <vt:lpstr>Presentación de PowerPoint</vt:lpstr>
      <vt:lpstr>TRASLADOS DE LA UBR (CAMION DE LA UNIDAD BASICA DE REHABILITACION  CHOFER : GERARDO AVILA SILVA </vt:lpstr>
      <vt:lpstr>Vehículo adaptado de la unidad de rehabilitación </vt:lpstr>
      <vt:lpstr>FOTOS DE LA UBR</vt:lpstr>
      <vt:lpstr>Presentación de PowerPoint</vt:lpstr>
      <vt:lpstr>JALISCO TE RECONOCE</vt:lpstr>
      <vt:lpstr>¿Qué tipo de apoyos pueden recibir?</vt:lpstr>
      <vt:lpstr>Presentación de PowerPoint</vt:lpstr>
      <vt:lpstr>Presentación de PowerPoint</vt:lpstr>
      <vt:lpstr>SAN CRISTOBAL DE LA BARRANCA PROMUEVE EL PROGRAMA UNIENDO FAMILIAS  VISAS PARA ADULTOS MAYORES DE 60 AÑOS</vt:lpstr>
      <vt:lpstr>Presentación de PowerPoint</vt:lpstr>
      <vt:lpstr>Presentación de PowerPoint</vt:lpstr>
      <vt:lpstr>PLAN DE INVIERNO</vt:lpstr>
      <vt:lpstr>Presentación de PowerPoint</vt:lpstr>
      <vt:lpstr>REMODELACION DIF </vt:lpstr>
      <vt:lpstr>BODEGA ALIMENTARIA  ANTES                                DESPUES </vt:lpstr>
      <vt:lpstr>OFICINA ALIMENTARIA</vt:lpstr>
      <vt:lpstr>OFICINA DIRECCION GENERAL ANTES                              DESPUES</vt:lpstr>
      <vt:lpstr>BAÑO DIRECCION GENERAL ANTES                                         DESPUES </vt:lpstr>
      <vt:lpstr>CCA ANTES                                     DESPUES</vt:lpstr>
      <vt:lpstr>Pasillos ANTES </vt:lpstr>
      <vt:lpstr>Pasillos en proceso </vt:lpstr>
      <vt:lpstr>Pasillo DESPUES</vt:lpstr>
      <vt:lpstr>BAÑOS ANTES                                      DESPUES</vt:lpstr>
      <vt:lpstr>Puerta de comunicación a la UBR esta puerta se realizo con el fin de tener comunicación a la unidad de UBR , ya que antes se tenia que caminar 2 cuadras para poder llegar a ella</vt:lpstr>
      <vt:lpstr>DESPENSAS COVID-19</vt:lpstr>
      <vt:lpstr>Presentación de PowerPoint</vt:lpstr>
      <vt:lpstr>Presentación de PowerPoint</vt:lpstr>
      <vt:lpstr>AGRADECIMIENTOS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2do. Informe de actividades</dc:title>
  <dc:creator>Usuario</dc:creator>
  <cp:lastModifiedBy>Usuario</cp:lastModifiedBy>
  <cp:revision>202</cp:revision>
  <dcterms:created xsi:type="dcterms:W3CDTF">2020-06-22T14:31:24Z</dcterms:created>
  <dcterms:modified xsi:type="dcterms:W3CDTF">2020-08-17T17:41:02Z</dcterms:modified>
</cp:coreProperties>
</file>